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handoutMasterIdLst>
    <p:handoutMasterId r:id="rId34"/>
  </p:handoutMasterIdLst>
  <p:sldIdLst>
    <p:sldId id="256" r:id="rId2"/>
    <p:sldId id="300" r:id="rId3"/>
    <p:sldId id="261" r:id="rId4"/>
    <p:sldId id="260" r:id="rId5"/>
    <p:sldId id="305" r:id="rId6"/>
    <p:sldId id="301" r:id="rId7"/>
    <p:sldId id="298" r:id="rId8"/>
    <p:sldId id="286" r:id="rId9"/>
    <p:sldId id="287" r:id="rId10"/>
    <p:sldId id="302" r:id="rId11"/>
    <p:sldId id="268" r:id="rId12"/>
    <p:sldId id="269" r:id="rId13"/>
    <p:sldId id="270" r:id="rId14"/>
    <p:sldId id="272" r:id="rId15"/>
    <p:sldId id="275" r:id="rId16"/>
    <p:sldId id="276" r:id="rId17"/>
    <p:sldId id="277" r:id="rId18"/>
    <p:sldId id="303" r:id="rId19"/>
    <p:sldId id="282" r:id="rId20"/>
    <p:sldId id="294" r:id="rId21"/>
    <p:sldId id="283" r:id="rId22"/>
    <p:sldId id="304" r:id="rId23"/>
    <p:sldId id="316" r:id="rId24"/>
    <p:sldId id="309" r:id="rId25"/>
    <p:sldId id="310" r:id="rId26"/>
    <p:sldId id="311" r:id="rId27"/>
    <p:sldId id="312" r:id="rId28"/>
    <p:sldId id="313" r:id="rId29"/>
    <p:sldId id="315" r:id="rId30"/>
    <p:sldId id="284" r:id="rId31"/>
    <p:sldId id="291" r:id="rId32"/>
  </p:sldIdLst>
  <p:sldSz cx="12192000" cy="6858000"/>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E1F4"/>
    <a:srgbClr val="F030E7"/>
    <a:srgbClr val="90F030"/>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65" autoAdjust="0"/>
    <p:restoredTop sz="94598" autoAdjust="0"/>
  </p:normalViewPr>
  <p:slideViewPr>
    <p:cSldViewPr snapToGrid="0" snapToObjects="1" showGuides="1">
      <p:cViewPr varScale="1">
        <p:scale>
          <a:sx n="90" d="100"/>
          <a:sy n="90" d="100"/>
        </p:scale>
        <p:origin x="66" y="486"/>
      </p:cViewPr>
      <p:guideLst>
        <p:guide orient="horz" pos="2160"/>
        <p:guide pos="38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4798340841990456E-2"/>
          <c:y val="2.3837945021762563E-2"/>
          <c:w val="0.94271669879439346"/>
          <c:h val="0.65553366215696462"/>
        </c:manualLayout>
      </c:layout>
      <c:barChart>
        <c:barDir val="col"/>
        <c:grouping val="stacked"/>
        <c:varyColors val="0"/>
        <c:ser>
          <c:idx val="0"/>
          <c:order val="0"/>
          <c:tx>
            <c:strRef>
              <c:f>'Monitored - weather'!$B$3</c:f>
              <c:strCache>
                <c:ptCount val="1"/>
                <c:pt idx="0">
                  <c:v>POES</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weather'!$B$4:$B$38</c:f>
              <c:numCache>
                <c:formatCode>General</c:formatCode>
                <c:ptCount val="35"/>
                <c:pt idx="0">
                  <c:v>5</c:v>
                </c:pt>
                <c:pt idx="1">
                  <c:v>5</c:v>
                </c:pt>
                <c:pt idx="2">
                  <c:v>6</c:v>
                </c:pt>
                <c:pt idx="3">
                  <c:v>5</c:v>
                </c:pt>
                <c:pt idx="4">
                  <c:v>4</c:v>
                </c:pt>
                <c:pt idx="5">
                  <c:v>3</c:v>
                </c:pt>
                <c:pt idx="6">
                  <c:v>4</c:v>
                </c:pt>
                <c:pt idx="7">
                  <c:v>7</c:v>
                </c:pt>
                <c:pt idx="8">
                  <c:v>8</c:v>
                </c:pt>
                <c:pt idx="9">
                  <c:v>7</c:v>
                </c:pt>
                <c:pt idx="10">
                  <c:v>8</c:v>
                </c:pt>
                <c:pt idx="11">
                  <c:v>9</c:v>
                </c:pt>
                <c:pt idx="12">
                  <c:v>9</c:v>
                </c:pt>
                <c:pt idx="13">
                  <c:v>9</c:v>
                </c:pt>
                <c:pt idx="14">
                  <c:v>9</c:v>
                </c:pt>
                <c:pt idx="15">
                  <c:v>9</c:v>
                </c:pt>
                <c:pt idx="16">
                  <c:v>14</c:v>
                </c:pt>
                <c:pt idx="17">
                  <c:v>14</c:v>
                </c:pt>
                <c:pt idx="18">
                  <c:v>11</c:v>
                </c:pt>
                <c:pt idx="19">
                  <c:v>11</c:v>
                </c:pt>
                <c:pt idx="20">
                  <c:v>11</c:v>
                </c:pt>
                <c:pt idx="21">
                  <c:v>11</c:v>
                </c:pt>
                <c:pt idx="22">
                  <c:v>10</c:v>
                </c:pt>
                <c:pt idx="23">
                  <c:v>9</c:v>
                </c:pt>
                <c:pt idx="24">
                  <c:v>8</c:v>
                </c:pt>
                <c:pt idx="25">
                  <c:v>7</c:v>
                </c:pt>
                <c:pt idx="26">
                  <c:v>6</c:v>
                </c:pt>
                <c:pt idx="27">
                  <c:v>5</c:v>
                </c:pt>
              </c:numCache>
            </c:numRef>
          </c:val>
          <c:extLst>
            <c:ext xmlns:c16="http://schemas.microsoft.com/office/drawing/2014/chart" uri="{C3380CC4-5D6E-409C-BE32-E72D297353CC}">
              <c16:uniqueId val="{00000000-706D-45F2-9DD1-730B2713A041}"/>
            </c:ext>
          </c:extLst>
        </c:ser>
        <c:ser>
          <c:idx val="35"/>
          <c:order val="1"/>
          <c:tx>
            <c:strRef>
              <c:f>'Monitored - weather'!$C$3</c:f>
              <c:strCache>
                <c:ptCount val="1"/>
                <c:pt idx="0">
                  <c:v>Suomi-NPP</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weather'!$C$4:$C$38</c:f>
              <c:numCache>
                <c:formatCode>General</c:formatCode>
                <c:ptCount val="35"/>
                <c:pt idx="16">
                  <c:v>2</c:v>
                </c:pt>
                <c:pt idx="17">
                  <c:v>3</c:v>
                </c:pt>
                <c:pt idx="18">
                  <c:v>3</c:v>
                </c:pt>
                <c:pt idx="19">
                  <c:v>3</c:v>
                </c:pt>
                <c:pt idx="20">
                  <c:v>4</c:v>
                </c:pt>
                <c:pt idx="21">
                  <c:v>4</c:v>
                </c:pt>
                <c:pt idx="22">
                  <c:v>4</c:v>
                </c:pt>
                <c:pt idx="23">
                  <c:v>4</c:v>
                </c:pt>
                <c:pt idx="24">
                  <c:v>4</c:v>
                </c:pt>
                <c:pt idx="25">
                  <c:v>4</c:v>
                </c:pt>
                <c:pt idx="26">
                  <c:v>4</c:v>
                </c:pt>
                <c:pt idx="27">
                  <c:v>4</c:v>
                </c:pt>
              </c:numCache>
            </c:numRef>
          </c:val>
          <c:extLst>
            <c:ext xmlns:c16="http://schemas.microsoft.com/office/drawing/2014/chart" uri="{C3380CC4-5D6E-409C-BE32-E72D297353CC}">
              <c16:uniqueId val="{00000001-706D-45F2-9DD1-730B2713A041}"/>
            </c:ext>
          </c:extLst>
        </c:ser>
        <c:ser>
          <c:idx val="32"/>
          <c:order val="2"/>
          <c:tx>
            <c:strRef>
              <c:f>'Monitored - weather'!$D$3</c:f>
              <c:strCache>
                <c:ptCount val="1"/>
                <c:pt idx="0">
                  <c:v>JPSS</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weather'!$D$4:$D$38</c:f>
              <c:numCache>
                <c:formatCode>General</c:formatCode>
                <c:ptCount val="35"/>
                <c:pt idx="22">
                  <c:v>3</c:v>
                </c:pt>
                <c:pt idx="23">
                  <c:v>4</c:v>
                </c:pt>
                <c:pt idx="24">
                  <c:v>4</c:v>
                </c:pt>
                <c:pt idx="25">
                  <c:v>4</c:v>
                </c:pt>
                <c:pt idx="26">
                  <c:v>4</c:v>
                </c:pt>
                <c:pt idx="27">
                  <c:v>4</c:v>
                </c:pt>
              </c:numCache>
            </c:numRef>
          </c:val>
          <c:extLst>
            <c:ext xmlns:c16="http://schemas.microsoft.com/office/drawing/2014/chart" uri="{C3380CC4-5D6E-409C-BE32-E72D297353CC}">
              <c16:uniqueId val="{00000002-706D-45F2-9DD1-730B2713A041}"/>
            </c:ext>
          </c:extLst>
        </c:ser>
        <c:ser>
          <c:idx val="2"/>
          <c:order val="3"/>
          <c:tx>
            <c:strRef>
              <c:f>'Monitored - weather'!$F$3</c:f>
              <c:strCache>
                <c:ptCount val="1"/>
                <c:pt idx="0">
                  <c:v>Metop</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weather'!$F$4:$F$38</c:f>
              <c:numCache>
                <c:formatCode>General</c:formatCode>
                <c:ptCount val="35"/>
                <c:pt idx="11">
                  <c:v>5</c:v>
                </c:pt>
                <c:pt idx="12">
                  <c:v>7</c:v>
                </c:pt>
                <c:pt idx="13">
                  <c:v>7</c:v>
                </c:pt>
                <c:pt idx="14">
                  <c:v>7</c:v>
                </c:pt>
                <c:pt idx="15">
                  <c:v>7</c:v>
                </c:pt>
                <c:pt idx="16">
                  <c:v>10</c:v>
                </c:pt>
                <c:pt idx="17">
                  <c:v>16</c:v>
                </c:pt>
                <c:pt idx="18">
                  <c:v>16</c:v>
                </c:pt>
                <c:pt idx="19">
                  <c:v>17</c:v>
                </c:pt>
                <c:pt idx="20">
                  <c:v>19</c:v>
                </c:pt>
                <c:pt idx="21">
                  <c:v>19</c:v>
                </c:pt>
                <c:pt idx="22">
                  <c:v>19</c:v>
                </c:pt>
                <c:pt idx="23">
                  <c:v>25</c:v>
                </c:pt>
                <c:pt idx="24">
                  <c:v>25</c:v>
                </c:pt>
                <c:pt idx="25">
                  <c:v>25</c:v>
                </c:pt>
                <c:pt idx="26">
                  <c:v>25</c:v>
                </c:pt>
                <c:pt idx="27">
                  <c:v>16</c:v>
                </c:pt>
              </c:numCache>
            </c:numRef>
          </c:val>
          <c:extLst>
            <c:ext xmlns:c16="http://schemas.microsoft.com/office/drawing/2014/chart" uri="{C3380CC4-5D6E-409C-BE32-E72D297353CC}">
              <c16:uniqueId val="{00000003-706D-45F2-9DD1-730B2713A041}"/>
            </c:ext>
          </c:extLst>
        </c:ser>
        <c:ser>
          <c:idx val="45"/>
          <c:order val="4"/>
          <c:tx>
            <c:strRef>
              <c:f>'Monitored - weather'!$G$3</c:f>
              <c:strCache>
                <c:ptCount val="1"/>
                <c:pt idx="0">
                  <c:v>Metop-SG</c:v>
                </c:pt>
              </c:strCache>
            </c:strRef>
          </c:tx>
          <c:invertIfNegative val="0"/>
          <c:val>
            <c:numRef>
              <c:f>'Monitored - weather'!$G$4:$G$31</c:f>
              <c:numCache>
                <c:formatCode>General</c:formatCode>
                <c:ptCount val="28"/>
                <c:pt idx="26">
                  <c:v>4</c:v>
                </c:pt>
                <c:pt idx="27">
                  <c:v>8</c:v>
                </c:pt>
              </c:numCache>
            </c:numRef>
          </c:val>
          <c:extLst>
            <c:ext xmlns:c16="http://schemas.microsoft.com/office/drawing/2014/chart" uri="{C3380CC4-5D6E-409C-BE32-E72D297353CC}">
              <c16:uniqueId val="{00000004-706D-45F2-9DD1-730B2713A041}"/>
            </c:ext>
          </c:extLst>
        </c:ser>
        <c:ser>
          <c:idx val="12"/>
          <c:order val="5"/>
          <c:tx>
            <c:strRef>
              <c:f>'Monitored - weather'!$Y$3</c:f>
              <c:strCache>
                <c:ptCount val="1"/>
                <c:pt idx="0">
                  <c:v>FY3</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weather'!$Y$4:$Y$38</c:f>
              <c:numCache>
                <c:formatCode>General</c:formatCode>
                <c:ptCount val="35"/>
                <c:pt idx="13">
                  <c:v>0</c:v>
                </c:pt>
                <c:pt idx="16">
                  <c:v>1</c:v>
                </c:pt>
                <c:pt idx="17">
                  <c:v>3</c:v>
                </c:pt>
                <c:pt idx="18">
                  <c:v>3</c:v>
                </c:pt>
                <c:pt idx="19">
                  <c:v>3</c:v>
                </c:pt>
                <c:pt idx="20">
                  <c:v>5</c:v>
                </c:pt>
                <c:pt idx="21">
                  <c:v>5</c:v>
                </c:pt>
                <c:pt idx="22">
                  <c:v>5</c:v>
                </c:pt>
                <c:pt idx="23">
                  <c:v>7</c:v>
                </c:pt>
                <c:pt idx="24">
                  <c:v>10</c:v>
                </c:pt>
                <c:pt idx="25">
                  <c:v>10</c:v>
                </c:pt>
                <c:pt idx="26">
                  <c:v>10</c:v>
                </c:pt>
                <c:pt idx="27">
                  <c:v>10</c:v>
                </c:pt>
              </c:numCache>
            </c:numRef>
          </c:val>
          <c:extLst>
            <c:ext xmlns:c16="http://schemas.microsoft.com/office/drawing/2014/chart" uri="{C3380CC4-5D6E-409C-BE32-E72D297353CC}">
              <c16:uniqueId val="{00000005-706D-45F2-9DD1-730B2713A041}"/>
            </c:ext>
          </c:extLst>
        </c:ser>
        <c:ser>
          <c:idx val="39"/>
          <c:order val="6"/>
          <c:tx>
            <c:strRef>
              <c:f>'Monitored - weather'!$L$3</c:f>
              <c:strCache>
                <c:ptCount val="1"/>
                <c:pt idx="0">
                  <c:v>CHAMP</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weather'!$L$4:$L$38</c:f>
              <c:numCache>
                <c:formatCode>General</c:formatCode>
                <c:ptCount val="35"/>
                <c:pt idx="10">
                  <c:v>1</c:v>
                </c:pt>
                <c:pt idx="11">
                  <c:v>1</c:v>
                </c:pt>
                <c:pt idx="12">
                  <c:v>1</c:v>
                </c:pt>
              </c:numCache>
            </c:numRef>
          </c:val>
          <c:extLst>
            <c:ext xmlns:c16="http://schemas.microsoft.com/office/drawing/2014/chart" uri="{C3380CC4-5D6E-409C-BE32-E72D297353CC}">
              <c16:uniqueId val="{00000006-706D-45F2-9DD1-730B2713A041}"/>
            </c:ext>
          </c:extLst>
        </c:ser>
        <c:ser>
          <c:idx val="31"/>
          <c:order val="7"/>
          <c:tx>
            <c:strRef>
              <c:f>'Monitored - weather'!$M$3</c:f>
              <c:strCache>
                <c:ptCount val="1"/>
                <c:pt idx="0">
                  <c:v>GRACE</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weather'!$M$4:$M$38</c:f>
              <c:numCache>
                <c:formatCode>General</c:formatCode>
                <c:ptCount val="35"/>
                <c:pt idx="10">
                  <c:v>1</c:v>
                </c:pt>
                <c:pt idx="11">
                  <c:v>1</c:v>
                </c:pt>
                <c:pt idx="12">
                  <c:v>1</c:v>
                </c:pt>
                <c:pt idx="13">
                  <c:v>1</c:v>
                </c:pt>
                <c:pt idx="14">
                  <c:v>1</c:v>
                </c:pt>
                <c:pt idx="15">
                  <c:v>1</c:v>
                </c:pt>
                <c:pt idx="16">
                  <c:v>1</c:v>
                </c:pt>
                <c:pt idx="17">
                  <c:v>1</c:v>
                </c:pt>
                <c:pt idx="18">
                  <c:v>1</c:v>
                </c:pt>
                <c:pt idx="19">
                  <c:v>2</c:v>
                </c:pt>
                <c:pt idx="20">
                  <c:v>1</c:v>
                </c:pt>
                <c:pt idx="21">
                  <c:v>1</c:v>
                </c:pt>
                <c:pt idx="22">
                  <c:v>1</c:v>
                </c:pt>
              </c:numCache>
            </c:numRef>
          </c:val>
          <c:extLst>
            <c:ext xmlns:c16="http://schemas.microsoft.com/office/drawing/2014/chart" uri="{C3380CC4-5D6E-409C-BE32-E72D297353CC}">
              <c16:uniqueId val="{00000007-706D-45F2-9DD1-730B2713A041}"/>
            </c:ext>
          </c:extLst>
        </c:ser>
        <c:ser>
          <c:idx val="5"/>
          <c:order val="8"/>
          <c:tx>
            <c:strRef>
              <c:f>'Monitored - weather'!$J$3</c:f>
              <c:strCache>
                <c:ptCount val="1"/>
                <c:pt idx="0">
                  <c:v>COSMIC</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weather'!$J$4:$J$38</c:f>
              <c:numCache>
                <c:formatCode>General</c:formatCode>
                <c:ptCount val="35"/>
                <c:pt idx="10">
                  <c:v>6</c:v>
                </c:pt>
                <c:pt idx="11">
                  <c:v>6</c:v>
                </c:pt>
                <c:pt idx="12">
                  <c:v>6</c:v>
                </c:pt>
                <c:pt idx="13">
                  <c:v>6</c:v>
                </c:pt>
                <c:pt idx="14">
                  <c:v>6</c:v>
                </c:pt>
                <c:pt idx="15">
                  <c:v>5</c:v>
                </c:pt>
                <c:pt idx="16">
                  <c:v>5</c:v>
                </c:pt>
                <c:pt idx="17">
                  <c:v>5</c:v>
                </c:pt>
                <c:pt idx="18">
                  <c:v>5</c:v>
                </c:pt>
                <c:pt idx="19">
                  <c:v>5</c:v>
                </c:pt>
                <c:pt idx="20">
                  <c:v>4</c:v>
                </c:pt>
                <c:pt idx="21">
                  <c:v>2</c:v>
                </c:pt>
                <c:pt idx="22">
                  <c:v>2</c:v>
                </c:pt>
                <c:pt idx="23">
                  <c:v>1</c:v>
                </c:pt>
                <c:pt idx="24">
                  <c:v>1</c:v>
                </c:pt>
                <c:pt idx="25">
                  <c:v>1</c:v>
                </c:pt>
                <c:pt idx="26">
                  <c:v>1</c:v>
                </c:pt>
              </c:numCache>
            </c:numRef>
          </c:val>
          <c:extLst>
            <c:ext xmlns:c16="http://schemas.microsoft.com/office/drawing/2014/chart" uri="{C3380CC4-5D6E-409C-BE32-E72D297353CC}">
              <c16:uniqueId val="{00000008-706D-45F2-9DD1-730B2713A041}"/>
            </c:ext>
          </c:extLst>
        </c:ser>
        <c:ser>
          <c:idx val="34"/>
          <c:order val="9"/>
          <c:tx>
            <c:strRef>
              <c:f>'Monitored - weather'!$K$3</c:f>
              <c:strCache>
                <c:ptCount val="1"/>
                <c:pt idx="0">
                  <c:v>COSMIC-2</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weather'!$K$4:$K$38</c:f>
              <c:numCache>
                <c:formatCode>General</c:formatCode>
                <c:ptCount val="35"/>
                <c:pt idx="23">
                  <c:v>6</c:v>
                </c:pt>
                <c:pt idx="24">
                  <c:v>6</c:v>
                </c:pt>
                <c:pt idx="25">
                  <c:v>6</c:v>
                </c:pt>
                <c:pt idx="26">
                  <c:v>6</c:v>
                </c:pt>
                <c:pt idx="27">
                  <c:v>6</c:v>
                </c:pt>
              </c:numCache>
            </c:numRef>
          </c:val>
          <c:extLst>
            <c:ext xmlns:c16="http://schemas.microsoft.com/office/drawing/2014/chart" uri="{C3380CC4-5D6E-409C-BE32-E72D297353CC}">
              <c16:uniqueId val="{00000009-706D-45F2-9DD1-730B2713A041}"/>
            </c:ext>
          </c:extLst>
        </c:ser>
        <c:ser>
          <c:idx val="6"/>
          <c:order val="10"/>
          <c:tx>
            <c:strRef>
              <c:f>'Monitored - weather'!$Q$3</c:f>
              <c:strCache>
                <c:ptCount val="1"/>
                <c:pt idx="0">
                  <c:v>CNOFS</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weather'!$Q$3:$Q$38</c:f>
              <c:numCache>
                <c:formatCode>General</c:formatCode>
                <c:ptCount val="36"/>
                <c:pt idx="0">
                  <c:v>0</c:v>
                </c:pt>
                <c:pt idx="15">
                  <c:v>1</c:v>
                </c:pt>
                <c:pt idx="16">
                  <c:v>1</c:v>
                </c:pt>
                <c:pt idx="17">
                  <c:v>1</c:v>
                </c:pt>
                <c:pt idx="18">
                  <c:v>1</c:v>
                </c:pt>
              </c:numCache>
            </c:numRef>
          </c:val>
          <c:extLst>
            <c:ext xmlns:c16="http://schemas.microsoft.com/office/drawing/2014/chart" uri="{C3380CC4-5D6E-409C-BE32-E72D297353CC}">
              <c16:uniqueId val="{0000000A-706D-45F2-9DD1-730B2713A041}"/>
            </c:ext>
          </c:extLst>
        </c:ser>
        <c:ser>
          <c:idx val="24"/>
          <c:order val="11"/>
          <c:tx>
            <c:strRef>
              <c:f>'Monitored - weather'!$P$3</c:f>
              <c:strCache>
                <c:ptCount val="1"/>
                <c:pt idx="0">
                  <c:v>SAC-C</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weather'!$P$4:$P$38</c:f>
              <c:numCache>
                <c:formatCode>General</c:formatCode>
                <c:ptCount val="35"/>
                <c:pt idx="14">
                  <c:v>1</c:v>
                </c:pt>
                <c:pt idx="15">
                  <c:v>1</c:v>
                </c:pt>
                <c:pt idx="16">
                  <c:v>1</c:v>
                </c:pt>
                <c:pt idx="17">
                  <c:v>1</c:v>
                </c:pt>
              </c:numCache>
            </c:numRef>
          </c:val>
          <c:extLst>
            <c:ext xmlns:c16="http://schemas.microsoft.com/office/drawing/2014/chart" uri="{C3380CC4-5D6E-409C-BE32-E72D297353CC}">
              <c16:uniqueId val="{0000000B-706D-45F2-9DD1-730B2713A041}"/>
            </c:ext>
          </c:extLst>
        </c:ser>
        <c:ser>
          <c:idx val="7"/>
          <c:order val="12"/>
          <c:tx>
            <c:strRef>
              <c:f>'Monitored - weather'!$N$3</c:f>
              <c:strCache>
                <c:ptCount val="1"/>
                <c:pt idx="0">
                  <c:v>TERRASAR-X</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weather'!$N$4:$N$38</c:f>
              <c:numCache>
                <c:formatCode>General</c:formatCode>
                <c:ptCount val="35"/>
                <c:pt idx="14">
                  <c:v>1</c:v>
                </c:pt>
                <c:pt idx="15">
                  <c:v>1</c:v>
                </c:pt>
                <c:pt idx="16">
                  <c:v>1</c:v>
                </c:pt>
                <c:pt idx="17">
                  <c:v>1</c:v>
                </c:pt>
                <c:pt idx="19">
                  <c:v>1</c:v>
                </c:pt>
                <c:pt idx="20">
                  <c:v>1</c:v>
                </c:pt>
                <c:pt idx="21">
                  <c:v>1</c:v>
                </c:pt>
                <c:pt idx="22">
                  <c:v>1</c:v>
                </c:pt>
                <c:pt idx="23">
                  <c:v>1</c:v>
                </c:pt>
              </c:numCache>
            </c:numRef>
          </c:val>
          <c:extLst>
            <c:ext xmlns:c16="http://schemas.microsoft.com/office/drawing/2014/chart" uri="{C3380CC4-5D6E-409C-BE32-E72D297353CC}">
              <c16:uniqueId val="{0000000C-706D-45F2-9DD1-730B2713A041}"/>
            </c:ext>
          </c:extLst>
        </c:ser>
        <c:ser>
          <c:idx val="22"/>
          <c:order val="13"/>
          <c:tx>
            <c:strRef>
              <c:f>'Monitored - weather'!$O$3</c:f>
              <c:strCache>
                <c:ptCount val="1"/>
                <c:pt idx="0">
                  <c:v>TANDEM-X</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weather'!$O$4:$O$38</c:f>
              <c:numCache>
                <c:formatCode>General</c:formatCode>
                <c:ptCount val="35"/>
                <c:pt idx="19">
                  <c:v>1</c:v>
                </c:pt>
                <c:pt idx="20">
                  <c:v>1</c:v>
                </c:pt>
                <c:pt idx="21">
                  <c:v>1</c:v>
                </c:pt>
                <c:pt idx="22">
                  <c:v>1</c:v>
                </c:pt>
                <c:pt idx="23">
                  <c:v>1</c:v>
                </c:pt>
              </c:numCache>
            </c:numRef>
          </c:val>
          <c:extLst>
            <c:ext xmlns:c16="http://schemas.microsoft.com/office/drawing/2014/chart" uri="{C3380CC4-5D6E-409C-BE32-E72D297353CC}">
              <c16:uniqueId val="{0000000D-706D-45F2-9DD1-730B2713A041}"/>
            </c:ext>
          </c:extLst>
        </c:ser>
        <c:ser>
          <c:idx val="1"/>
          <c:order val="14"/>
          <c:tx>
            <c:strRef>
              <c:f>'Monitored - weather'!$E$3</c:f>
              <c:strCache>
                <c:ptCount val="1"/>
                <c:pt idx="0">
                  <c:v>DMSP</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weather'!$E$4:$E$38</c:f>
              <c:numCache>
                <c:formatCode>General</c:formatCode>
                <c:ptCount val="35"/>
                <c:pt idx="3">
                  <c:v>1</c:v>
                </c:pt>
                <c:pt idx="4">
                  <c:v>2</c:v>
                </c:pt>
                <c:pt idx="5">
                  <c:v>2</c:v>
                </c:pt>
                <c:pt idx="6">
                  <c:v>2</c:v>
                </c:pt>
                <c:pt idx="7">
                  <c:v>3</c:v>
                </c:pt>
                <c:pt idx="8">
                  <c:v>3</c:v>
                </c:pt>
                <c:pt idx="9">
                  <c:v>3</c:v>
                </c:pt>
                <c:pt idx="10">
                  <c:v>3</c:v>
                </c:pt>
                <c:pt idx="11">
                  <c:v>3</c:v>
                </c:pt>
                <c:pt idx="12">
                  <c:v>3</c:v>
                </c:pt>
                <c:pt idx="13">
                  <c:v>3</c:v>
                </c:pt>
                <c:pt idx="14">
                  <c:v>4</c:v>
                </c:pt>
                <c:pt idx="15">
                  <c:v>4</c:v>
                </c:pt>
                <c:pt idx="16">
                  <c:v>4</c:v>
                </c:pt>
                <c:pt idx="17">
                  <c:v>4</c:v>
                </c:pt>
                <c:pt idx="18">
                  <c:v>4</c:v>
                </c:pt>
                <c:pt idx="19">
                  <c:v>3</c:v>
                </c:pt>
                <c:pt idx="20">
                  <c:v>3</c:v>
                </c:pt>
                <c:pt idx="21">
                  <c:v>2</c:v>
                </c:pt>
                <c:pt idx="22">
                  <c:v>2</c:v>
                </c:pt>
                <c:pt idx="23">
                  <c:v>1</c:v>
                </c:pt>
                <c:pt idx="24">
                  <c:v>1</c:v>
                </c:pt>
                <c:pt idx="25">
                  <c:v>1</c:v>
                </c:pt>
                <c:pt idx="26">
                  <c:v>1</c:v>
                </c:pt>
              </c:numCache>
            </c:numRef>
          </c:val>
          <c:extLst>
            <c:ext xmlns:c16="http://schemas.microsoft.com/office/drawing/2014/chart" uri="{C3380CC4-5D6E-409C-BE32-E72D297353CC}">
              <c16:uniqueId val="{0000000E-706D-45F2-9DD1-730B2713A041}"/>
            </c:ext>
          </c:extLst>
        </c:ser>
        <c:ser>
          <c:idx val="9"/>
          <c:order val="15"/>
          <c:tx>
            <c:strRef>
              <c:f>'Monitored - weather'!$S$3</c:f>
              <c:strCache>
                <c:ptCount val="1"/>
                <c:pt idx="0">
                  <c:v>TRMM</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weather'!$S$4:$S$38</c:f>
              <c:numCache>
                <c:formatCode>General</c:formatCode>
                <c:ptCount val="35"/>
                <c:pt idx="11">
                  <c:v>1</c:v>
                </c:pt>
                <c:pt idx="12">
                  <c:v>1</c:v>
                </c:pt>
                <c:pt idx="13">
                  <c:v>1</c:v>
                </c:pt>
                <c:pt idx="14">
                  <c:v>1</c:v>
                </c:pt>
                <c:pt idx="15">
                  <c:v>1</c:v>
                </c:pt>
                <c:pt idx="16">
                  <c:v>1</c:v>
                </c:pt>
                <c:pt idx="17">
                  <c:v>1</c:v>
                </c:pt>
                <c:pt idx="18">
                  <c:v>1</c:v>
                </c:pt>
                <c:pt idx="19">
                  <c:v>1</c:v>
                </c:pt>
              </c:numCache>
            </c:numRef>
          </c:val>
          <c:extLst>
            <c:ext xmlns:c16="http://schemas.microsoft.com/office/drawing/2014/chart" uri="{C3380CC4-5D6E-409C-BE32-E72D297353CC}">
              <c16:uniqueId val="{0000000F-706D-45F2-9DD1-730B2713A041}"/>
            </c:ext>
          </c:extLst>
        </c:ser>
        <c:ser>
          <c:idx val="44"/>
          <c:order val="16"/>
          <c:tx>
            <c:strRef>
              <c:f>'Monitored - weather'!$AA$3</c:f>
              <c:strCache>
                <c:ptCount val="1"/>
                <c:pt idx="0">
                  <c:v>Windsat</c:v>
                </c:pt>
              </c:strCache>
            </c:strRef>
          </c:tx>
          <c:invertIfNegative val="0"/>
          <c:val>
            <c:numRef>
              <c:f>'Monitored - weather'!$AA$4:$AA$29</c:f>
              <c:numCache>
                <c:formatCode>General</c:formatCode>
                <c:ptCount val="26"/>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numCache>
            </c:numRef>
          </c:val>
          <c:extLst>
            <c:ext xmlns:c16="http://schemas.microsoft.com/office/drawing/2014/chart" uri="{C3380CC4-5D6E-409C-BE32-E72D297353CC}">
              <c16:uniqueId val="{00000010-706D-45F2-9DD1-730B2713A041}"/>
            </c:ext>
          </c:extLst>
        </c:ser>
        <c:ser>
          <c:idx val="8"/>
          <c:order val="17"/>
          <c:tx>
            <c:strRef>
              <c:f>'Monitored - weather'!$R$3</c:f>
              <c:strCache>
                <c:ptCount val="1"/>
                <c:pt idx="0">
                  <c:v>GCOM-W/C</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weather'!$R$4:$R$38</c:f>
              <c:numCache>
                <c:formatCode>General</c:formatCode>
                <c:ptCount val="35"/>
                <c:pt idx="19">
                  <c:v>1</c:v>
                </c:pt>
                <c:pt idx="20">
                  <c:v>1</c:v>
                </c:pt>
                <c:pt idx="21">
                  <c:v>1</c:v>
                </c:pt>
                <c:pt idx="22">
                  <c:v>1</c:v>
                </c:pt>
                <c:pt idx="23">
                  <c:v>1</c:v>
                </c:pt>
                <c:pt idx="24">
                  <c:v>1</c:v>
                </c:pt>
                <c:pt idx="25">
                  <c:v>1</c:v>
                </c:pt>
              </c:numCache>
            </c:numRef>
          </c:val>
          <c:extLst>
            <c:ext xmlns:c16="http://schemas.microsoft.com/office/drawing/2014/chart" uri="{C3380CC4-5D6E-409C-BE32-E72D297353CC}">
              <c16:uniqueId val="{00000011-706D-45F2-9DD1-730B2713A041}"/>
            </c:ext>
          </c:extLst>
        </c:ser>
        <c:ser>
          <c:idx val="38"/>
          <c:order val="18"/>
          <c:tx>
            <c:strRef>
              <c:f>'Used - Weather'!$S$3</c:f>
              <c:strCache>
                <c:ptCount val="1"/>
                <c:pt idx="0">
                  <c:v>GPM</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'Used - Weather'!$S$4:$S$38</c:f>
              <c:numCache>
                <c:formatCode>General</c:formatCode>
                <c:ptCount val="35"/>
                <c:pt idx="19">
                  <c:v>1</c:v>
                </c:pt>
                <c:pt idx="20">
                  <c:v>1</c:v>
                </c:pt>
                <c:pt idx="21">
                  <c:v>1</c:v>
                </c:pt>
                <c:pt idx="22">
                  <c:v>1</c:v>
                </c:pt>
                <c:pt idx="23">
                  <c:v>1</c:v>
                </c:pt>
                <c:pt idx="24">
                  <c:v>1</c:v>
                </c:pt>
                <c:pt idx="25">
                  <c:v>1</c:v>
                </c:pt>
                <c:pt idx="26">
                  <c:v>1</c:v>
                </c:pt>
                <c:pt idx="27">
                  <c:v>1</c:v>
                </c:pt>
              </c:numCache>
            </c:numRef>
          </c:val>
          <c:extLst>
            <c:ext xmlns:c16="http://schemas.microsoft.com/office/drawing/2014/chart" uri="{C3380CC4-5D6E-409C-BE32-E72D297353CC}">
              <c16:uniqueId val="{00000012-706D-45F2-9DD1-730B2713A041}"/>
            </c:ext>
          </c:extLst>
        </c:ser>
        <c:ser>
          <c:idx val="30"/>
          <c:order val="19"/>
          <c:tx>
            <c:strRef>
              <c:f>'Monitored - weather'!$U$3</c:f>
              <c:strCache>
                <c:ptCount val="1"/>
                <c:pt idx="0">
                  <c:v>Megha Tropiques</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weather'!$U$4:$U$38</c:f>
              <c:numCache>
                <c:formatCode>General</c:formatCode>
                <c:ptCount val="35"/>
                <c:pt idx="19">
                  <c:v>1</c:v>
                </c:pt>
                <c:pt idx="20">
                  <c:v>1</c:v>
                </c:pt>
                <c:pt idx="21">
                  <c:v>1</c:v>
                </c:pt>
                <c:pt idx="22">
                  <c:v>1</c:v>
                </c:pt>
                <c:pt idx="23">
                  <c:v>1</c:v>
                </c:pt>
              </c:numCache>
            </c:numRef>
          </c:val>
          <c:extLst>
            <c:ext xmlns:c16="http://schemas.microsoft.com/office/drawing/2014/chart" uri="{C3380CC4-5D6E-409C-BE32-E72D297353CC}">
              <c16:uniqueId val="{00000013-706D-45F2-9DD1-730B2713A041}"/>
            </c:ext>
          </c:extLst>
        </c:ser>
        <c:ser>
          <c:idx val="10"/>
          <c:order val="20"/>
          <c:tx>
            <c:strRef>
              <c:f>'Monitored - weather'!$V$3</c:f>
              <c:strCache>
                <c:ptCount val="1"/>
                <c:pt idx="0">
                  <c:v>AQUA</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weather'!$V$4:$V$38</c:f>
              <c:numCache>
                <c:formatCode>General</c:formatCode>
                <c:ptCount val="35"/>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2</c:v>
                </c:pt>
                <c:pt idx="22">
                  <c:v>2</c:v>
                </c:pt>
                <c:pt idx="23">
                  <c:v>2</c:v>
                </c:pt>
                <c:pt idx="24">
                  <c:v>2</c:v>
                </c:pt>
                <c:pt idx="25">
                  <c:v>1</c:v>
                </c:pt>
              </c:numCache>
            </c:numRef>
          </c:val>
          <c:extLst>
            <c:ext xmlns:c16="http://schemas.microsoft.com/office/drawing/2014/chart" uri="{C3380CC4-5D6E-409C-BE32-E72D297353CC}">
              <c16:uniqueId val="{00000014-706D-45F2-9DD1-730B2713A041}"/>
            </c:ext>
          </c:extLst>
        </c:ser>
        <c:ser>
          <c:idx val="11"/>
          <c:order val="21"/>
          <c:tx>
            <c:strRef>
              <c:f>'Monitoried - all'!$D$3</c:f>
              <c:strCache>
                <c:ptCount val="1"/>
                <c:pt idx="0">
                  <c:v>AURA</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'Monitoried - all'!$D$4:$D$38</c:f>
              <c:numCache>
                <c:formatCode>General</c:formatCode>
                <c:ptCount val="35"/>
                <c:pt idx="12">
                  <c:v>1</c:v>
                </c:pt>
                <c:pt idx="13">
                  <c:v>2</c:v>
                </c:pt>
                <c:pt idx="14">
                  <c:v>2</c:v>
                </c:pt>
                <c:pt idx="15">
                  <c:v>2</c:v>
                </c:pt>
                <c:pt idx="16">
                  <c:v>2</c:v>
                </c:pt>
                <c:pt idx="17">
                  <c:v>2</c:v>
                </c:pt>
                <c:pt idx="18">
                  <c:v>2</c:v>
                </c:pt>
                <c:pt idx="19">
                  <c:v>2</c:v>
                </c:pt>
                <c:pt idx="20">
                  <c:v>2</c:v>
                </c:pt>
                <c:pt idx="21">
                  <c:v>2</c:v>
                </c:pt>
                <c:pt idx="22">
                  <c:v>2</c:v>
                </c:pt>
                <c:pt idx="23">
                  <c:v>2</c:v>
                </c:pt>
                <c:pt idx="24">
                  <c:v>2</c:v>
                </c:pt>
                <c:pt idx="25">
                  <c:v>2</c:v>
                </c:pt>
              </c:numCache>
            </c:numRef>
          </c:val>
          <c:extLst>
            <c:ext xmlns:c16="http://schemas.microsoft.com/office/drawing/2014/chart" uri="{C3380CC4-5D6E-409C-BE32-E72D297353CC}">
              <c16:uniqueId val="{00000015-706D-45F2-9DD1-730B2713A041}"/>
            </c:ext>
          </c:extLst>
        </c:ser>
        <c:ser>
          <c:idx val="37"/>
          <c:order val="22"/>
          <c:tx>
            <c:strRef>
              <c:f>'Monitoried - all'!$C$3</c:f>
              <c:strCache>
                <c:ptCount val="1"/>
                <c:pt idx="0">
                  <c:v>TERRA</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'Monitoried - all'!$C$4:$C$38</c:f>
              <c:numCache>
                <c:formatCode>General</c:formatCode>
                <c:ptCount val="35"/>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numCache>
            </c:numRef>
          </c:val>
          <c:extLst>
            <c:ext xmlns:c16="http://schemas.microsoft.com/office/drawing/2014/chart" uri="{C3380CC4-5D6E-409C-BE32-E72D297353CC}">
              <c16:uniqueId val="{00000016-706D-45F2-9DD1-730B2713A041}"/>
            </c:ext>
          </c:extLst>
        </c:ser>
        <c:ser>
          <c:idx val="3"/>
          <c:order val="23"/>
          <c:tx>
            <c:strRef>
              <c:f>'Monitored - weather'!$H$3</c:f>
              <c:strCache>
                <c:ptCount val="1"/>
                <c:pt idx="0">
                  <c:v>ERS-1/2</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weather'!$H$4:$H$38</c:f>
              <c:numCache>
                <c:formatCode>General</c:formatCode>
                <c:ptCount val="35"/>
                <c:pt idx="0">
                  <c:v>1</c:v>
                </c:pt>
                <c:pt idx="1">
                  <c:v>2</c:v>
                </c:pt>
                <c:pt idx="2">
                  <c:v>2</c:v>
                </c:pt>
                <c:pt idx="3">
                  <c:v>2</c:v>
                </c:pt>
                <c:pt idx="4">
                  <c:v>2</c:v>
                </c:pt>
                <c:pt idx="5">
                  <c:v>2</c:v>
                </c:pt>
                <c:pt idx="6">
                  <c:v>2</c:v>
                </c:pt>
                <c:pt idx="7">
                  <c:v>3</c:v>
                </c:pt>
                <c:pt idx="8">
                  <c:v>1</c:v>
                </c:pt>
                <c:pt idx="9">
                  <c:v>2</c:v>
                </c:pt>
                <c:pt idx="10">
                  <c:v>1</c:v>
                </c:pt>
                <c:pt idx="11">
                  <c:v>1</c:v>
                </c:pt>
                <c:pt idx="12">
                  <c:v>1</c:v>
                </c:pt>
                <c:pt idx="13">
                  <c:v>1</c:v>
                </c:pt>
                <c:pt idx="14">
                  <c:v>1</c:v>
                </c:pt>
                <c:pt idx="15">
                  <c:v>1</c:v>
                </c:pt>
              </c:numCache>
            </c:numRef>
          </c:val>
          <c:extLst>
            <c:ext xmlns:c16="http://schemas.microsoft.com/office/drawing/2014/chart" uri="{C3380CC4-5D6E-409C-BE32-E72D297353CC}">
              <c16:uniqueId val="{00000017-706D-45F2-9DD1-730B2713A041}"/>
            </c:ext>
          </c:extLst>
        </c:ser>
        <c:ser>
          <c:idx val="13"/>
          <c:order val="24"/>
          <c:tx>
            <c:strRef>
              <c:f>'Monitored - weather'!$Z$3</c:f>
              <c:strCache>
                <c:ptCount val="1"/>
                <c:pt idx="0">
                  <c:v>QuikSCAT</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weather'!$Z$4:$Z$38</c:f>
              <c:numCache>
                <c:formatCode>General</c:formatCode>
                <c:ptCount val="35"/>
                <c:pt idx="6">
                  <c:v>1</c:v>
                </c:pt>
                <c:pt idx="7">
                  <c:v>1</c:v>
                </c:pt>
                <c:pt idx="8">
                  <c:v>1</c:v>
                </c:pt>
                <c:pt idx="9">
                  <c:v>1</c:v>
                </c:pt>
                <c:pt idx="10">
                  <c:v>1</c:v>
                </c:pt>
                <c:pt idx="11">
                  <c:v>1</c:v>
                </c:pt>
                <c:pt idx="12">
                  <c:v>1</c:v>
                </c:pt>
                <c:pt idx="13">
                  <c:v>1</c:v>
                </c:pt>
              </c:numCache>
            </c:numRef>
          </c:val>
          <c:extLst>
            <c:ext xmlns:c16="http://schemas.microsoft.com/office/drawing/2014/chart" uri="{C3380CC4-5D6E-409C-BE32-E72D297353CC}">
              <c16:uniqueId val="{00000018-706D-45F2-9DD1-730B2713A041}"/>
            </c:ext>
          </c:extLst>
        </c:ser>
        <c:ser>
          <c:idx val="15"/>
          <c:order val="25"/>
          <c:tx>
            <c:strRef>
              <c:f>'Monitored - weather'!$AB$3</c:f>
              <c:strCache>
                <c:ptCount val="1"/>
                <c:pt idx="0">
                  <c:v>Oceansat</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weather'!$AB$4:$AB$38</c:f>
              <c:numCache>
                <c:formatCode>General</c:formatCode>
                <c:ptCount val="35"/>
                <c:pt idx="15">
                  <c:v>1</c:v>
                </c:pt>
                <c:pt idx="16">
                  <c:v>1</c:v>
                </c:pt>
                <c:pt idx="17">
                  <c:v>1</c:v>
                </c:pt>
                <c:pt idx="18">
                  <c:v>1</c:v>
                </c:pt>
                <c:pt idx="23">
                  <c:v>1</c:v>
                </c:pt>
                <c:pt idx="24">
                  <c:v>1</c:v>
                </c:pt>
                <c:pt idx="25">
                  <c:v>1</c:v>
                </c:pt>
                <c:pt idx="26">
                  <c:v>1</c:v>
                </c:pt>
                <c:pt idx="27">
                  <c:v>1</c:v>
                </c:pt>
              </c:numCache>
            </c:numRef>
          </c:val>
          <c:extLst>
            <c:ext xmlns:c16="http://schemas.microsoft.com/office/drawing/2014/chart" uri="{C3380CC4-5D6E-409C-BE32-E72D297353CC}">
              <c16:uniqueId val="{00000019-706D-45F2-9DD1-730B2713A041}"/>
            </c:ext>
          </c:extLst>
        </c:ser>
        <c:ser>
          <c:idx val="41"/>
          <c:order val="26"/>
          <c:tx>
            <c:strRef>
              <c:f>'Used - Weather'!$AR$3</c:f>
              <c:strCache>
                <c:ptCount val="1"/>
                <c:pt idx="0">
                  <c:v>RapidSCAT</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'Used - Weather'!$AR$4:$AR$38</c:f>
              <c:numCache>
                <c:formatCode>General</c:formatCode>
                <c:ptCount val="35"/>
                <c:pt idx="21">
                  <c:v>1</c:v>
                </c:pt>
              </c:numCache>
            </c:numRef>
          </c:val>
          <c:extLst>
            <c:ext xmlns:c16="http://schemas.microsoft.com/office/drawing/2014/chart" uri="{C3380CC4-5D6E-409C-BE32-E72D297353CC}">
              <c16:uniqueId val="{0000001A-706D-45F2-9DD1-730B2713A041}"/>
            </c:ext>
          </c:extLst>
        </c:ser>
        <c:ser>
          <c:idx val="16"/>
          <c:order val="27"/>
          <c:tx>
            <c:strRef>
              <c:f>'Monitored - weather'!$AC$3</c:f>
              <c:strCache>
                <c:ptCount val="1"/>
                <c:pt idx="0">
                  <c:v>HY2</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weather'!$AC$4:$AC$38</c:f>
              <c:numCache>
                <c:formatCode>General</c:formatCode>
                <c:ptCount val="35"/>
                <c:pt idx="23">
                  <c:v>2</c:v>
                </c:pt>
                <c:pt idx="24">
                  <c:v>2</c:v>
                </c:pt>
                <c:pt idx="25">
                  <c:v>2</c:v>
                </c:pt>
                <c:pt idx="26">
                  <c:v>2</c:v>
                </c:pt>
                <c:pt idx="27">
                  <c:v>2</c:v>
                </c:pt>
              </c:numCache>
            </c:numRef>
          </c:val>
          <c:extLst>
            <c:ext xmlns:c16="http://schemas.microsoft.com/office/drawing/2014/chart" uri="{C3380CC4-5D6E-409C-BE32-E72D297353CC}">
              <c16:uniqueId val="{0000001B-706D-45F2-9DD1-730B2713A041}"/>
            </c:ext>
          </c:extLst>
        </c:ser>
        <c:ser>
          <c:idx val="4"/>
          <c:order val="28"/>
          <c:tx>
            <c:strRef>
              <c:f>'Monitored - weather'!$I$3</c:f>
              <c:strCache>
                <c:ptCount val="1"/>
                <c:pt idx="0">
                  <c:v>ENVISAT</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weather'!$I$4:$I$38</c:f>
              <c:numCache>
                <c:formatCode>General</c:formatCode>
                <c:ptCount val="35"/>
                <c:pt idx="6">
                  <c:v>3</c:v>
                </c:pt>
                <c:pt idx="7">
                  <c:v>4</c:v>
                </c:pt>
                <c:pt idx="8">
                  <c:v>6</c:v>
                </c:pt>
                <c:pt idx="9">
                  <c:v>6</c:v>
                </c:pt>
                <c:pt idx="10">
                  <c:v>6</c:v>
                </c:pt>
                <c:pt idx="11">
                  <c:v>6</c:v>
                </c:pt>
                <c:pt idx="12">
                  <c:v>6</c:v>
                </c:pt>
                <c:pt idx="13">
                  <c:v>6</c:v>
                </c:pt>
                <c:pt idx="14">
                  <c:v>6</c:v>
                </c:pt>
                <c:pt idx="15">
                  <c:v>7</c:v>
                </c:pt>
                <c:pt idx="16">
                  <c:v>7</c:v>
                </c:pt>
              </c:numCache>
            </c:numRef>
          </c:val>
          <c:extLst>
            <c:ext xmlns:c16="http://schemas.microsoft.com/office/drawing/2014/chart" uri="{C3380CC4-5D6E-409C-BE32-E72D297353CC}">
              <c16:uniqueId val="{0000001C-706D-45F2-9DD1-730B2713A041}"/>
            </c:ext>
          </c:extLst>
        </c:ser>
        <c:ser>
          <c:idx val="14"/>
          <c:order val="29"/>
          <c:tx>
            <c:strRef>
              <c:f>'Monitored - weather'!$AD$3</c:f>
              <c:strCache>
                <c:ptCount val="1"/>
                <c:pt idx="0">
                  <c:v>JASON</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weather'!$AD$4:$AD$38</c:f>
              <c:numCache>
                <c:formatCode>General</c:formatCode>
                <c:ptCount val="35"/>
                <c:pt idx="7">
                  <c:v>1</c:v>
                </c:pt>
                <c:pt idx="8">
                  <c:v>1</c:v>
                </c:pt>
                <c:pt idx="9">
                  <c:v>1</c:v>
                </c:pt>
                <c:pt idx="10">
                  <c:v>1</c:v>
                </c:pt>
                <c:pt idx="11">
                  <c:v>1</c:v>
                </c:pt>
                <c:pt idx="12">
                  <c:v>1</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numCache>
            </c:numRef>
          </c:val>
          <c:extLst>
            <c:ext xmlns:c16="http://schemas.microsoft.com/office/drawing/2014/chart" uri="{C3380CC4-5D6E-409C-BE32-E72D297353CC}">
              <c16:uniqueId val="{0000001D-706D-45F2-9DD1-730B2713A041}"/>
            </c:ext>
          </c:extLst>
        </c:ser>
        <c:ser>
          <c:idx val="21"/>
          <c:order val="30"/>
          <c:tx>
            <c:strRef>
              <c:f>'Monitored - weather'!$AE$3</c:f>
              <c:strCache>
                <c:ptCount val="1"/>
                <c:pt idx="0">
                  <c:v>Saral/Altika</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weather'!$AE$4:$AE$38</c:f>
              <c:numCache>
                <c:formatCode>General</c:formatCode>
                <c:ptCount val="35"/>
                <c:pt idx="18">
                  <c:v>1</c:v>
                </c:pt>
                <c:pt idx="19">
                  <c:v>2</c:v>
                </c:pt>
                <c:pt idx="20">
                  <c:v>2</c:v>
                </c:pt>
                <c:pt idx="21">
                  <c:v>2</c:v>
                </c:pt>
                <c:pt idx="22">
                  <c:v>2</c:v>
                </c:pt>
                <c:pt idx="23">
                  <c:v>2</c:v>
                </c:pt>
                <c:pt idx="24">
                  <c:v>2</c:v>
                </c:pt>
                <c:pt idx="25">
                  <c:v>2</c:v>
                </c:pt>
                <c:pt idx="26">
                  <c:v>2</c:v>
                </c:pt>
                <c:pt idx="27">
                  <c:v>2</c:v>
                </c:pt>
              </c:numCache>
            </c:numRef>
          </c:val>
          <c:extLst>
            <c:ext xmlns:c16="http://schemas.microsoft.com/office/drawing/2014/chart" uri="{C3380CC4-5D6E-409C-BE32-E72D297353CC}">
              <c16:uniqueId val="{0000001E-706D-45F2-9DD1-730B2713A041}"/>
            </c:ext>
          </c:extLst>
        </c:ser>
        <c:ser>
          <c:idx val="36"/>
          <c:order val="31"/>
          <c:tx>
            <c:strRef>
              <c:f>'Monitored - weather'!$AL$3</c:f>
              <c:strCache>
                <c:ptCount val="1"/>
                <c:pt idx="0">
                  <c:v>Cryosat</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weather'!$AL$4:$AL$38</c:f>
              <c:numCache>
                <c:formatCode>General</c:formatCode>
                <c:ptCount val="35"/>
                <c:pt idx="16">
                  <c:v>1</c:v>
                </c:pt>
                <c:pt idx="17">
                  <c:v>1</c:v>
                </c:pt>
                <c:pt idx="18">
                  <c:v>1</c:v>
                </c:pt>
                <c:pt idx="19">
                  <c:v>1</c:v>
                </c:pt>
                <c:pt idx="20">
                  <c:v>1</c:v>
                </c:pt>
                <c:pt idx="21">
                  <c:v>2</c:v>
                </c:pt>
                <c:pt idx="22">
                  <c:v>2</c:v>
                </c:pt>
                <c:pt idx="23">
                  <c:v>2</c:v>
                </c:pt>
                <c:pt idx="24">
                  <c:v>2</c:v>
                </c:pt>
                <c:pt idx="25">
                  <c:v>2</c:v>
                </c:pt>
                <c:pt idx="26">
                  <c:v>2</c:v>
                </c:pt>
                <c:pt idx="27">
                  <c:v>2</c:v>
                </c:pt>
              </c:numCache>
            </c:numRef>
          </c:val>
          <c:extLst>
            <c:ext xmlns:c16="http://schemas.microsoft.com/office/drawing/2014/chart" uri="{C3380CC4-5D6E-409C-BE32-E72D297353CC}">
              <c16:uniqueId val="{0000001F-706D-45F2-9DD1-730B2713A041}"/>
            </c:ext>
          </c:extLst>
        </c:ser>
        <c:ser>
          <c:idx val="17"/>
          <c:order val="32"/>
          <c:tx>
            <c:strRef>
              <c:f>'Monitored - weather'!$AF$3</c:f>
              <c:strCache>
                <c:ptCount val="1"/>
                <c:pt idx="0">
                  <c:v>Meteosat</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weather'!$AF$4:$AF$38</c:f>
              <c:numCache>
                <c:formatCode>General</c:formatCode>
                <c:ptCount val="35"/>
                <c:pt idx="0">
                  <c:v>2</c:v>
                </c:pt>
                <c:pt idx="1">
                  <c:v>2</c:v>
                </c:pt>
                <c:pt idx="2">
                  <c:v>2</c:v>
                </c:pt>
                <c:pt idx="3">
                  <c:v>2</c:v>
                </c:pt>
                <c:pt idx="4">
                  <c:v>2</c:v>
                </c:pt>
                <c:pt idx="5">
                  <c:v>2</c:v>
                </c:pt>
                <c:pt idx="6">
                  <c:v>3</c:v>
                </c:pt>
                <c:pt idx="7">
                  <c:v>4</c:v>
                </c:pt>
                <c:pt idx="8">
                  <c:v>4</c:v>
                </c:pt>
                <c:pt idx="9">
                  <c:v>4</c:v>
                </c:pt>
                <c:pt idx="10">
                  <c:v>4</c:v>
                </c:pt>
                <c:pt idx="11">
                  <c:v>4</c:v>
                </c:pt>
                <c:pt idx="12">
                  <c:v>4</c:v>
                </c:pt>
                <c:pt idx="13">
                  <c:v>4</c:v>
                </c:pt>
                <c:pt idx="14">
                  <c:v>4</c:v>
                </c:pt>
                <c:pt idx="15">
                  <c:v>4</c:v>
                </c:pt>
                <c:pt idx="16">
                  <c:v>4</c:v>
                </c:pt>
                <c:pt idx="17">
                  <c:v>4</c:v>
                </c:pt>
                <c:pt idx="18">
                  <c:v>4</c:v>
                </c:pt>
                <c:pt idx="19">
                  <c:v>4</c:v>
                </c:pt>
                <c:pt idx="20">
                  <c:v>4</c:v>
                </c:pt>
                <c:pt idx="21">
                  <c:v>6</c:v>
                </c:pt>
                <c:pt idx="22">
                  <c:v>4</c:v>
                </c:pt>
                <c:pt idx="23">
                  <c:v>4</c:v>
                </c:pt>
                <c:pt idx="24">
                  <c:v>4</c:v>
                </c:pt>
                <c:pt idx="25">
                  <c:v>4</c:v>
                </c:pt>
                <c:pt idx="26">
                  <c:v>4</c:v>
                </c:pt>
                <c:pt idx="27">
                  <c:v>5</c:v>
                </c:pt>
              </c:numCache>
            </c:numRef>
          </c:val>
          <c:extLst>
            <c:ext xmlns:c16="http://schemas.microsoft.com/office/drawing/2014/chart" uri="{C3380CC4-5D6E-409C-BE32-E72D297353CC}">
              <c16:uniqueId val="{00000020-706D-45F2-9DD1-730B2713A041}"/>
            </c:ext>
          </c:extLst>
        </c:ser>
        <c:ser>
          <c:idx val="18"/>
          <c:order val="33"/>
          <c:tx>
            <c:strRef>
              <c:f>'Monitored - weather'!$AG$3</c:f>
              <c:strCache>
                <c:ptCount val="1"/>
                <c:pt idx="0">
                  <c:v>GOES</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weather'!$AG$4:$AG$38</c:f>
              <c:numCache>
                <c:formatCode>General</c:formatCode>
                <c:ptCount val="35"/>
                <c:pt idx="0">
                  <c:v>2</c:v>
                </c:pt>
                <c:pt idx="1">
                  <c:v>2</c:v>
                </c:pt>
                <c:pt idx="2">
                  <c:v>2</c:v>
                </c:pt>
                <c:pt idx="3">
                  <c:v>2</c:v>
                </c:pt>
                <c:pt idx="4">
                  <c:v>2</c:v>
                </c:pt>
                <c:pt idx="5">
                  <c:v>2</c:v>
                </c:pt>
                <c:pt idx="6">
                  <c:v>2</c:v>
                </c:pt>
                <c:pt idx="7">
                  <c:v>5</c:v>
                </c:pt>
                <c:pt idx="8">
                  <c:v>5</c:v>
                </c:pt>
                <c:pt idx="9">
                  <c:v>5</c:v>
                </c:pt>
                <c:pt idx="10">
                  <c:v>4</c:v>
                </c:pt>
                <c:pt idx="11">
                  <c:v>4</c:v>
                </c:pt>
                <c:pt idx="12">
                  <c:v>4</c:v>
                </c:pt>
                <c:pt idx="13">
                  <c:v>4</c:v>
                </c:pt>
                <c:pt idx="14">
                  <c:v>4</c:v>
                </c:pt>
                <c:pt idx="15">
                  <c:v>4</c:v>
                </c:pt>
                <c:pt idx="16">
                  <c:v>4</c:v>
                </c:pt>
                <c:pt idx="17">
                  <c:v>4</c:v>
                </c:pt>
                <c:pt idx="18">
                  <c:v>4</c:v>
                </c:pt>
                <c:pt idx="19">
                  <c:v>4</c:v>
                </c:pt>
                <c:pt idx="20">
                  <c:v>4</c:v>
                </c:pt>
                <c:pt idx="21">
                  <c:v>4</c:v>
                </c:pt>
                <c:pt idx="22">
                  <c:v>2</c:v>
                </c:pt>
                <c:pt idx="23">
                  <c:v>4</c:v>
                </c:pt>
                <c:pt idx="24">
                  <c:v>4</c:v>
                </c:pt>
                <c:pt idx="25">
                  <c:v>4</c:v>
                </c:pt>
                <c:pt idx="26">
                  <c:v>4</c:v>
                </c:pt>
                <c:pt idx="27">
                  <c:v>4</c:v>
                </c:pt>
              </c:numCache>
            </c:numRef>
          </c:val>
          <c:extLst>
            <c:ext xmlns:c16="http://schemas.microsoft.com/office/drawing/2014/chart" uri="{C3380CC4-5D6E-409C-BE32-E72D297353CC}">
              <c16:uniqueId val="{00000021-706D-45F2-9DD1-730B2713A041}"/>
            </c:ext>
          </c:extLst>
        </c:ser>
        <c:ser>
          <c:idx val="19"/>
          <c:order val="34"/>
          <c:tx>
            <c:strRef>
              <c:f>'Monitored - weather'!$AH$3</c:f>
              <c:strCache>
                <c:ptCount val="1"/>
                <c:pt idx="0">
                  <c:v>Himawari</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weather'!$AH$4:$AH$38</c:f>
              <c:numCache>
                <c:formatCode>General</c:formatCode>
                <c:ptCount val="35"/>
                <c:pt idx="0">
                  <c:v>1</c:v>
                </c:pt>
                <c:pt idx="1">
                  <c:v>1</c:v>
                </c:pt>
                <c:pt idx="2">
                  <c:v>1</c:v>
                </c:pt>
                <c:pt idx="3">
                  <c:v>1</c:v>
                </c:pt>
                <c:pt idx="4">
                  <c:v>1</c:v>
                </c:pt>
                <c:pt idx="5">
                  <c:v>1</c:v>
                </c:pt>
                <c:pt idx="6">
                  <c:v>1</c:v>
                </c:pt>
                <c:pt idx="7">
                  <c:v>1</c:v>
                </c:pt>
                <c:pt idx="8">
                  <c:v>1</c:v>
                </c:pt>
                <c:pt idx="9">
                  <c:v>1</c:v>
                </c:pt>
                <c:pt idx="10">
                  <c:v>1</c:v>
                </c:pt>
                <c:pt idx="11">
                  <c:v>2</c:v>
                </c:pt>
                <c:pt idx="12">
                  <c:v>2</c:v>
                </c:pt>
                <c:pt idx="13">
                  <c:v>2</c:v>
                </c:pt>
                <c:pt idx="14">
                  <c:v>2</c:v>
                </c:pt>
                <c:pt idx="15">
                  <c:v>2</c:v>
                </c:pt>
                <c:pt idx="16">
                  <c:v>2</c:v>
                </c:pt>
                <c:pt idx="17">
                  <c:v>2</c:v>
                </c:pt>
                <c:pt idx="18">
                  <c:v>2</c:v>
                </c:pt>
                <c:pt idx="19">
                  <c:v>3</c:v>
                </c:pt>
                <c:pt idx="20">
                  <c:v>4</c:v>
                </c:pt>
                <c:pt idx="21">
                  <c:v>2</c:v>
                </c:pt>
                <c:pt idx="22">
                  <c:v>2</c:v>
                </c:pt>
                <c:pt idx="23">
                  <c:v>2</c:v>
                </c:pt>
                <c:pt idx="24">
                  <c:v>2</c:v>
                </c:pt>
                <c:pt idx="25">
                  <c:v>2</c:v>
                </c:pt>
                <c:pt idx="26">
                  <c:v>2</c:v>
                </c:pt>
                <c:pt idx="27">
                  <c:v>2</c:v>
                </c:pt>
              </c:numCache>
            </c:numRef>
          </c:val>
          <c:extLst>
            <c:ext xmlns:c16="http://schemas.microsoft.com/office/drawing/2014/chart" uri="{C3380CC4-5D6E-409C-BE32-E72D297353CC}">
              <c16:uniqueId val="{00000022-706D-45F2-9DD1-730B2713A041}"/>
            </c:ext>
          </c:extLst>
        </c:ser>
        <c:ser>
          <c:idx val="20"/>
          <c:order val="35"/>
          <c:tx>
            <c:strRef>
              <c:f>'Monitored - weather'!$AK$3</c:f>
              <c:strCache>
                <c:ptCount val="1"/>
                <c:pt idx="0">
                  <c:v>FY2+4</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weather'!$AK$4:$AK$38</c:f>
              <c:numCache>
                <c:formatCode>General</c:formatCode>
                <c:ptCount val="35"/>
                <c:pt idx="12">
                  <c:v>1</c:v>
                </c:pt>
                <c:pt idx="13">
                  <c:v>1</c:v>
                </c:pt>
                <c:pt idx="14">
                  <c:v>1</c:v>
                </c:pt>
                <c:pt idx="15">
                  <c:v>1</c:v>
                </c:pt>
                <c:pt idx="16">
                  <c:v>1</c:v>
                </c:pt>
                <c:pt idx="17">
                  <c:v>2</c:v>
                </c:pt>
                <c:pt idx="18">
                  <c:v>2</c:v>
                </c:pt>
                <c:pt idx="19">
                  <c:v>2</c:v>
                </c:pt>
                <c:pt idx="20">
                  <c:v>2</c:v>
                </c:pt>
                <c:pt idx="21">
                  <c:v>2</c:v>
                </c:pt>
                <c:pt idx="22">
                  <c:v>2</c:v>
                </c:pt>
                <c:pt idx="23">
                  <c:v>3</c:v>
                </c:pt>
                <c:pt idx="24">
                  <c:v>3</c:v>
                </c:pt>
                <c:pt idx="25">
                  <c:v>3</c:v>
                </c:pt>
                <c:pt idx="26">
                  <c:v>3</c:v>
                </c:pt>
                <c:pt idx="27">
                  <c:v>3</c:v>
                </c:pt>
              </c:numCache>
            </c:numRef>
          </c:val>
          <c:extLst>
            <c:ext xmlns:c16="http://schemas.microsoft.com/office/drawing/2014/chart" uri="{C3380CC4-5D6E-409C-BE32-E72D297353CC}">
              <c16:uniqueId val="{00000023-706D-45F2-9DD1-730B2713A041}"/>
            </c:ext>
          </c:extLst>
        </c:ser>
        <c:ser>
          <c:idx val="42"/>
          <c:order val="36"/>
          <c:tx>
            <c:strRef>
              <c:f>'Monitored - weather'!$AI$3</c:f>
              <c:strCache>
                <c:ptCount val="1"/>
                <c:pt idx="0">
                  <c:v>COMS1</c:v>
                </c:pt>
              </c:strCache>
            </c:strRef>
          </c:tx>
          <c:invertIfNegative val="0"/>
          <c:val>
            <c:numRef>
              <c:f>'Monitored - weather'!$AI$4:$AI$38</c:f>
              <c:numCache>
                <c:formatCode>General</c:formatCode>
                <c:ptCount val="35"/>
                <c:pt idx="22">
                  <c:v>1</c:v>
                </c:pt>
                <c:pt idx="23">
                  <c:v>1</c:v>
                </c:pt>
                <c:pt idx="24">
                  <c:v>1</c:v>
                </c:pt>
                <c:pt idx="25">
                  <c:v>1</c:v>
                </c:pt>
                <c:pt idx="26">
                  <c:v>1</c:v>
                </c:pt>
                <c:pt idx="27">
                  <c:v>1</c:v>
                </c:pt>
              </c:numCache>
            </c:numRef>
          </c:val>
          <c:extLst>
            <c:ext xmlns:c16="http://schemas.microsoft.com/office/drawing/2014/chart" uri="{C3380CC4-5D6E-409C-BE32-E72D297353CC}">
              <c16:uniqueId val="{00000024-706D-45F2-9DD1-730B2713A041}"/>
            </c:ext>
          </c:extLst>
        </c:ser>
        <c:ser>
          <c:idx val="43"/>
          <c:order val="37"/>
          <c:tx>
            <c:strRef>
              <c:f>'Monitored - weather'!$AJ$3</c:f>
              <c:strCache>
                <c:ptCount val="1"/>
                <c:pt idx="0">
                  <c:v>INSAT-3D</c:v>
                </c:pt>
              </c:strCache>
            </c:strRef>
          </c:tx>
          <c:invertIfNegative val="0"/>
          <c:val>
            <c:numRef>
              <c:f>'Monitored - weather'!$AJ$4:$AJ$29</c:f>
              <c:numCache>
                <c:formatCode>General</c:formatCode>
                <c:ptCount val="26"/>
                <c:pt idx="22">
                  <c:v>1</c:v>
                </c:pt>
                <c:pt idx="23">
                  <c:v>1</c:v>
                </c:pt>
                <c:pt idx="24">
                  <c:v>1</c:v>
                </c:pt>
                <c:pt idx="25">
                  <c:v>1</c:v>
                </c:pt>
              </c:numCache>
            </c:numRef>
          </c:val>
          <c:extLst>
            <c:ext xmlns:c16="http://schemas.microsoft.com/office/drawing/2014/chart" uri="{C3380CC4-5D6E-409C-BE32-E72D297353CC}">
              <c16:uniqueId val="{00000025-706D-45F2-9DD1-730B2713A041}"/>
            </c:ext>
          </c:extLst>
        </c:ser>
        <c:ser>
          <c:idx val="25"/>
          <c:order val="38"/>
          <c:tx>
            <c:strRef>
              <c:f>'Monitored - weather'!$AM$3</c:f>
              <c:strCache>
                <c:ptCount val="1"/>
                <c:pt idx="0">
                  <c:v>SMOS</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weather'!$AM$4:$AM$38</c:f>
              <c:numCache>
                <c:formatCode>General</c:formatCode>
                <c:ptCount val="35"/>
                <c:pt idx="13">
                  <c:v>0</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numCache>
            </c:numRef>
          </c:val>
          <c:extLst>
            <c:ext xmlns:c16="http://schemas.microsoft.com/office/drawing/2014/chart" uri="{C3380CC4-5D6E-409C-BE32-E72D297353CC}">
              <c16:uniqueId val="{00000026-706D-45F2-9DD1-730B2713A041}"/>
            </c:ext>
          </c:extLst>
        </c:ser>
        <c:ser>
          <c:idx val="40"/>
          <c:order val="39"/>
          <c:tx>
            <c:strRef>
              <c:f>'Used - Weather'!$AQ$3</c:f>
              <c:strCache>
                <c:ptCount val="1"/>
                <c:pt idx="0">
                  <c:v>SMAP</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'Used - Weather'!$AQ$4:$AQ$38</c:f>
              <c:numCache>
                <c:formatCode>General</c:formatCode>
                <c:ptCount val="35"/>
                <c:pt idx="24">
                  <c:v>1</c:v>
                </c:pt>
                <c:pt idx="25">
                  <c:v>1</c:v>
                </c:pt>
                <c:pt idx="26">
                  <c:v>1</c:v>
                </c:pt>
                <c:pt idx="27">
                  <c:v>1</c:v>
                </c:pt>
              </c:numCache>
            </c:numRef>
          </c:val>
          <c:extLst>
            <c:ext xmlns:c16="http://schemas.microsoft.com/office/drawing/2014/chart" uri="{C3380CC4-5D6E-409C-BE32-E72D297353CC}">
              <c16:uniqueId val="{00000027-706D-45F2-9DD1-730B2713A041}"/>
            </c:ext>
          </c:extLst>
        </c:ser>
        <c:ser>
          <c:idx val="26"/>
          <c:order val="40"/>
          <c:tx>
            <c:strRef>
              <c:f>'Monitored - weather'!$AN$3</c:f>
              <c:strCache>
                <c:ptCount val="1"/>
                <c:pt idx="0">
                  <c:v>EarthCARE</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weather'!$AN$4:$AN$38</c:f>
              <c:numCache>
                <c:formatCode>General</c:formatCode>
                <c:ptCount val="35"/>
                <c:pt idx="25">
                  <c:v>2</c:v>
                </c:pt>
                <c:pt idx="26">
                  <c:v>2</c:v>
                </c:pt>
                <c:pt idx="27">
                  <c:v>2</c:v>
                </c:pt>
              </c:numCache>
            </c:numRef>
          </c:val>
          <c:extLst>
            <c:ext xmlns:c16="http://schemas.microsoft.com/office/drawing/2014/chart" uri="{C3380CC4-5D6E-409C-BE32-E72D297353CC}">
              <c16:uniqueId val="{00000028-706D-45F2-9DD1-730B2713A041}"/>
            </c:ext>
          </c:extLst>
        </c:ser>
        <c:ser>
          <c:idx val="27"/>
          <c:order val="41"/>
          <c:tx>
            <c:strRef>
              <c:f>'Monitored - weather'!$AO$3</c:f>
              <c:strCache>
                <c:ptCount val="1"/>
                <c:pt idx="0">
                  <c:v>ADM Aeolus</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weather'!$AO$4:$AO$38</c:f>
              <c:numCache>
                <c:formatCode>General</c:formatCode>
                <c:ptCount val="35"/>
                <c:pt idx="22">
                  <c:v>1</c:v>
                </c:pt>
                <c:pt idx="23">
                  <c:v>1</c:v>
                </c:pt>
                <c:pt idx="24">
                  <c:v>1</c:v>
                </c:pt>
                <c:pt idx="25">
                  <c:v>1</c:v>
                </c:pt>
              </c:numCache>
            </c:numRef>
          </c:val>
          <c:extLst>
            <c:ext xmlns:c16="http://schemas.microsoft.com/office/drawing/2014/chart" uri="{C3380CC4-5D6E-409C-BE32-E72D297353CC}">
              <c16:uniqueId val="{00000029-706D-45F2-9DD1-730B2713A041}"/>
            </c:ext>
          </c:extLst>
        </c:ser>
        <c:ser>
          <c:idx val="28"/>
          <c:order val="42"/>
          <c:tx>
            <c:strRef>
              <c:f>'Monitored - weather'!$AP$3</c:f>
              <c:strCache>
                <c:ptCount val="1"/>
                <c:pt idx="0">
                  <c:v>GOSAT</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'Monitored - weather'!$AP$4:$AP$38</c:f>
              <c:numCache>
                <c:formatCode>General</c:formatCode>
                <c:ptCount val="35"/>
              </c:numCache>
            </c:numRef>
          </c:val>
          <c:extLst>
            <c:ext xmlns:c16="http://schemas.microsoft.com/office/drawing/2014/chart" uri="{C3380CC4-5D6E-409C-BE32-E72D297353CC}">
              <c16:uniqueId val="{0000002A-706D-45F2-9DD1-730B2713A041}"/>
            </c:ext>
          </c:extLst>
        </c:ser>
        <c:ser>
          <c:idx val="29"/>
          <c:order val="43"/>
          <c:tx>
            <c:strRef>
              <c:f>'Monitoried - all'!$G$3</c:f>
              <c:strCache>
                <c:ptCount val="1"/>
                <c:pt idx="0">
                  <c:v>Sentinel 3</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'Monitoried - all'!$G$4:$G$38</c:f>
              <c:numCache>
                <c:formatCode>General</c:formatCode>
                <c:ptCount val="35"/>
                <c:pt idx="20">
                  <c:v>1</c:v>
                </c:pt>
                <c:pt idx="21">
                  <c:v>2</c:v>
                </c:pt>
                <c:pt idx="22">
                  <c:v>2</c:v>
                </c:pt>
                <c:pt idx="23">
                  <c:v>3</c:v>
                </c:pt>
                <c:pt idx="24">
                  <c:v>3</c:v>
                </c:pt>
                <c:pt idx="25">
                  <c:v>3</c:v>
                </c:pt>
                <c:pt idx="26">
                  <c:v>3</c:v>
                </c:pt>
                <c:pt idx="27">
                  <c:v>3</c:v>
                </c:pt>
              </c:numCache>
            </c:numRef>
          </c:val>
          <c:extLst>
            <c:ext xmlns:c16="http://schemas.microsoft.com/office/drawing/2014/chart" uri="{C3380CC4-5D6E-409C-BE32-E72D297353CC}">
              <c16:uniqueId val="{0000002B-706D-45F2-9DD1-730B2713A041}"/>
            </c:ext>
          </c:extLst>
        </c:ser>
        <c:ser>
          <c:idx val="33"/>
          <c:order val="44"/>
          <c:tx>
            <c:strRef>
              <c:f>'Monitoried - all'!$H$3</c:f>
              <c:strCache>
                <c:ptCount val="1"/>
                <c:pt idx="0">
                  <c:v>Sentinel 5p</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'Monitoried - all'!$H$4:$H$38</c:f>
              <c:numCache>
                <c:formatCode>General</c:formatCode>
                <c:ptCount val="35"/>
                <c:pt idx="21">
                  <c:v>1</c:v>
                </c:pt>
                <c:pt idx="22">
                  <c:v>1</c:v>
                </c:pt>
                <c:pt idx="23">
                  <c:v>2</c:v>
                </c:pt>
                <c:pt idx="24">
                  <c:v>2</c:v>
                </c:pt>
                <c:pt idx="25">
                  <c:v>2</c:v>
                </c:pt>
                <c:pt idx="26">
                  <c:v>2</c:v>
                </c:pt>
                <c:pt idx="27">
                  <c:v>2</c:v>
                </c:pt>
              </c:numCache>
            </c:numRef>
          </c:val>
          <c:extLst>
            <c:ext xmlns:c16="http://schemas.microsoft.com/office/drawing/2014/chart" uri="{C3380CC4-5D6E-409C-BE32-E72D297353CC}">
              <c16:uniqueId val="{0000002C-706D-45F2-9DD1-730B2713A041}"/>
            </c:ext>
          </c:extLst>
        </c:ser>
        <c:ser>
          <c:idx val="23"/>
          <c:order val="45"/>
          <c:tx>
            <c:strRef>
              <c:f>'Monitoried - all'!$I$3</c:f>
              <c:strCache>
                <c:ptCount val="1"/>
                <c:pt idx="0">
                  <c:v>OCO-2</c:v>
                </c:pt>
              </c:strCache>
            </c:strRef>
          </c:tx>
          <c:invertIfNegative val="0"/>
          <c:cat>
            <c:numRef>
              <c:f>'Monitored - weather'!$A$4:$A$38</c:f>
              <c:numCache>
                <c:formatCode>General</c:formatCode>
                <c:ptCount val="35"/>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pt idx="19">
                  <c:v>2015</c:v>
                </c:pt>
                <c:pt idx="20">
                  <c:v>2016</c:v>
                </c:pt>
                <c:pt idx="21">
                  <c:v>2017</c:v>
                </c:pt>
                <c:pt idx="22">
                  <c:v>2018</c:v>
                </c:pt>
                <c:pt idx="23">
                  <c:v>2019</c:v>
                </c:pt>
                <c:pt idx="24">
                  <c:v>2020</c:v>
                </c:pt>
                <c:pt idx="25">
                  <c:v>2021</c:v>
                </c:pt>
                <c:pt idx="26">
                  <c:v>2022</c:v>
                </c:pt>
                <c:pt idx="27">
                  <c:v>2023</c:v>
                </c:pt>
              </c:numCache>
            </c:numRef>
          </c:cat>
          <c:val>
            <c:numRef>
              <c:f>'Monitoried - all'!$I$4:$I$38</c:f>
              <c:numCache>
                <c:formatCode>General</c:formatCode>
                <c:ptCount val="35"/>
                <c:pt idx="21">
                  <c:v>1</c:v>
                </c:pt>
                <c:pt idx="22">
                  <c:v>1</c:v>
                </c:pt>
                <c:pt idx="23">
                  <c:v>1</c:v>
                </c:pt>
                <c:pt idx="24">
                  <c:v>1</c:v>
                </c:pt>
                <c:pt idx="25">
                  <c:v>1</c:v>
                </c:pt>
                <c:pt idx="26">
                  <c:v>1</c:v>
                </c:pt>
                <c:pt idx="27">
                  <c:v>1</c:v>
                </c:pt>
              </c:numCache>
            </c:numRef>
          </c:val>
          <c:extLst>
            <c:ext xmlns:c16="http://schemas.microsoft.com/office/drawing/2014/chart" uri="{C3380CC4-5D6E-409C-BE32-E72D297353CC}">
              <c16:uniqueId val="{0000002D-706D-45F2-9DD1-730B2713A041}"/>
            </c:ext>
          </c:extLst>
        </c:ser>
        <c:dLbls>
          <c:showLegendKey val="0"/>
          <c:showVal val="0"/>
          <c:showCatName val="0"/>
          <c:showSerName val="0"/>
          <c:showPercent val="0"/>
          <c:showBubbleSize val="0"/>
        </c:dLbls>
        <c:gapWidth val="150"/>
        <c:overlap val="100"/>
        <c:axId val="540968944"/>
        <c:axId val="1"/>
      </c:barChart>
      <c:dateAx>
        <c:axId val="540968944"/>
        <c:scaling>
          <c:orientation val="minMax"/>
        </c:scaling>
        <c:delete val="0"/>
        <c:axPos val="b"/>
        <c:numFmt formatCode="General" sourceLinked="1"/>
        <c:majorTickMark val="out"/>
        <c:minorTickMark val="none"/>
        <c:tickLblPos val="nextTo"/>
        <c:spPr>
          <a:ln w="3175">
            <a:solidFill>
              <a:srgbClr val="878787"/>
            </a:solidFill>
            <a:prstDash val="solid"/>
          </a:ln>
        </c:spPr>
        <c:txPr>
          <a:bodyPr rot="0" vert="horz"/>
          <a:lstStyle/>
          <a:p>
            <a:pPr>
              <a:defRPr sz="1000" b="0" i="0" u="none" strike="noStrike" baseline="0">
                <a:solidFill>
                  <a:srgbClr val="000000"/>
                </a:solidFill>
                <a:latin typeface="Calibri"/>
                <a:ea typeface="Calibri"/>
                <a:cs typeface="Calibri"/>
              </a:defRPr>
            </a:pPr>
            <a:endParaRPr lang="en-US"/>
          </a:p>
        </c:txPr>
        <c:crossAx val="1"/>
        <c:crosses val="autoZero"/>
        <c:auto val="0"/>
        <c:lblOffset val="100"/>
        <c:baseTimeUnit val="days"/>
      </c:dateAx>
      <c:valAx>
        <c:axId val="1"/>
        <c:scaling>
          <c:orientation val="minMax"/>
        </c:scaling>
        <c:delete val="0"/>
        <c:axPos val="l"/>
        <c:majorGridlines>
          <c:spPr>
            <a:ln w="3175">
              <a:solidFill>
                <a:srgbClr val="878787"/>
              </a:solidFill>
              <a:prstDash val="solid"/>
            </a:ln>
          </c:spPr>
        </c:majorGridlines>
        <c:numFmt formatCode="General" sourceLinked="1"/>
        <c:majorTickMark val="out"/>
        <c:minorTickMark val="none"/>
        <c:tickLblPos val="nextTo"/>
        <c:spPr>
          <a:ln w="3175">
            <a:solidFill>
              <a:srgbClr val="878787"/>
            </a:solidFill>
            <a:prstDash val="solid"/>
          </a:ln>
        </c:spPr>
        <c:txPr>
          <a:bodyPr rot="0" vert="horz"/>
          <a:lstStyle/>
          <a:p>
            <a:pPr>
              <a:defRPr sz="1000" b="0" i="0" u="none" strike="noStrike" baseline="0">
                <a:solidFill>
                  <a:srgbClr val="000000"/>
                </a:solidFill>
                <a:latin typeface="Calibri"/>
                <a:ea typeface="Calibri"/>
                <a:cs typeface="Calibri"/>
              </a:defRPr>
            </a:pPr>
            <a:endParaRPr lang="en-US"/>
          </a:p>
        </c:txPr>
        <c:crossAx val="540968944"/>
        <c:crosses val="autoZero"/>
        <c:crossBetween val="between"/>
      </c:valAx>
    </c:plotArea>
    <c:legend>
      <c:legendPos val="b"/>
      <c:layout>
        <c:manualLayout>
          <c:xMode val="edge"/>
          <c:yMode val="edge"/>
          <c:x val="5.1518145697499178E-2"/>
          <c:y val="0.7343713540509631"/>
          <c:w val="0.87785265838699544"/>
          <c:h val="0.26562864594903696"/>
        </c:manualLayout>
      </c:layout>
      <c:overlay val="0"/>
      <c:txPr>
        <a:bodyPr/>
        <a:lstStyle/>
        <a:p>
          <a:pPr>
            <a:defRPr sz="1100" b="1" i="0" u="none" strike="noStrike" baseline="0">
              <a:solidFill>
                <a:srgbClr val="000000"/>
              </a:solidFill>
              <a:latin typeface="Calibri"/>
              <a:ea typeface="Calibri"/>
              <a:cs typeface="Calibri"/>
            </a:defRPr>
          </a:pPr>
          <a:endParaRPr lang="en-US"/>
        </a:p>
      </c:txPr>
    </c:legend>
    <c:plotVisOnly val="1"/>
    <c:dispBlanksAs val="gap"/>
    <c:showDLblsOverMax val="0"/>
  </c:chart>
  <c:spPr>
    <a:solidFill>
      <a:srgbClr val="FFFFFF"/>
    </a:solidFill>
    <a:ln w="3175">
      <a:solidFill>
        <a:srgbClr val="878787"/>
      </a:solidFill>
      <a:prstDash val="solid"/>
    </a:ln>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0.16308</cdr:x>
      <cdr:y>0.03572</cdr:y>
    </cdr:from>
    <cdr:to>
      <cdr:x>0.86837</cdr:x>
      <cdr:y>0.07544</cdr:y>
    </cdr:to>
    <cdr:sp macro="" textlink="">
      <cdr:nvSpPr>
        <cdr:cNvPr id="2" name="TextBox 1"/>
        <cdr:cNvSpPr txBox="1"/>
      </cdr:nvSpPr>
      <cdr:spPr>
        <a:xfrm xmlns:a="http://schemas.openxmlformats.org/drawingml/2006/main">
          <a:off x="1516944" y="217161"/>
          <a:ext cx="6560272" cy="2414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400"/>
            <a:t>Number of satellite data products operationally monitored at ECMWF </a:t>
          </a:r>
        </a:p>
        <a:p xmlns:a="http://schemas.openxmlformats.org/drawingml/2006/main">
          <a:pPr algn="ctr"/>
          <a:r>
            <a:rPr lang="en-GB" sz="1400"/>
            <a:t>(Weather and Composition configurations)</a:t>
          </a:r>
        </a:p>
        <a:p xmlns:a="http://schemas.openxmlformats.org/drawingml/2006/main">
          <a:pPr algn="ctr"/>
          <a:endParaRPr lang="en-GB" sz="140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6" y="0"/>
            <a:ext cx="2944283" cy="496570"/>
          </a:xfrm>
          <a:prstGeom prst="rect">
            <a:avLst/>
          </a:prstGeom>
        </p:spPr>
        <p:txBody>
          <a:bodyPr vert="horz" lIns="91440" tIns="45720" rIns="91440" bIns="45720" rtlCol="0"/>
          <a:lstStyle>
            <a:lvl1pPr algn="r">
              <a:defRPr sz="1200"/>
            </a:lvl1pPr>
          </a:lstStyle>
          <a:p>
            <a:fld id="{257351A7-8A0E-BC4A-B507-BC9FBEDEB94D}" type="datetime1">
              <a:rPr lang="en-US" smtClean="0"/>
              <a:pPr/>
              <a:t>3/19/2019</a:t>
            </a:fld>
            <a:endParaRPr lang="en-US"/>
          </a:p>
        </p:txBody>
      </p:sp>
      <p:sp>
        <p:nvSpPr>
          <p:cNvPr id="4" name="Footer Placeholder 3"/>
          <p:cNvSpPr>
            <a:spLocks noGrp="1"/>
          </p:cNvSpPr>
          <p:nvPr>
            <p:ph type="ftr" sz="quarter" idx="2"/>
          </p:nvPr>
        </p:nvSpPr>
        <p:spPr>
          <a:xfrm>
            <a:off x="1" y="9433107"/>
            <a:ext cx="2944283" cy="49657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6" y="9433107"/>
            <a:ext cx="2944283" cy="49657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1177244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4283"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6" y="0"/>
            <a:ext cx="2944283" cy="496570"/>
          </a:xfrm>
          <a:prstGeom prst="rect">
            <a:avLst/>
          </a:prstGeom>
        </p:spPr>
        <p:txBody>
          <a:bodyPr vert="horz" lIns="91440" tIns="45720" rIns="91440" bIns="45720" rtlCol="0"/>
          <a:lstStyle>
            <a:lvl1pPr algn="r">
              <a:defRPr sz="1200"/>
            </a:lvl1pPr>
          </a:lstStyle>
          <a:p>
            <a:fld id="{3C0BA50B-6875-0F43-A70A-41BA2A188017}" type="datetime1">
              <a:rPr lang="en-US" smtClean="0"/>
              <a:pPr/>
              <a:t>3/19/2019</a:t>
            </a:fld>
            <a:endParaRPr lang="en-US"/>
          </a:p>
        </p:txBody>
      </p:sp>
      <p:sp>
        <p:nvSpPr>
          <p:cNvPr id="4" name="Slide Image Placeholder 3"/>
          <p:cNvSpPr>
            <a:spLocks noGrp="1" noRot="1" noChangeAspect="1"/>
          </p:cNvSpPr>
          <p:nvPr>
            <p:ph type="sldImg" idx="2"/>
          </p:nvPr>
        </p:nvSpPr>
        <p:spPr>
          <a:xfrm>
            <a:off x="87313" y="744538"/>
            <a:ext cx="6619875"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1" y="9433107"/>
            <a:ext cx="2944283" cy="49657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6" y="9433107"/>
            <a:ext cx="2944283" cy="49657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113230462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26"/>
          <p:cNvSpPr>
            <a:spLocks noGrp="1" noRot="1" noChangeAspect="1" noChangeArrowheads="1" noTextEdit="1"/>
          </p:cNvSpPr>
          <p:nvPr>
            <p:ph type="sldImg"/>
          </p:nvPr>
        </p:nvSpPr>
        <p:spPr>
          <a:xfrm>
            <a:off x="87313" y="744538"/>
            <a:ext cx="6619875" cy="3724275"/>
          </a:xfrm>
          <a:ln/>
        </p:spPr>
      </p:sp>
      <p:sp>
        <p:nvSpPr>
          <p:cNvPr id="13315"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Calibri" panose="020F0502020204030204" pitchFamily="34" charset="0"/>
            </a:endParaRPr>
          </a:p>
        </p:txBody>
      </p:sp>
    </p:spTree>
    <p:extLst>
      <p:ext uri="{BB962C8B-B14F-4D97-AF65-F5344CB8AC3E}">
        <p14:creationId xmlns:p14="http://schemas.microsoft.com/office/powerpoint/2010/main" val="3437688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xfrm>
            <a:off x="87313" y="744538"/>
            <a:ext cx="6619875" cy="3724275"/>
          </a:xfrm>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t>Colours for satellite names denotes what they started as e.g. NOAA-18 started as PM, and has drifted to Early AM</a:t>
            </a:r>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F0C68675-C493-4CA4-A025-096972F50715}" type="slidenum">
              <a:rPr lang="en-GB" altLang="en-US" sz="1200" smtClean="0">
                <a:latin typeface="Times New Roman" panose="02020603050405020304" pitchFamily="18" charset="0"/>
              </a:rPr>
              <a:pPr/>
              <a:t>4</a:t>
            </a:fld>
            <a:endParaRPr lang="en-GB" altLang="en-US" sz="1200">
              <a:latin typeface="Times New Roman" panose="02020603050405020304" pitchFamily="18" charset="0"/>
            </a:endParaRPr>
          </a:p>
        </p:txBody>
      </p:sp>
    </p:spTree>
    <p:extLst>
      <p:ext uri="{BB962C8B-B14F-4D97-AF65-F5344CB8AC3E}">
        <p14:creationId xmlns:p14="http://schemas.microsoft.com/office/powerpoint/2010/main" val="1979147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PlaceHolder 1"/>
          <p:cNvSpPr>
            <a:spLocks noGrp="1"/>
          </p:cNvSpPr>
          <p:nvPr>
            <p:ph type="body"/>
          </p:nvPr>
        </p:nvSpPr>
        <p:spPr>
          <a:xfrm>
            <a:off x="731520" y="4560480"/>
            <a:ext cx="5851800" cy="4320360"/>
          </a:xfrm>
          <a:prstGeom prst="rect">
            <a:avLst/>
          </a:prstGeom>
        </p:spPr>
        <p:txBody>
          <a:bodyPr lIns="96480" tIns="48240" rIns="96480" bIns="48240"/>
          <a:lstStyle/>
          <a:p>
            <a:pPr marL="216000" indent="-216000" algn="ctr">
              <a:lnSpc>
                <a:spcPct val="100000"/>
              </a:lnSpc>
            </a:pPr>
            <a:r>
              <a:rPr lang="en-GB" sz="1200" b="1" strike="noStrike" spc="-1">
                <a:solidFill>
                  <a:srgbClr val="000000"/>
                </a:solidFill>
                <a:uFill>
                  <a:solidFill>
                    <a:srgbClr val="FFFFFF"/>
                  </a:solidFill>
                </a:uFill>
                <a:latin typeface="Arial"/>
              </a:rPr>
              <a:t>Other elements: Launch (550km/30°) DAAC</a:t>
            </a:r>
            <a:endParaRPr lang="en-GB" sz="1200" b="0" strike="noStrike" spc="-1">
              <a:solidFill>
                <a:srgbClr val="000000"/>
              </a:solidFill>
              <a:uFill>
                <a:solidFill>
                  <a:srgbClr val="FFFFFF"/>
                </a:solidFill>
              </a:uFill>
              <a:latin typeface="Arial"/>
            </a:endParaRPr>
          </a:p>
          <a:p>
            <a:pPr marL="216000" indent="-216000">
              <a:lnSpc>
                <a:spcPct val="100000"/>
              </a:lnSpc>
            </a:pPr>
            <a:endParaRPr lang="en-GB" sz="1200" b="0" strike="noStrike" spc="-1">
              <a:solidFill>
                <a:srgbClr val="000000"/>
              </a:solidFill>
              <a:uFill>
                <a:solidFill>
                  <a:srgbClr val="FFFFFF"/>
                </a:solidFill>
              </a:uFill>
              <a:latin typeface="Arial"/>
            </a:endParaRPr>
          </a:p>
        </p:txBody>
      </p:sp>
      <p:sp>
        <p:nvSpPr>
          <p:cNvPr id="384" name="TextShape 2"/>
          <p:cNvSpPr txBox="1"/>
          <p:nvPr/>
        </p:nvSpPr>
        <p:spPr>
          <a:xfrm>
            <a:off x="4143600" y="9119520"/>
            <a:ext cx="3169440" cy="479880"/>
          </a:xfrm>
          <a:prstGeom prst="rect">
            <a:avLst/>
          </a:prstGeom>
          <a:noFill/>
          <a:ln>
            <a:noFill/>
          </a:ln>
        </p:spPr>
        <p:txBody>
          <a:bodyPr lIns="96480" tIns="48240" rIns="96480" bIns="48240" anchor="b"/>
          <a:lstStyle/>
          <a:p>
            <a:pPr algn="r">
              <a:lnSpc>
                <a:spcPct val="100000"/>
              </a:lnSpc>
            </a:pPr>
            <a:fld id="{4DF9F675-AF85-426E-8F5E-0A288CFBE22D}" type="slidenum">
              <a:rPr lang="en-GB" sz="1200" b="0" strike="noStrike" spc="-1">
                <a:solidFill>
                  <a:srgbClr val="000000"/>
                </a:solidFill>
                <a:uFill>
                  <a:solidFill>
                    <a:srgbClr val="FFFFFF"/>
                  </a:solidFill>
                </a:uFill>
                <a:latin typeface="Arial"/>
                <a:ea typeface="+mn-ea"/>
              </a:rPr>
              <a:t>25</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07778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PlaceHolder 1"/>
          <p:cNvSpPr>
            <a:spLocks noGrp="1"/>
          </p:cNvSpPr>
          <p:nvPr>
            <p:ph type="body"/>
          </p:nvPr>
        </p:nvSpPr>
        <p:spPr>
          <a:xfrm>
            <a:off x="731520" y="4560480"/>
            <a:ext cx="5851800" cy="4320360"/>
          </a:xfrm>
          <a:prstGeom prst="rect">
            <a:avLst/>
          </a:prstGeom>
        </p:spPr>
        <p:txBody>
          <a:bodyPr lIns="96480" tIns="48240" rIns="96480" bIns="48240"/>
          <a:lstStyle/>
          <a:p>
            <a:pPr>
              <a:lnSpc>
                <a:spcPct val="100000"/>
              </a:lnSpc>
            </a:pPr>
            <a:r>
              <a:rPr lang="en-GB" sz="1200" b="0" strike="noStrike" spc="-1">
                <a:solidFill>
                  <a:srgbClr val="000000"/>
                </a:solidFill>
                <a:uFill>
                  <a:solidFill>
                    <a:srgbClr val="FFFFFF"/>
                  </a:solidFill>
                </a:uFill>
                <a:latin typeface="Arial"/>
                <a:ea typeface="+mn-ea"/>
              </a:rPr>
              <a:t>BCT is planning a roll maneuver to accommodate the antenna pattern.  Will have small impact on power generation due to the non-optimal orientation, but no impact on the science data collect.</a:t>
            </a:r>
            <a:endParaRPr lang="en-GB" sz="1200" b="0" strike="noStrike" spc="-1">
              <a:solidFill>
                <a:srgbClr val="000000"/>
              </a:solidFill>
              <a:uFill>
                <a:solidFill>
                  <a:srgbClr val="FFFFFF"/>
                </a:solidFill>
              </a:uFill>
              <a:latin typeface="Arial"/>
            </a:endParaRPr>
          </a:p>
          <a:p>
            <a:pPr>
              <a:lnSpc>
                <a:spcPct val="100000"/>
              </a:lnSpc>
            </a:pPr>
            <a:endParaRPr lang="en-GB" sz="1200" b="0" strike="noStrike" spc="-1">
              <a:solidFill>
                <a:srgbClr val="000000"/>
              </a:solidFill>
              <a:uFill>
                <a:solidFill>
                  <a:srgbClr val="FFFFFF"/>
                </a:solidFill>
              </a:uFill>
              <a:latin typeface="Arial"/>
            </a:endParaRPr>
          </a:p>
        </p:txBody>
      </p:sp>
      <p:sp>
        <p:nvSpPr>
          <p:cNvPr id="386" name="TextShape 2"/>
          <p:cNvSpPr txBox="1"/>
          <p:nvPr/>
        </p:nvSpPr>
        <p:spPr>
          <a:xfrm>
            <a:off x="4143600" y="9119520"/>
            <a:ext cx="3169440" cy="479880"/>
          </a:xfrm>
          <a:prstGeom prst="rect">
            <a:avLst/>
          </a:prstGeom>
          <a:noFill/>
          <a:ln>
            <a:noFill/>
          </a:ln>
        </p:spPr>
        <p:txBody>
          <a:bodyPr lIns="96480" tIns="48240" rIns="96480" bIns="48240" anchor="b"/>
          <a:lstStyle/>
          <a:p>
            <a:pPr algn="r">
              <a:lnSpc>
                <a:spcPct val="100000"/>
              </a:lnSpc>
            </a:pPr>
            <a:fld id="{D2B04021-9149-4315-8371-775288D085F3}" type="slidenum">
              <a:rPr lang="en-GB" sz="1200" b="0" strike="noStrike" spc="-1">
                <a:solidFill>
                  <a:srgbClr val="000000"/>
                </a:solidFill>
                <a:uFill>
                  <a:solidFill>
                    <a:srgbClr val="FFFFFF"/>
                  </a:solidFill>
                </a:uFill>
                <a:latin typeface="Arial"/>
                <a:ea typeface="+mn-ea"/>
              </a:rPr>
              <a:t>26</a:t>
            </a:fld>
            <a:endParaRPr lang="en-GB"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2102580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descr="ECMWF_Master_Logo_RGB_nostrap.png"/>
          <p:cNvPicPr>
            <a:picLocks noChangeAspect="1"/>
          </p:cNvPicPr>
          <p:nvPr userDrawn="1"/>
        </p:nvPicPr>
        <p:blipFill>
          <a:blip r:embed="rId2"/>
          <a:stretch>
            <a:fillRect/>
          </a:stretch>
        </p:blipFill>
        <p:spPr>
          <a:xfrm>
            <a:off x="2160563" y="5984877"/>
            <a:ext cx="2847455" cy="366955"/>
          </a:xfrm>
          <a:prstGeom prst="rect">
            <a:avLst/>
          </a:prstGeom>
        </p:spPr>
      </p:pic>
      <p:sp>
        <p:nvSpPr>
          <p:cNvPr id="11" name="Date Placeholder 10"/>
          <p:cNvSpPr txBox="1">
            <a:spLocks/>
          </p:cNvSpPr>
          <p:nvPr userDrawn="1"/>
        </p:nvSpPr>
        <p:spPr>
          <a:xfrm>
            <a:off x="7782476" y="5984877"/>
            <a:ext cx="2249737"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64E83"/>
                </a:solidFill>
                <a:effectLst/>
                <a:uLnTx/>
                <a:uFillTx/>
                <a:latin typeface="+mn-lt"/>
                <a:ea typeface="+mn-ea"/>
                <a:cs typeface="+mn-cs"/>
              </a:rPr>
              <a:t>© ECMWF 22 March 2019</a:t>
            </a:r>
          </a:p>
        </p:txBody>
      </p:sp>
      <p:sp>
        <p:nvSpPr>
          <p:cNvPr id="13" name="Text Placeholder 12"/>
          <p:cNvSpPr>
            <a:spLocks noGrp="1"/>
          </p:cNvSpPr>
          <p:nvPr>
            <p:ph type="body" sz="quarter" idx="10" hasCustomPrompt="1"/>
          </p:nvPr>
        </p:nvSpPr>
        <p:spPr>
          <a:xfrm>
            <a:off x="2160564" y="1294198"/>
            <a:ext cx="7871649"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a:t>Title of Presentation</a:t>
            </a:r>
          </a:p>
        </p:txBody>
      </p:sp>
      <p:sp>
        <p:nvSpPr>
          <p:cNvPr id="14" name="Text Placeholder 12"/>
          <p:cNvSpPr>
            <a:spLocks noGrp="1"/>
          </p:cNvSpPr>
          <p:nvPr>
            <p:ph type="body" sz="quarter" idx="11" hasCustomPrompt="1"/>
          </p:nvPr>
        </p:nvSpPr>
        <p:spPr>
          <a:xfrm>
            <a:off x="2160564" y="1980000"/>
            <a:ext cx="7871649"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a:t>Subtitle of Presentation</a:t>
            </a:r>
          </a:p>
        </p:txBody>
      </p:sp>
      <p:sp>
        <p:nvSpPr>
          <p:cNvPr id="15" name="Text Placeholder 12"/>
          <p:cNvSpPr>
            <a:spLocks noGrp="1"/>
          </p:cNvSpPr>
          <p:nvPr>
            <p:ph type="body" sz="quarter" idx="12" hasCustomPrompt="1"/>
          </p:nvPr>
        </p:nvSpPr>
        <p:spPr>
          <a:xfrm>
            <a:off x="2160564" y="2700003"/>
            <a:ext cx="7871649"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a:t>Author’s Name</a:t>
            </a:r>
          </a:p>
        </p:txBody>
      </p:sp>
      <p:sp>
        <p:nvSpPr>
          <p:cNvPr id="16" name="Text Placeholder 12"/>
          <p:cNvSpPr>
            <a:spLocks noGrp="1"/>
          </p:cNvSpPr>
          <p:nvPr>
            <p:ph type="body" sz="quarter" idx="13" hasCustomPrompt="1"/>
          </p:nvPr>
        </p:nvSpPr>
        <p:spPr>
          <a:xfrm>
            <a:off x="2160564" y="3121226"/>
            <a:ext cx="7871649"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a:t>Author’s Address</a:t>
            </a:r>
          </a:p>
        </p:txBody>
      </p:sp>
      <p:sp>
        <p:nvSpPr>
          <p:cNvPr id="17" name="Text Placeholder 12"/>
          <p:cNvSpPr>
            <a:spLocks noGrp="1"/>
          </p:cNvSpPr>
          <p:nvPr>
            <p:ph type="body" sz="quarter" idx="14" hasCustomPrompt="1"/>
          </p:nvPr>
        </p:nvSpPr>
        <p:spPr>
          <a:xfrm>
            <a:off x="2160564" y="3429000"/>
            <a:ext cx="7871649" cy="230832"/>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a:t>email@ddress</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Footer Placeholder 11"/>
          <p:cNvSpPr txBox="1">
            <a:spLocks/>
          </p:cNvSpPr>
          <p:nvPr userDrawn="1"/>
        </p:nvSpPr>
        <p:spPr>
          <a:xfrm>
            <a:off x="3950388" y="6308257"/>
            <a:ext cx="4591883"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2160564" y="6308257"/>
            <a:ext cx="1789825" cy="230657"/>
          </a:xfrm>
          <a:prstGeom prst="rect">
            <a:avLst/>
          </a:prstGeom>
        </p:spPr>
      </p:pic>
      <p:sp>
        <p:nvSpPr>
          <p:cNvPr id="9" name="Title 8"/>
          <p:cNvSpPr>
            <a:spLocks noGrp="1"/>
          </p:cNvSpPr>
          <p:nvPr>
            <p:ph type="title"/>
          </p:nvPr>
        </p:nvSpPr>
        <p:spPr>
          <a:xfrm>
            <a:off x="2160564" y="360000"/>
            <a:ext cx="7871649" cy="369332"/>
          </a:xfrm>
          <a:prstGeom prst="rect">
            <a:avLst/>
          </a:prstGeom>
        </p:spPr>
        <p:txBody>
          <a:bodyPr lIns="0" tIns="0" rIns="0" bIns="0"/>
          <a:lstStyle>
            <a:lvl1pPr>
              <a:defRPr>
                <a:solidFill>
                  <a:srgbClr val="064E83"/>
                </a:solidFill>
              </a:defRPr>
            </a:lvl1pPr>
          </a:lstStyle>
          <a:p>
            <a:r>
              <a:rPr lang="en-GB" dirty="0"/>
              <a:t>Click to edit Master title style</a:t>
            </a:r>
            <a:endParaRPr lang="en-US" dirty="0"/>
          </a:p>
        </p:txBody>
      </p:sp>
      <p:sp>
        <p:nvSpPr>
          <p:cNvPr id="11" name="Content Placeholder 10"/>
          <p:cNvSpPr>
            <a:spLocks noGrp="1"/>
          </p:cNvSpPr>
          <p:nvPr>
            <p:ph sz="quarter" idx="14" hasCustomPrompt="1"/>
          </p:nvPr>
        </p:nvSpPr>
        <p:spPr>
          <a:xfrm>
            <a:off x="2160563" y="936000"/>
            <a:ext cx="787165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32212" y="6308255"/>
            <a:ext cx="2159787"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10" name="Footer Placeholder 11"/>
          <p:cNvSpPr txBox="1">
            <a:spLocks/>
          </p:cNvSpPr>
          <p:nvPr userDrawn="1"/>
        </p:nvSpPr>
        <p:spPr>
          <a:xfrm>
            <a:off x="2870107" y="6308257"/>
            <a:ext cx="4591883" cy="230657"/>
          </a:xfrm>
          <a:prstGeom prst="rect">
            <a:avLst/>
          </a:prstGeom>
        </p:spPr>
        <p:txBody>
          <a:bodyPr vert="horz" lIns="108000" tIns="0" rIns="0" bIns="0" rtlCol="0" anchor="b" anchorCtr="0">
            <a:noAutofit/>
          </a:bodyPr>
          <a:lstStyle>
            <a:lvl1pPr algn="l">
              <a:defRPr sz="800" b="1" cap="all" baseline="0">
                <a:solidFill>
                  <a:srgbClr val="064E83"/>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all" spc="0" normalizeH="0" baseline="0" noProof="0">
                <a:ln>
                  <a:noFill/>
                </a:ln>
                <a:solidFill>
                  <a:srgbClr val="064E83"/>
                </a:solidFill>
                <a:effectLst/>
                <a:uLnTx/>
                <a:uFillTx/>
                <a:latin typeface="+mn-lt"/>
                <a:ea typeface="+mn-ea"/>
                <a:cs typeface="+mn-cs"/>
              </a:rPr>
              <a:t>European Centre for Medium-Range Weather Forecasts</a:t>
            </a:r>
            <a:endParaRPr kumimoji="0" lang="en-US" sz="800" b="1" i="0" u="none" strike="noStrike" kern="1200" cap="all" spc="0" normalizeH="0" baseline="0" noProof="0" dirty="0">
              <a:ln>
                <a:noFill/>
              </a:ln>
              <a:solidFill>
                <a:srgbClr val="064E83"/>
              </a:solidFill>
              <a:effectLst/>
              <a:uLnTx/>
              <a:uFillTx/>
              <a:latin typeface="+mn-lt"/>
              <a:ea typeface="+mn-ea"/>
              <a:cs typeface="+mn-cs"/>
            </a:endParaRPr>
          </a:p>
        </p:txBody>
      </p:sp>
      <p:pic>
        <p:nvPicPr>
          <p:cNvPr id="13" name="Picture 12" descr="ECMWF_Master_Logo_RGB_nostrap.png"/>
          <p:cNvPicPr>
            <a:picLocks noChangeAspect="1"/>
          </p:cNvPicPr>
          <p:nvPr userDrawn="1"/>
        </p:nvPicPr>
        <p:blipFill>
          <a:blip r:embed="rId2"/>
          <a:stretch>
            <a:fillRect/>
          </a:stretch>
        </p:blipFill>
        <p:spPr>
          <a:xfrm>
            <a:off x="1080282" y="6308257"/>
            <a:ext cx="1789825" cy="230657"/>
          </a:xfrm>
          <a:prstGeom prst="rect">
            <a:avLst/>
          </a:prstGeom>
        </p:spPr>
      </p:pic>
      <p:sp>
        <p:nvSpPr>
          <p:cNvPr id="9" name="Title 8"/>
          <p:cNvSpPr>
            <a:spLocks noGrp="1"/>
          </p:cNvSpPr>
          <p:nvPr>
            <p:ph type="title"/>
          </p:nvPr>
        </p:nvSpPr>
        <p:spPr>
          <a:xfrm>
            <a:off x="1080282" y="360000"/>
            <a:ext cx="10032212" cy="369332"/>
          </a:xfrm>
          <a:prstGeom prst="rect">
            <a:avLst/>
          </a:prstGeom>
        </p:spPr>
        <p:txBody>
          <a:bodyPr lIns="0" tIns="0" rIns="0" bIns="0"/>
          <a:lstStyle>
            <a:lvl1pPr>
              <a:defRPr>
                <a:solidFill>
                  <a:srgbClr val="064E83"/>
                </a:solidFill>
              </a:defRPr>
            </a:lvl1pPr>
          </a:lstStyle>
          <a:p>
            <a:r>
              <a:rPr lang="en-GB" dirty="0"/>
              <a:t>Click to edit Master title style</a:t>
            </a:r>
            <a:endParaRPr lang="en-US" dirty="0"/>
          </a:p>
        </p:txBody>
      </p:sp>
      <p:sp>
        <p:nvSpPr>
          <p:cNvPr id="11" name="Content Placeholder 10"/>
          <p:cNvSpPr>
            <a:spLocks noGrp="1"/>
          </p:cNvSpPr>
          <p:nvPr>
            <p:ph sz="quarter" idx="14" hasCustomPrompt="1"/>
          </p:nvPr>
        </p:nvSpPr>
        <p:spPr>
          <a:xfrm>
            <a:off x="1080282" y="936000"/>
            <a:ext cx="10032212"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32212" y="6308255"/>
            <a:ext cx="2159787"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8566651" y="6308257"/>
            <a:ext cx="1465563"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bg1"/>
                </a:solidFill>
                <a:effectLst/>
                <a:uLnTx/>
                <a:uFillTx/>
                <a:latin typeface="+mn-lt"/>
                <a:ea typeface="+mn-ea"/>
                <a:cs typeface="+mn-cs"/>
              </a:rPr>
              <a:t>October 29, 2014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051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171355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0832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3779407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9"/>
          <a:stretch>
            <a:fillRect/>
          </a:stretch>
        </p:blipFill>
        <p:spPr>
          <a:xfrm>
            <a:off x="0" y="0"/>
            <a:ext cx="24384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7" r:id="rId7"/>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jp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hyperlink" Target="https://www.nsstc.uah.edu/tropics/early_adopters.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g"/><Relationship Id="rId1" Type="http://schemas.openxmlformats.org/officeDocument/2006/relationships/slideLayout" Target="../slideLayouts/slideLayout2.xml"/><Relationship Id="rId5" Type="http://schemas.openxmlformats.org/officeDocument/2006/relationships/image" Target="../media/image34.jpg"/><Relationship Id="rId4" Type="http://schemas.openxmlformats.org/officeDocument/2006/relationships/image" Target="../media/image33.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wmo-sat.info/satellite-user-readiness/" TargetMode="External"/><Relationship Id="rId2" Type="http://schemas.openxmlformats.org/officeDocument/2006/relationships/hyperlink" Target="http://www.wmo-sat.info/oscar/" TargetMode="External"/><Relationship Id="rId1" Type="http://schemas.openxmlformats.org/officeDocument/2006/relationships/slideLayout" Target="../slideLayouts/slideLayout3.xml"/><Relationship Id="rId4" Type="http://schemas.openxmlformats.org/officeDocument/2006/relationships/hyperlink" Target="https://www.wmo-sat.info/product-access-guid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1990846" y="1620688"/>
            <a:ext cx="8449519"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943100" indent="-3429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sz="3200" dirty="0">
                <a:solidFill>
                  <a:srgbClr val="0F3692"/>
                </a:solidFill>
                <a:latin typeface="Arial Black" panose="020B0A04020102020204" pitchFamily="34" charset="0"/>
              </a:rPr>
              <a:t>Current Satellite Observing Network and its Future Evolution</a:t>
            </a:r>
          </a:p>
          <a:p>
            <a:pPr algn="ctr"/>
            <a:endParaRPr lang="en-GB" altLang="en-US" sz="3200" dirty="0">
              <a:latin typeface="Arial Black" panose="020B0A04020102020204" pitchFamily="34" charset="0"/>
            </a:endParaRPr>
          </a:p>
          <a:p>
            <a:pPr algn="ctr"/>
            <a:endParaRPr lang="en-GB" altLang="en-US" sz="1800" b="1" dirty="0">
              <a:latin typeface="Arial Unicode MS" panose="020B0604020202020204" pitchFamily="34" charset="-128"/>
            </a:endParaRPr>
          </a:p>
          <a:p>
            <a:pPr algn="ctr"/>
            <a:endParaRPr lang="en-GB" altLang="en-US" sz="1800" b="1" dirty="0">
              <a:latin typeface="Arial Unicode MS" panose="020B0604020202020204" pitchFamily="34" charset="-128"/>
            </a:endParaRPr>
          </a:p>
          <a:p>
            <a:pPr lvl="1">
              <a:buFontTx/>
              <a:buAutoNum type="arabicPeriod"/>
            </a:pPr>
            <a:r>
              <a:rPr lang="en-GB" altLang="en-US" sz="1800" b="1" dirty="0">
                <a:latin typeface="Arial Unicode MS" panose="020B0604020202020204" pitchFamily="34" charset="-128"/>
              </a:rPr>
              <a:t>A brief introduction to the Satellite GOS</a:t>
            </a:r>
          </a:p>
          <a:p>
            <a:pPr lvl="1">
              <a:buFontTx/>
              <a:buAutoNum type="arabicPeriod"/>
            </a:pPr>
            <a:r>
              <a:rPr lang="en-GB" altLang="en-US" sz="1800" b="1" dirty="0">
                <a:latin typeface="Arial Unicode MS" panose="020B0604020202020204" pitchFamily="34" charset="-128"/>
              </a:rPr>
              <a:t>The WMO Integrated Global Observing System (WIGOS)</a:t>
            </a:r>
          </a:p>
          <a:p>
            <a:pPr lvl="1">
              <a:buFontTx/>
              <a:buAutoNum type="arabicPeriod"/>
            </a:pPr>
            <a:r>
              <a:rPr lang="en-GB" altLang="en-US" sz="1800" b="1" dirty="0">
                <a:latin typeface="Arial Unicode MS" panose="020B0604020202020204" pitchFamily="34" charset="-128"/>
              </a:rPr>
              <a:t>EPS Second Generation / Meteosat Third Generation</a:t>
            </a:r>
          </a:p>
          <a:p>
            <a:pPr lvl="1">
              <a:buFontTx/>
              <a:buAutoNum type="arabicPeriod"/>
            </a:pPr>
            <a:r>
              <a:rPr lang="en-GB" altLang="en-US" sz="1800" b="1" dirty="0">
                <a:latin typeface="Arial Unicode MS" panose="020B0604020202020204" pitchFamily="34" charset="-128"/>
              </a:rPr>
              <a:t>ESA Earth Explorer missions: </a:t>
            </a:r>
            <a:r>
              <a:rPr lang="en-GB" altLang="en-US" sz="1800" b="1" dirty="0" err="1">
                <a:latin typeface="Arial Unicode MS" panose="020B0604020202020204" pitchFamily="34" charset="-128"/>
              </a:rPr>
              <a:t>EarthCARE</a:t>
            </a:r>
            <a:r>
              <a:rPr lang="en-GB" altLang="en-US" sz="1800" b="1" dirty="0">
                <a:latin typeface="Arial Unicode MS" panose="020B0604020202020204" pitchFamily="34" charset="-128"/>
              </a:rPr>
              <a:t> (</a:t>
            </a:r>
            <a:r>
              <a:rPr lang="en-GB" altLang="en-US" sz="1800" i="1" dirty="0">
                <a:latin typeface="Arial Unicode MS" panose="020B0604020202020204" pitchFamily="34" charset="-128"/>
              </a:rPr>
              <a:t>SMOS, Aeolus</a:t>
            </a:r>
            <a:r>
              <a:rPr lang="en-GB" altLang="en-US" sz="1800" b="1" dirty="0">
                <a:latin typeface="Arial Unicode MS" panose="020B0604020202020204" pitchFamily="34" charset="-128"/>
              </a:rPr>
              <a:t>)</a:t>
            </a:r>
          </a:p>
          <a:p>
            <a:pPr lvl="1">
              <a:buFontTx/>
              <a:buAutoNum type="arabicPeriod"/>
            </a:pPr>
            <a:r>
              <a:rPr lang="en-GB" altLang="en-US" sz="1800" b="1" dirty="0">
                <a:latin typeface="Arial Unicode MS" panose="020B0604020202020204" pitchFamily="34" charset="-128"/>
              </a:rPr>
              <a:t>Quick summary of other missions</a:t>
            </a:r>
          </a:p>
          <a:p>
            <a:pPr lvl="3">
              <a:buFontTx/>
              <a:buAutoNum type="arabicPeriod"/>
            </a:pPr>
            <a:endParaRPr lang="en-GB" altLang="en-US" sz="1800" b="1"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p:txBody>
      </p:sp>
      <p:sp>
        <p:nvSpPr>
          <p:cNvPr id="12" name="Text Placeholder 11"/>
          <p:cNvSpPr>
            <a:spLocks noGrp="1"/>
          </p:cNvSpPr>
          <p:nvPr>
            <p:ph type="body" sz="quarter" idx="12"/>
          </p:nvPr>
        </p:nvSpPr>
        <p:spPr>
          <a:xfrm>
            <a:off x="5047234" y="2948377"/>
            <a:ext cx="5903737" cy="307777"/>
          </a:xfrm>
        </p:spPr>
        <p:txBody>
          <a:bodyPr/>
          <a:lstStyle/>
          <a:p>
            <a:r>
              <a:rPr lang="en-US" dirty="0"/>
              <a:t>Stephen English	</a:t>
            </a:r>
          </a:p>
        </p:txBody>
      </p:sp>
      <p:sp>
        <p:nvSpPr>
          <p:cNvPr id="14" name="Text Placeholder 13"/>
          <p:cNvSpPr>
            <a:spLocks noGrp="1"/>
          </p:cNvSpPr>
          <p:nvPr>
            <p:ph type="body" sz="quarter" idx="14"/>
          </p:nvPr>
        </p:nvSpPr>
        <p:spPr>
          <a:xfrm>
            <a:off x="4954636" y="5560177"/>
            <a:ext cx="5903737" cy="230832"/>
          </a:xfrm>
        </p:spPr>
        <p:txBody>
          <a:bodyPr/>
          <a:lstStyle/>
          <a:p>
            <a:r>
              <a:rPr lang="en-US" dirty="0"/>
              <a:t>Stephen.English@ecmwf.int</a:t>
            </a:r>
          </a:p>
        </p:txBody>
      </p:sp>
      <p:pic>
        <p:nvPicPr>
          <p:cNvPr id="2" name="Picture 1"/>
          <p:cNvPicPr>
            <a:picLocks noChangeAspect="1"/>
          </p:cNvPicPr>
          <p:nvPr/>
        </p:nvPicPr>
        <p:blipFill>
          <a:blip r:embed="rId2"/>
          <a:stretch>
            <a:fillRect/>
          </a:stretch>
        </p:blipFill>
        <p:spPr>
          <a:xfrm>
            <a:off x="1524000" y="0"/>
            <a:ext cx="9144000" cy="14287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1990846" y="1620688"/>
            <a:ext cx="8449519"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943100" indent="-3429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sz="3200" dirty="0">
                <a:solidFill>
                  <a:srgbClr val="0F3692"/>
                </a:solidFill>
                <a:latin typeface="Arial Black" panose="020B0A04020102020204" pitchFamily="34" charset="0"/>
              </a:rPr>
              <a:t>Current Satellite Observing Network and its Future Evolution</a:t>
            </a:r>
          </a:p>
          <a:p>
            <a:pPr algn="ctr"/>
            <a:endParaRPr lang="en-GB" altLang="en-US" sz="3200" dirty="0">
              <a:latin typeface="Arial Black" panose="020B0A04020102020204" pitchFamily="34" charset="0"/>
            </a:endParaRPr>
          </a:p>
          <a:p>
            <a:pPr algn="ctr"/>
            <a:endParaRPr lang="en-GB" altLang="en-US" sz="1800" b="1" dirty="0">
              <a:latin typeface="Arial Unicode MS" panose="020B0604020202020204" pitchFamily="34" charset="-128"/>
            </a:endParaRPr>
          </a:p>
          <a:p>
            <a:pPr algn="ctr"/>
            <a:endParaRPr lang="en-GB" altLang="en-US" sz="1800" b="1" dirty="0">
              <a:latin typeface="Arial Unicode MS" panose="020B0604020202020204" pitchFamily="34" charset="-128"/>
            </a:endParaRPr>
          </a:p>
          <a:p>
            <a:pPr lvl="1">
              <a:buFontTx/>
              <a:buAutoNum type="arabicPeriod"/>
            </a:pPr>
            <a:r>
              <a:rPr lang="en-GB" altLang="en-US" sz="1800" b="1" dirty="0">
                <a:solidFill>
                  <a:schemeClr val="bg1">
                    <a:lumMod val="75000"/>
                  </a:schemeClr>
                </a:solidFill>
                <a:latin typeface="Arial Unicode MS" panose="020B0604020202020204" pitchFamily="34" charset="-128"/>
              </a:rPr>
              <a:t>A brief introduction to the Satellite GOS</a:t>
            </a:r>
          </a:p>
          <a:p>
            <a:pPr lvl="1">
              <a:buFontTx/>
              <a:buAutoNum type="arabicPeriod"/>
            </a:pPr>
            <a:r>
              <a:rPr lang="en-GB" altLang="en-US" sz="1800" b="1" dirty="0">
                <a:solidFill>
                  <a:schemeClr val="bg1">
                    <a:lumMod val="75000"/>
                  </a:schemeClr>
                </a:solidFill>
                <a:latin typeface="Arial Unicode MS" panose="020B0604020202020204" pitchFamily="34" charset="-128"/>
              </a:rPr>
              <a:t>The WMO Integrated Observing System</a:t>
            </a:r>
          </a:p>
          <a:p>
            <a:pPr lvl="1">
              <a:buFontTx/>
              <a:buAutoNum type="arabicPeriod"/>
            </a:pPr>
            <a:r>
              <a:rPr lang="en-GB" altLang="en-US" sz="1800" b="1" dirty="0">
                <a:latin typeface="Arial Unicode MS" panose="020B0604020202020204" pitchFamily="34" charset="-128"/>
              </a:rPr>
              <a:t>EPS Second Generation / Meteosat Third Generation</a:t>
            </a:r>
          </a:p>
          <a:p>
            <a:pPr lvl="1">
              <a:buFontTx/>
              <a:buAutoNum type="arabicPeriod"/>
            </a:pPr>
            <a:r>
              <a:rPr lang="en-GB" altLang="en-US" sz="1800" b="1" dirty="0">
                <a:solidFill>
                  <a:schemeClr val="bg1">
                    <a:lumMod val="75000"/>
                  </a:schemeClr>
                </a:solidFill>
                <a:latin typeface="Arial Unicode MS" panose="020B0604020202020204" pitchFamily="34" charset="-128"/>
              </a:rPr>
              <a:t>ESA Earth Explorer missions: </a:t>
            </a:r>
            <a:r>
              <a:rPr lang="en-GB" altLang="en-US" sz="1800" b="1" dirty="0" err="1">
                <a:solidFill>
                  <a:schemeClr val="bg1">
                    <a:lumMod val="75000"/>
                  </a:schemeClr>
                </a:solidFill>
                <a:latin typeface="Arial Unicode MS" panose="020B0604020202020204" pitchFamily="34" charset="-128"/>
              </a:rPr>
              <a:t>EarthCARE</a:t>
            </a:r>
            <a:r>
              <a:rPr lang="en-GB" altLang="en-US" sz="1800" b="1" dirty="0">
                <a:solidFill>
                  <a:schemeClr val="bg1">
                    <a:lumMod val="75000"/>
                  </a:schemeClr>
                </a:solidFill>
                <a:latin typeface="Arial Unicode MS" panose="020B0604020202020204" pitchFamily="34" charset="-128"/>
              </a:rPr>
              <a:t> </a:t>
            </a:r>
            <a:r>
              <a:rPr lang="en-GB" altLang="en-US" sz="1800" i="1" dirty="0">
                <a:solidFill>
                  <a:schemeClr val="bg1">
                    <a:lumMod val="65000"/>
                  </a:schemeClr>
                </a:solidFill>
                <a:latin typeface="Arial Unicode MS" panose="020B0604020202020204" pitchFamily="34" charset="-128"/>
              </a:rPr>
              <a:t>SMOS, Aeolus)</a:t>
            </a:r>
            <a:endParaRPr lang="en-GB" altLang="en-US" sz="1800" b="1" dirty="0">
              <a:solidFill>
                <a:schemeClr val="bg1">
                  <a:lumMod val="75000"/>
                </a:schemeClr>
              </a:solidFill>
              <a:latin typeface="Arial Unicode MS" panose="020B0604020202020204" pitchFamily="34" charset="-128"/>
            </a:endParaRPr>
          </a:p>
          <a:p>
            <a:pPr lvl="1">
              <a:buFontTx/>
              <a:buAutoNum type="arabicPeriod"/>
            </a:pPr>
            <a:r>
              <a:rPr lang="en-GB" altLang="en-US" sz="1800" b="1" dirty="0">
                <a:solidFill>
                  <a:schemeClr val="bg1">
                    <a:lumMod val="75000"/>
                  </a:schemeClr>
                </a:solidFill>
                <a:latin typeface="Arial Unicode MS" panose="020B0604020202020204" pitchFamily="34" charset="-128"/>
              </a:rPr>
              <a:t>Quick summary of other missions</a:t>
            </a:r>
          </a:p>
          <a:p>
            <a:pPr lvl="3">
              <a:buFontTx/>
              <a:buAutoNum type="arabicPeriod"/>
            </a:pPr>
            <a:endParaRPr lang="en-GB" altLang="en-US" sz="1800" b="1"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p:txBody>
      </p:sp>
      <p:sp>
        <p:nvSpPr>
          <p:cNvPr id="12" name="Text Placeholder 11"/>
          <p:cNvSpPr>
            <a:spLocks noGrp="1"/>
          </p:cNvSpPr>
          <p:nvPr>
            <p:ph type="body" sz="quarter" idx="12"/>
          </p:nvPr>
        </p:nvSpPr>
        <p:spPr>
          <a:xfrm>
            <a:off x="5047234" y="2948377"/>
            <a:ext cx="5903737" cy="307777"/>
          </a:xfrm>
        </p:spPr>
        <p:txBody>
          <a:bodyPr/>
          <a:lstStyle/>
          <a:p>
            <a:r>
              <a:rPr lang="en-US" dirty="0"/>
              <a:t>Stephen English	</a:t>
            </a:r>
          </a:p>
        </p:txBody>
      </p:sp>
      <p:sp>
        <p:nvSpPr>
          <p:cNvPr id="14" name="Text Placeholder 13"/>
          <p:cNvSpPr>
            <a:spLocks noGrp="1"/>
          </p:cNvSpPr>
          <p:nvPr>
            <p:ph type="body" sz="quarter" idx="14"/>
          </p:nvPr>
        </p:nvSpPr>
        <p:spPr>
          <a:xfrm>
            <a:off x="4954636" y="5560177"/>
            <a:ext cx="5903737" cy="230832"/>
          </a:xfrm>
        </p:spPr>
        <p:txBody>
          <a:bodyPr/>
          <a:lstStyle/>
          <a:p>
            <a:r>
              <a:rPr lang="en-US" dirty="0"/>
              <a:t>Stephen.English@ecmwf.int</a:t>
            </a:r>
          </a:p>
        </p:txBody>
      </p:sp>
      <p:pic>
        <p:nvPicPr>
          <p:cNvPr id="2" name="Picture 1"/>
          <p:cNvPicPr>
            <a:picLocks noChangeAspect="1"/>
          </p:cNvPicPr>
          <p:nvPr/>
        </p:nvPicPr>
        <p:blipFill>
          <a:blip r:embed="rId2"/>
          <a:stretch>
            <a:fillRect/>
          </a:stretch>
        </p:blipFill>
        <p:spPr>
          <a:xfrm>
            <a:off x="1524000" y="0"/>
            <a:ext cx="9144000" cy="1428750"/>
          </a:xfrm>
          <a:prstGeom prst="rect">
            <a:avLst/>
          </a:prstGeom>
        </p:spPr>
      </p:pic>
    </p:spTree>
    <p:extLst>
      <p:ext uri="{BB962C8B-B14F-4D97-AF65-F5344CB8AC3E}">
        <p14:creationId xmlns:p14="http://schemas.microsoft.com/office/powerpoint/2010/main" val="3348403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590309" y="274639"/>
            <a:ext cx="9620491"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a:t>EPS Second Generation</a:t>
            </a:r>
          </a:p>
        </p:txBody>
      </p:sp>
      <p:sp>
        <p:nvSpPr>
          <p:cNvPr id="3" name="Content Placeholder 2"/>
          <p:cNvSpPr>
            <a:spLocks noGrp="1"/>
          </p:cNvSpPr>
          <p:nvPr>
            <p:ph idx="4294967295"/>
          </p:nvPr>
        </p:nvSpPr>
        <p:spPr>
          <a:xfrm>
            <a:off x="590309" y="908051"/>
            <a:ext cx="9620491" cy="5218113"/>
          </a:xfrm>
          <a:prstGeom prst="rect">
            <a:avLst/>
          </a:prstGeom>
        </p:spPr>
        <p:txBody>
          <a:bodyPr/>
          <a:lstStyle/>
          <a:p>
            <a:pPr marL="0" indent="0">
              <a:buNone/>
              <a:defRPr/>
            </a:pPr>
            <a:r>
              <a:rPr lang="en-GB" sz="2800" dirty="0">
                <a:solidFill>
                  <a:schemeClr val="tx1"/>
                </a:solidFill>
              </a:rPr>
              <a:t>A little of the history that led to EPS-SG…</a:t>
            </a:r>
          </a:p>
          <a:p>
            <a:pPr marL="0" indent="0">
              <a:buNone/>
              <a:defRPr/>
            </a:pPr>
            <a:endParaRPr lang="en-GB" sz="1200" dirty="0">
              <a:solidFill>
                <a:schemeClr val="tx1"/>
              </a:solidFill>
            </a:endParaRPr>
          </a:p>
          <a:p>
            <a:pPr>
              <a:buFont typeface="Arial" pitchFamily="34" charset="0"/>
              <a:buChar char="•"/>
              <a:defRPr/>
            </a:pPr>
            <a:r>
              <a:rPr lang="en-GB" sz="2000" dirty="0">
                <a:solidFill>
                  <a:schemeClr val="accent1">
                    <a:lumMod val="50000"/>
                  </a:schemeClr>
                </a:solidFill>
              </a:rPr>
              <a:t>1970s : Research sounders with a few channels = </a:t>
            </a:r>
            <a:r>
              <a:rPr lang="en-GB" sz="1600" dirty="0">
                <a:solidFill>
                  <a:schemeClr val="accent1">
                    <a:lumMod val="50000"/>
                  </a:schemeClr>
                </a:solidFill>
              </a:rPr>
              <a:t>SCAMS,VTPR+</a:t>
            </a:r>
            <a:endParaRPr lang="en-GB" sz="2000" dirty="0">
              <a:solidFill>
                <a:schemeClr val="accent1">
                  <a:lumMod val="50000"/>
                </a:schemeClr>
              </a:solidFill>
            </a:endParaRPr>
          </a:p>
          <a:p>
            <a:pPr>
              <a:buFont typeface="Arial" pitchFamily="34" charset="0"/>
              <a:buChar char="•"/>
              <a:defRPr/>
            </a:pPr>
            <a:r>
              <a:rPr lang="en-GB" sz="2000" dirty="0">
                <a:solidFill>
                  <a:schemeClr val="accent1">
                    <a:lumMod val="50000"/>
                  </a:schemeClr>
                </a:solidFill>
              </a:rPr>
              <a:t>1979   : TOVS (NOAA) = </a:t>
            </a:r>
            <a:r>
              <a:rPr lang="en-GB" sz="1600" dirty="0">
                <a:solidFill>
                  <a:schemeClr val="accent1">
                    <a:lumMod val="50000"/>
                  </a:schemeClr>
                </a:solidFill>
              </a:rPr>
              <a:t>HIRS/2→/3,MSU,SSU,AVHRR</a:t>
            </a:r>
          </a:p>
          <a:p>
            <a:pPr>
              <a:buFont typeface="Arial" pitchFamily="34" charset="0"/>
              <a:buChar char="•"/>
              <a:defRPr/>
            </a:pPr>
            <a:r>
              <a:rPr lang="en-GB" sz="2000" dirty="0">
                <a:solidFill>
                  <a:schemeClr val="accent1">
                    <a:lumMod val="50000"/>
                  </a:schemeClr>
                </a:solidFill>
              </a:rPr>
              <a:t>1999   : ATOVS (NOAA) = </a:t>
            </a:r>
            <a:r>
              <a:rPr lang="en-GB" sz="1600" dirty="0">
                <a:solidFill>
                  <a:schemeClr val="accent1">
                    <a:lumMod val="50000"/>
                  </a:schemeClr>
                </a:solidFill>
              </a:rPr>
              <a:t>HIRS/3→/4,AMSU-A,AMSU-B→MHS,AVHRR</a:t>
            </a:r>
          </a:p>
          <a:p>
            <a:pPr>
              <a:buFont typeface="Arial" pitchFamily="34" charset="0"/>
              <a:buChar char="•"/>
              <a:defRPr/>
            </a:pPr>
            <a:r>
              <a:rPr lang="en-GB" sz="2000" dirty="0">
                <a:solidFill>
                  <a:schemeClr val="accent1">
                    <a:lumMod val="50000"/>
                  </a:schemeClr>
                </a:solidFill>
              </a:rPr>
              <a:t>2002   : A-train: </a:t>
            </a:r>
            <a:r>
              <a:rPr lang="en-GB" sz="1600" dirty="0" err="1">
                <a:solidFill>
                  <a:schemeClr val="accent1">
                    <a:lumMod val="50000"/>
                  </a:schemeClr>
                </a:solidFill>
              </a:rPr>
              <a:t>AIRS,MODIS,CloudSat,Calipso</a:t>
            </a:r>
            <a:r>
              <a:rPr lang="en-GB" sz="1600" dirty="0">
                <a:solidFill>
                  <a:schemeClr val="accent1">
                    <a:lumMod val="50000"/>
                  </a:schemeClr>
                </a:solidFill>
              </a:rPr>
              <a:t>+</a:t>
            </a:r>
            <a:endParaRPr lang="en-GB" sz="2000" dirty="0">
              <a:solidFill>
                <a:schemeClr val="accent1">
                  <a:lumMod val="50000"/>
                </a:schemeClr>
              </a:solidFill>
            </a:endParaRPr>
          </a:p>
          <a:p>
            <a:pPr>
              <a:buFont typeface="Arial" pitchFamily="34" charset="0"/>
              <a:buChar char="•"/>
              <a:defRPr/>
            </a:pPr>
            <a:r>
              <a:rPr lang="en-GB" sz="2000" dirty="0">
                <a:solidFill>
                  <a:schemeClr val="accent1">
                    <a:lumMod val="50000"/>
                  </a:schemeClr>
                </a:solidFill>
              </a:rPr>
              <a:t>2007   : EPS First Generation (Metop) = </a:t>
            </a:r>
            <a:r>
              <a:rPr lang="en-GB" sz="1600" dirty="0">
                <a:solidFill>
                  <a:schemeClr val="accent1">
                    <a:lumMod val="50000"/>
                  </a:schemeClr>
                </a:solidFill>
              </a:rPr>
              <a:t>ATOVS + IASI, ASCAT, GRAS, GOME-2 </a:t>
            </a:r>
          </a:p>
          <a:p>
            <a:pPr>
              <a:buFont typeface="Arial" pitchFamily="34" charset="0"/>
              <a:buChar char="•"/>
              <a:defRPr/>
            </a:pPr>
            <a:r>
              <a:rPr lang="en-GB" sz="2000" dirty="0">
                <a:solidFill>
                  <a:schemeClr val="accent1">
                    <a:lumMod val="50000"/>
                  </a:schemeClr>
                </a:solidFill>
              </a:rPr>
              <a:t>2011   : S-NPP = </a:t>
            </a:r>
            <a:r>
              <a:rPr lang="en-GB" sz="1600" dirty="0">
                <a:solidFill>
                  <a:schemeClr val="accent1">
                    <a:lumMod val="50000"/>
                  </a:schemeClr>
                </a:solidFill>
              </a:rPr>
              <a:t>ATMS, CrIS, VIIRS, OMPS (USA)</a:t>
            </a:r>
          </a:p>
          <a:p>
            <a:pPr>
              <a:buFont typeface="Arial" pitchFamily="34" charset="0"/>
              <a:buChar char="•"/>
              <a:defRPr/>
            </a:pPr>
            <a:r>
              <a:rPr lang="en-GB" sz="2000" dirty="0">
                <a:solidFill>
                  <a:schemeClr val="accent1">
                    <a:lumMod val="50000"/>
                  </a:schemeClr>
                </a:solidFill>
              </a:rPr>
              <a:t>2013   : FY3-C = </a:t>
            </a:r>
            <a:r>
              <a:rPr lang="en-GB" sz="1600" dirty="0">
                <a:solidFill>
                  <a:schemeClr val="accent1">
                    <a:lumMod val="50000"/>
                  </a:schemeClr>
                </a:solidFill>
              </a:rPr>
              <a:t>MWHS-2, MWTS-2, MWRI, IRAS, GNOS, … (China)</a:t>
            </a:r>
          </a:p>
          <a:p>
            <a:pPr>
              <a:buFont typeface="Arial" pitchFamily="34" charset="0"/>
              <a:buChar char="•"/>
              <a:defRPr/>
            </a:pPr>
            <a:r>
              <a:rPr lang="en-GB" sz="2000" dirty="0">
                <a:solidFill>
                  <a:schemeClr val="accent1">
                    <a:lumMod val="50000"/>
                  </a:schemeClr>
                </a:solidFill>
              </a:rPr>
              <a:t>2014   : Meteor M N2 </a:t>
            </a:r>
            <a:r>
              <a:rPr lang="en-GB" sz="1600" dirty="0">
                <a:solidFill>
                  <a:schemeClr val="accent1">
                    <a:lumMod val="50000"/>
                  </a:schemeClr>
                </a:solidFill>
              </a:rPr>
              <a:t>= MTVZY-GA, IKFS, … (Russia)</a:t>
            </a:r>
          </a:p>
          <a:p>
            <a:pPr>
              <a:buFont typeface="Arial" pitchFamily="34" charset="0"/>
              <a:buChar char="•"/>
              <a:defRPr/>
            </a:pPr>
            <a:endParaRPr lang="en-GB" sz="1600" dirty="0">
              <a:solidFill>
                <a:schemeClr val="accent1">
                  <a:lumMod val="50000"/>
                </a:schemeClr>
              </a:solidFill>
            </a:endParaRPr>
          </a:p>
          <a:p>
            <a:pPr>
              <a:buFont typeface="Arial" pitchFamily="34" charset="0"/>
              <a:buChar char="•"/>
              <a:defRPr/>
            </a:pPr>
            <a:r>
              <a:rPr lang="en-GB" sz="2000" dirty="0">
                <a:solidFill>
                  <a:schemeClr val="accent1">
                    <a:lumMod val="50000"/>
                  </a:schemeClr>
                </a:solidFill>
              </a:rPr>
              <a:t>2021: 	EPS-SG</a:t>
            </a:r>
          </a:p>
          <a:p>
            <a:pPr lvl="1">
              <a:buFont typeface="Arial" pitchFamily="34" charset="0"/>
              <a:buChar char="•"/>
              <a:defRPr/>
            </a:pPr>
            <a:r>
              <a:rPr lang="en-GB" sz="1800" b="1" dirty="0">
                <a:solidFill>
                  <a:schemeClr val="accent1">
                    <a:lumMod val="50000"/>
                  </a:schemeClr>
                </a:solidFill>
              </a:rPr>
              <a:t>EPS-SG-A (3 </a:t>
            </a:r>
            <a:r>
              <a:rPr lang="en-GB" sz="1800" b="1" dirty="0" err="1">
                <a:solidFill>
                  <a:schemeClr val="accent1">
                    <a:lumMod val="50000"/>
                  </a:schemeClr>
                </a:solidFill>
              </a:rPr>
              <a:t>sats</a:t>
            </a:r>
            <a:r>
              <a:rPr lang="en-GB" sz="1800" b="1" dirty="0">
                <a:solidFill>
                  <a:schemeClr val="accent1">
                    <a:lumMod val="50000"/>
                  </a:schemeClr>
                </a:solidFill>
              </a:rPr>
              <a:t>) 2021-2042 = mostly EPS follow on instruments</a:t>
            </a:r>
          </a:p>
          <a:p>
            <a:pPr lvl="1">
              <a:buFont typeface="Arial" pitchFamily="34" charset="0"/>
              <a:buChar char="•"/>
              <a:defRPr/>
            </a:pPr>
            <a:r>
              <a:rPr lang="en-GB" sz="1800" b="1" dirty="0">
                <a:solidFill>
                  <a:schemeClr val="accent1">
                    <a:lumMod val="50000"/>
                  </a:schemeClr>
                </a:solidFill>
              </a:rPr>
              <a:t>EPS-SG-B (3 </a:t>
            </a:r>
            <a:r>
              <a:rPr lang="en-GB" sz="1800" b="1" dirty="0" err="1">
                <a:solidFill>
                  <a:schemeClr val="accent1">
                    <a:lumMod val="50000"/>
                  </a:schemeClr>
                </a:solidFill>
              </a:rPr>
              <a:t>sats</a:t>
            </a:r>
            <a:r>
              <a:rPr lang="en-GB" sz="1800" b="1" dirty="0">
                <a:solidFill>
                  <a:schemeClr val="accent1">
                    <a:lumMod val="50000"/>
                  </a:schemeClr>
                </a:solidFill>
              </a:rPr>
              <a:t>) 2022-2043 = mostly new instruments</a:t>
            </a:r>
          </a:p>
          <a:p>
            <a:pPr marL="0" indent="0">
              <a:buNone/>
              <a:defRPr/>
            </a:pPr>
            <a:endParaRPr lang="en-GB" sz="1400" dirty="0">
              <a:solidFill>
                <a:schemeClr val="accent1">
                  <a:lumMod val="50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bwMode="auto">
          <a:xfrm>
            <a:off x="502761" y="360000"/>
            <a:ext cx="8545399"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a:t>EPS Second Generation</a:t>
            </a:r>
          </a:p>
        </p:txBody>
      </p:sp>
      <p:sp>
        <p:nvSpPr>
          <p:cNvPr id="3" name="Content Placeholder 2"/>
          <p:cNvSpPr>
            <a:spLocks noGrp="1"/>
          </p:cNvSpPr>
          <p:nvPr>
            <p:ph idx="4294967295"/>
          </p:nvPr>
        </p:nvSpPr>
        <p:spPr>
          <a:xfrm>
            <a:off x="502761" y="921172"/>
            <a:ext cx="9862027" cy="4525962"/>
          </a:xfrm>
          <a:prstGeom prst="rect">
            <a:avLst/>
          </a:prstGeom>
        </p:spPr>
        <p:txBody>
          <a:bodyPr/>
          <a:lstStyle/>
          <a:p>
            <a:pPr marL="0" indent="0">
              <a:buNone/>
              <a:defRPr/>
            </a:pPr>
            <a:r>
              <a:rPr lang="en-GB" sz="2800" b="1" dirty="0">
                <a:solidFill>
                  <a:schemeClr val="accent1">
                    <a:lumMod val="50000"/>
                  </a:schemeClr>
                </a:solidFill>
              </a:rPr>
              <a:t>1. Updated counterparts to Metop 1</a:t>
            </a:r>
            <a:r>
              <a:rPr lang="en-GB" sz="2800" b="1" baseline="30000" dirty="0">
                <a:solidFill>
                  <a:schemeClr val="accent1">
                    <a:lumMod val="50000"/>
                  </a:schemeClr>
                </a:solidFill>
              </a:rPr>
              <a:t>st</a:t>
            </a:r>
            <a:r>
              <a:rPr lang="en-GB" sz="2800" b="1" dirty="0">
                <a:solidFill>
                  <a:schemeClr val="accent1">
                    <a:lumMod val="50000"/>
                  </a:schemeClr>
                </a:solidFill>
              </a:rPr>
              <a:t> generation</a:t>
            </a:r>
          </a:p>
          <a:p>
            <a:pPr lvl="1">
              <a:spcAft>
                <a:spcPts val="600"/>
              </a:spcAft>
              <a:buFont typeface="Arial" pitchFamily="34" charset="0"/>
              <a:buChar char="•"/>
              <a:defRPr/>
            </a:pPr>
            <a:r>
              <a:rPr lang="en-GB" sz="2000" dirty="0">
                <a:solidFill>
                  <a:schemeClr val="accent1">
                    <a:lumMod val="50000"/>
                  </a:schemeClr>
                </a:solidFill>
              </a:rPr>
              <a:t>ATOVS + AVHRR/MODIS → MWS + </a:t>
            </a:r>
            <a:r>
              <a:rPr lang="en-GB" sz="2000" dirty="0" err="1">
                <a:solidFill>
                  <a:schemeClr val="accent1">
                    <a:lumMod val="50000"/>
                  </a:schemeClr>
                </a:solidFill>
              </a:rPr>
              <a:t>MetImage</a:t>
            </a:r>
            <a:endParaRPr lang="en-GB" sz="2000" dirty="0">
              <a:solidFill>
                <a:schemeClr val="accent1">
                  <a:lumMod val="50000"/>
                </a:schemeClr>
              </a:solidFill>
            </a:endParaRPr>
          </a:p>
          <a:p>
            <a:pPr lvl="1">
              <a:spcAft>
                <a:spcPts val="600"/>
              </a:spcAft>
              <a:buFont typeface="Arial" pitchFamily="34" charset="0"/>
              <a:buChar char="•"/>
              <a:defRPr/>
            </a:pPr>
            <a:r>
              <a:rPr lang="en-GB" sz="2000" dirty="0">
                <a:solidFill>
                  <a:schemeClr val="accent1">
                    <a:lumMod val="50000"/>
                  </a:schemeClr>
                </a:solidFill>
              </a:rPr>
              <a:t>IASI → IASI-NG</a:t>
            </a:r>
          </a:p>
          <a:p>
            <a:pPr lvl="1">
              <a:spcAft>
                <a:spcPts val="600"/>
              </a:spcAft>
              <a:buFont typeface="Arial" pitchFamily="34" charset="0"/>
              <a:buChar char="•"/>
              <a:defRPr/>
            </a:pPr>
            <a:r>
              <a:rPr lang="en-GB" sz="2000" dirty="0">
                <a:solidFill>
                  <a:schemeClr val="accent1">
                    <a:lumMod val="50000"/>
                  </a:schemeClr>
                </a:solidFill>
              </a:rPr>
              <a:t>ASCAT → SCA (on EPS-SG-B)</a:t>
            </a:r>
          </a:p>
          <a:p>
            <a:pPr marL="714375" lvl="1" indent="-233363">
              <a:spcAft>
                <a:spcPts val="600"/>
              </a:spcAft>
              <a:buFont typeface="Arial" pitchFamily="34" charset="0"/>
              <a:buChar char="•"/>
              <a:defRPr/>
            </a:pPr>
            <a:r>
              <a:rPr lang="en-GB" sz="2000" dirty="0">
                <a:solidFill>
                  <a:schemeClr val="accent1">
                    <a:lumMod val="50000"/>
                  </a:schemeClr>
                </a:solidFill>
              </a:rPr>
              <a:t> GOME-2 → Sentinel-5 UVNS</a:t>
            </a:r>
          </a:p>
          <a:p>
            <a:pPr marL="714375" lvl="1" indent="-233363">
              <a:spcAft>
                <a:spcPts val="600"/>
              </a:spcAft>
              <a:buFont typeface="Arial" pitchFamily="34" charset="0"/>
              <a:buChar char="•"/>
              <a:defRPr/>
            </a:pPr>
            <a:r>
              <a:rPr lang="en-GB" sz="2000" dirty="0">
                <a:solidFill>
                  <a:schemeClr val="accent1">
                    <a:lumMod val="50000"/>
                  </a:schemeClr>
                </a:solidFill>
              </a:rPr>
              <a:t> GRAS  → RO</a:t>
            </a:r>
          </a:p>
          <a:p>
            <a:pPr marL="4762" indent="0">
              <a:spcAft>
                <a:spcPts val="600"/>
              </a:spcAft>
              <a:buNone/>
              <a:defRPr/>
            </a:pPr>
            <a:endParaRPr lang="en-GB" dirty="0">
              <a:solidFill>
                <a:schemeClr val="accent1">
                  <a:lumMod val="50000"/>
                </a:schemeClr>
              </a:solidFill>
            </a:endParaRPr>
          </a:p>
          <a:p>
            <a:pPr marL="4762" indent="0">
              <a:spcAft>
                <a:spcPts val="600"/>
              </a:spcAft>
              <a:buNone/>
              <a:defRPr/>
            </a:pPr>
            <a:r>
              <a:rPr lang="en-GB" sz="2800" b="1" dirty="0">
                <a:solidFill>
                  <a:schemeClr val="accent1">
                    <a:lumMod val="50000"/>
                  </a:schemeClr>
                </a:solidFill>
              </a:rPr>
              <a:t>2. New capability</a:t>
            </a:r>
          </a:p>
          <a:p>
            <a:pPr marL="714375" lvl="1" indent="-233363">
              <a:spcAft>
                <a:spcPts val="600"/>
              </a:spcAft>
              <a:buFont typeface="Arial" pitchFamily="34" charset="0"/>
              <a:buChar char="•"/>
              <a:defRPr/>
            </a:pPr>
            <a:r>
              <a:rPr lang="en-GB" sz="2000" dirty="0">
                <a:solidFill>
                  <a:schemeClr val="accent1">
                    <a:lumMod val="50000"/>
                  </a:schemeClr>
                </a:solidFill>
              </a:rPr>
              <a:t>MWI: based on SSM/I </a:t>
            </a:r>
          </a:p>
          <a:p>
            <a:pPr marL="714375" lvl="1" indent="-233363">
              <a:spcAft>
                <a:spcPts val="600"/>
              </a:spcAft>
              <a:buFont typeface="Arial" pitchFamily="34" charset="0"/>
              <a:buChar char="•"/>
              <a:defRPr/>
            </a:pPr>
            <a:r>
              <a:rPr lang="en-GB" sz="2000" dirty="0">
                <a:solidFill>
                  <a:schemeClr val="accent1">
                    <a:lumMod val="50000"/>
                  </a:schemeClr>
                </a:solidFill>
              </a:rPr>
              <a:t>3MI: based on POLDER and PARASOL (VIS/NIR/SWIR)</a:t>
            </a:r>
          </a:p>
          <a:p>
            <a:pPr marL="714375" lvl="1" indent="-233363">
              <a:spcAft>
                <a:spcPts val="600"/>
              </a:spcAft>
              <a:buFont typeface="Arial" pitchFamily="34" charset="0"/>
              <a:buChar char="•"/>
              <a:defRPr/>
            </a:pPr>
            <a:r>
              <a:rPr lang="en-GB" sz="2000" dirty="0">
                <a:solidFill>
                  <a:schemeClr val="accent1">
                    <a:lumMod val="50000"/>
                  </a:schemeClr>
                </a:solidFill>
              </a:rPr>
              <a:t>ICI: completely new! Sub-mm imager for cloud ice</a:t>
            </a:r>
          </a:p>
          <a:p>
            <a:pPr marL="0" indent="0">
              <a:spcAft>
                <a:spcPts val="600"/>
              </a:spcAft>
              <a:buNone/>
              <a:defRPr/>
            </a:pPr>
            <a:endParaRPr lang="en-GB" sz="2000" dirty="0">
              <a:solidFill>
                <a:schemeClr val="accent1">
                  <a:lumMod val="50000"/>
                </a:schemeClr>
              </a:solidFill>
            </a:endParaRPr>
          </a:p>
          <a:p>
            <a:pPr>
              <a:defRPr/>
            </a:pP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bwMode="auto">
          <a:xfrm>
            <a:off x="416690" y="112713"/>
            <a:ext cx="7329796"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a:t>EPS-SG: Ice Cloud Imager - ICI</a:t>
            </a:r>
          </a:p>
        </p:txBody>
      </p:sp>
      <p:pic>
        <p:nvPicPr>
          <p:cNvPr id="23555"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4671382" y="3019047"/>
            <a:ext cx="4754563" cy="33131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Box 4"/>
          <p:cNvSpPr txBox="1">
            <a:spLocks noChangeArrowheads="1"/>
          </p:cNvSpPr>
          <p:nvPr/>
        </p:nvSpPr>
        <p:spPr bwMode="auto">
          <a:xfrm>
            <a:off x="5867371" y="6157535"/>
            <a:ext cx="27352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600"/>
              <a:t>From John and Soden (2006)</a:t>
            </a:r>
          </a:p>
        </p:txBody>
      </p:sp>
      <p:pic>
        <p:nvPicPr>
          <p:cNvPr id="23557"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1603" y="2819023"/>
            <a:ext cx="4256087" cy="3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Box 7"/>
          <p:cNvSpPr txBox="1">
            <a:spLocks noChangeArrowheads="1"/>
          </p:cNvSpPr>
          <p:nvPr/>
        </p:nvSpPr>
        <p:spPr bwMode="auto">
          <a:xfrm>
            <a:off x="621478" y="6005135"/>
            <a:ext cx="3717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600" dirty="0"/>
              <a:t>From </a:t>
            </a:r>
            <a:r>
              <a:rPr lang="en-GB" altLang="en-US" sz="1600" dirty="0" err="1"/>
              <a:t>CloudIce</a:t>
            </a:r>
            <a:r>
              <a:rPr lang="en-GB" altLang="en-US" sz="1600" dirty="0"/>
              <a:t> proposal (Buehler et al.)</a:t>
            </a:r>
          </a:p>
        </p:txBody>
      </p:sp>
      <p:sp>
        <p:nvSpPr>
          <p:cNvPr id="23559" name="Left Brace 8"/>
          <p:cNvSpPr>
            <a:spLocks/>
          </p:cNvSpPr>
          <p:nvPr/>
        </p:nvSpPr>
        <p:spPr bwMode="auto">
          <a:xfrm>
            <a:off x="2701103" y="3250824"/>
            <a:ext cx="71437" cy="649287"/>
          </a:xfrm>
          <a:prstGeom prst="leftBrace">
            <a:avLst>
              <a:gd name="adj1" fmla="val 8416"/>
              <a:gd name="adj2" fmla="val 50000"/>
            </a:avLst>
          </a:prstGeom>
          <a:solidFill>
            <a:schemeClr val="accent1"/>
          </a:solidFill>
          <a:ln w="12700" algn="ctr">
            <a:solidFill>
              <a:schemeClr val="tx1"/>
            </a:solidFill>
            <a:round/>
            <a:headEnd/>
            <a:tailEnd/>
          </a:ln>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3560" name="TextBox 9"/>
          <p:cNvSpPr txBox="1">
            <a:spLocks noChangeArrowheads="1"/>
          </p:cNvSpPr>
          <p:nvPr/>
        </p:nvSpPr>
        <p:spPr bwMode="auto">
          <a:xfrm>
            <a:off x="2088327" y="3344486"/>
            <a:ext cx="6477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a:t>ICI</a:t>
            </a:r>
          </a:p>
        </p:txBody>
      </p:sp>
      <p:pic>
        <p:nvPicPr>
          <p:cNvPr id="23561" name="Picture 1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83502" y="585409"/>
            <a:ext cx="6335712" cy="226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a:cxnSpLocks noChangeShapeType="1"/>
          </p:cNvCxnSpPr>
          <p:nvPr/>
        </p:nvCxnSpPr>
        <p:spPr bwMode="auto">
          <a:xfrm flipH="1">
            <a:off x="4318765" y="1549020"/>
            <a:ext cx="3097213" cy="0"/>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18" name="Straight Connector 17"/>
          <p:cNvCxnSpPr>
            <a:cxnSpLocks noChangeShapeType="1"/>
          </p:cNvCxnSpPr>
          <p:nvPr/>
        </p:nvCxnSpPr>
        <p:spPr bwMode="auto">
          <a:xfrm flipH="1">
            <a:off x="3239265" y="1315658"/>
            <a:ext cx="1368425" cy="0"/>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cxnSp>
        <p:nvCxnSpPr>
          <p:cNvPr id="22" name="Straight Connector 21"/>
          <p:cNvCxnSpPr>
            <a:cxnSpLocks noChangeShapeType="1"/>
          </p:cNvCxnSpPr>
          <p:nvPr/>
        </p:nvCxnSpPr>
        <p:spPr bwMode="auto">
          <a:xfrm flipH="1">
            <a:off x="3686940" y="1099758"/>
            <a:ext cx="252413" cy="0"/>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sp>
        <p:nvSpPr>
          <p:cNvPr id="2" name="TextBox 1"/>
          <p:cNvSpPr txBox="1"/>
          <p:nvPr/>
        </p:nvSpPr>
        <p:spPr>
          <a:xfrm>
            <a:off x="9544633" y="2152241"/>
            <a:ext cx="2565358" cy="2862322"/>
          </a:xfrm>
          <a:prstGeom prst="rect">
            <a:avLst/>
          </a:prstGeom>
          <a:noFill/>
        </p:spPr>
        <p:txBody>
          <a:bodyPr wrap="square" rtlCol="0">
            <a:spAutoFit/>
          </a:bodyPr>
          <a:lstStyle/>
          <a:p>
            <a:pPr algn="ctr"/>
            <a:r>
              <a:rPr lang="en-GB" b="1" dirty="0"/>
              <a:t>Ice water path </a:t>
            </a:r>
          </a:p>
          <a:p>
            <a:pPr algn="ctr"/>
            <a:endParaRPr lang="en-GB" b="1" dirty="0"/>
          </a:p>
          <a:p>
            <a:pPr algn="ctr"/>
            <a:r>
              <a:rPr lang="en-GB" b="1" dirty="0"/>
              <a:t>+ </a:t>
            </a:r>
          </a:p>
          <a:p>
            <a:pPr algn="ctr"/>
            <a:endParaRPr lang="en-GB" b="1" dirty="0"/>
          </a:p>
          <a:p>
            <a:pPr algn="ctr"/>
            <a:r>
              <a:rPr lang="en-GB" b="1" dirty="0"/>
              <a:t>Some information on particles (size, shape, orientation….)</a:t>
            </a:r>
          </a:p>
          <a:p>
            <a:endParaRPr lang="en-GB" dirty="0"/>
          </a:p>
          <a:p>
            <a:endParaRPr lang="en-GB" dirty="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a:xfrm>
            <a:off x="509286" y="116632"/>
            <a:ext cx="9727361" cy="6552728"/>
          </a:xfrm>
          <a:prstGeom prst="rect">
            <a:avLst/>
          </a:prstGeom>
          <a:noFill/>
          <a:ln/>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fr-FR" sz="3600" dirty="0"/>
              <a:t>3MI = POLDER + MODIS </a:t>
            </a:r>
            <a:r>
              <a:rPr lang="fr-FR" sz="3600" dirty="0" err="1"/>
              <a:t>heritage</a:t>
            </a:r>
            <a:endParaRPr lang="fr-FR" sz="3600" dirty="0"/>
          </a:p>
          <a:p>
            <a:pPr>
              <a:defRPr/>
            </a:pPr>
            <a:endParaRPr lang="fr-FR" sz="3600" dirty="0"/>
          </a:p>
          <a:p>
            <a:pPr marL="457200" indent="-457200" algn="l">
              <a:buFont typeface="Arial" pitchFamily="34" charset="0"/>
              <a:buChar char="•"/>
              <a:defRPr/>
            </a:pPr>
            <a:r>
              <a:rPr lang="fr-FR" sz="2800" b="1" dirty="0">
                <a:latin typeface="Calibri" pitchFamily="34" charset="0"/>
              </a:rPr>
              <a:t>Multi-</a:t>
            </a:r>
            <a:r>
              <a:rPr lang="fr-FR" sz="2800" b="1" dirty="0" err="1">
                <a:latin typeface="Calibri" pitchFamily="34" charset="0"/>
              </a:rPr>
              <a:t>directional</a:t>
            </a:r>
            <a:r>
              <a:rPr lang="fr-FR" sz="2800" b="1" dirty="0">
                <a:latin typeface="Calibri" pitchFamily="34" charset="0"/>
              </a:rPr>
              <a:t> : 	10-14 </a:t>
            </a:r>
            <a:r>
              <a:rPr lang="fr-FR" sz="2800" b="1" dirty="0" err="1">
                <a:latin typeface="Calibri" pitchFamily="34" charset="0"/>
              </a:rPr>
              <a:t>views</a:t>
            </a:r>
            <a:r>
              <a:rPr lang="fr-FR" sz="2800" b="1" dirty="0">
                <a:latin typeface="Calibri" pitchFamily="34" charset="0"/>
              </a:rPr>
              <a:t> for one pixel</a:t>
            </a:r>
          </a:p>
          <a:p>
            <a:pPr lvl="7">
              <a:defRPr/>
            </a:pPr>
            <a:r>
              <a:rPr lang="fr-FR" sz="1600" b="1" dirty="0">
                <a:latin typeface="Calibri" pitchFamily="34" charset="0"/>
              </a:rPr>
              <a:t>	Exploits bi-</a:t>
            </a:r>
            <a:r>
              <a:rPr lang="fr-FR" sz="1600" b="1" dirty="0" err="1">
                <a:latin typeface="Calibri" pitchFamily="34" charset="0"/>
              </a:rPr>
              <a:t>directional</a:t>
            </a:r>
            <a:r>
              <a:rPr lang="fr-FR" sz="1600" b="1" dirty="0">
                <a:latin typeface="Calibri" pitchFamily="34" charset="0"/>
              </a:rPr>
              <a:t> </a:t>
            </a:r>
            <a:r>
              <a:rPr lang="fr-FR" sz="1600" b="1" dirty="0" err="1">
                <a:latin typeface="Calibri" pitchFamily="34" charset="0"/>
              </a:rPr>
              <a:t>reflectivity</a:t>
            </a:r>
            <a:r>
              <a:rPr lang="fr-FR" sz="1600" b="1" dirty="0">
                <a:latin typeface="Calibri" pitchFamily="34" charset="0"/>
              </a:rPr>
              <a:t> </a:t>
            </a:r>
          </a:p>
          <a:p>
            <a:pPr marL="457200" indent="-457200" algn="l">
              <a:buFont typeface="Arial" pitchFamily="34" charset="0"/>
              <a:buChar char="•"/>
              <a:defRPr/>
            </a:pPr>
            <a:r>
              <a:rPr lang="fr-FR" sz="2800" b="1" dirty="0">
                <a:latin typeface="Calibri" pitchFamily="34" charset="0"/>
              </a:rPr>
              <a:t>Multi-</a:t>
            </a:r>
            <a:r>
              <a:rPr lang="fr-FR" sz="2800" b="1" dirty="0" err="1">
                <a:latin typeface="Calibri" pitchFamily="34" charset="0"/>
              </a:rPr>
              <a:t>polarization</a:t>
            </a:r>
            <a:r>
              <a:rPr lang="fr-FR" sz="2800" b="1" dirty="0">
                <a:latin typeface="Calibri" pitchFamily="34" charset="0"/>
              </a:rPr>
              <a:t> : 	±60, 0</a:t>
            </a:r>
            <a:r>
              <a:rPr lang="fr-FR" sz="2800" b="1" baseline="30000" dirty="0">
                <a:latin typeface="Calibri" pitchFamily="34" charset="0"/>
              </a:rPr>
              <a:t>o</a:t>
            </a:r>
            <a:r>
              <a:rPr lang="fr-FR" sz="2800" b="1" dirty="0">
                <a:latin typeface="Calibri" pitchFamily="34" charset="0"/>
              </a:rPr>
              <a:t>			</a:t>
            </a:r>
          </a:p>
          <a:p>
            <a:pPr marL="457200" indent="-457200" algn="l">
              <a:buFont typeface="Arial" pitchFamily="34" charset="0"/>
              <a:buChar char="•"/>
              <a:defRPr/>
            </a:pPr>
            <a:r>
              <a:rPr lang="fr-FR" sz="2800" b="1" dirty="0">
                <a:latin typeface="Calibri" pitchFamily="34" charset="0"/>
              </a:rPr>
              <a:t>Multi-spectral : 	12 </a:t>
            </a:r>
            <a:r>
              <a:rPr lang="fr-FR" sz="2800" b="1" dirty="0" err="1">
                <a:latin typeface="Calibri" pitchFamily="34" charset="0"/>
              </a:rPr>
              <a:t>channels</a:t>
            </a:r>
            <a:r>
              <a:rPr lang="fr-FR" sz="2800" b="1" dirty="0">
                <a:latin typeface="Calibri" pitchFamily="34" charset="0"/>
              </a:rPr>
              <a:t> </a:t>
            </a:r>
          </a:p>
          <a:p>
            <a:pPr algn="l">
              <a:defRPr/>
            </a:pPr>
            <a:r>
              <a:rPr lang="fr-FR" sz="2800" b="1" dirty="0">
                <a:latin typeface="Calibri" pitchFamily="34" charset="0"/>
              </a:rPr>
              <a:t>				</a:t>
            </a:r>
            <a:r>
              <a:rPr lang="fr-FR" sz="1600" b="1" dirty="0">
                <a:latin typeface="Calibri" pitchFamily="34" charset="0"/>
              </a:rPr>
              <a:t>388 to 2130 nm (close to MODIS </a:t>
            </a:r>
            <a:r>
              <a:rPr lang="fr-FR" sz="1600" b="1" dirty="0" err="1">
                <a:latin typeface="Calibri" pitchFamily="34" charset="0"/>
              </a:rPr>
              <a:t>specification</a:t>
            </a:r>
            <a:r>
              <a:rPr lang="fr-FR" sz="1600" b="1" dirty="0">
                <a:latin typeface="Calibri" pitchFamily="34" charset="0"/>
              </a:rPr>
              <a:t>)</a:t>
            </a:r>
          </a:p>
        </p:txBody>
      </p:sp>
      <p:sp>
        <p:nvSpPr>
          <p:cNvPr id="26627" name="Title 1"/>
          <p:cNvSpPr>
            <a:spLocks noGrp="1"/>
          </p:cNvSpPr>
          <p:nvPr>
            <p:ph type="title"/>
          </p:nvPr>
        </p:nvSpPr>
        <p:spPr bwMode="auto">
          <a:xfrm>
            <a:off x="509286" y="360000"/>
            <a:ext cx="7401499"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a:t>EPS-SG: </a:t>
            </a:r>
            <a:r>
              <a:rPr lang="it-IT" altLang="en-US" dirty="0"/>
              <a:t> Multi-Viewing Multi-Channel Multi-Polarisation Imaging Mission - </a:t>
            </a:r>
            <a:r>
              <a:rPr lang="en-GB" altLang="en-US" dirty="0"/>
              <a:t>3MI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bwMode="auto">
          <a:xfrm>
            <a:off x="567159" y="274639"/>
            <a:ext cx="9643641" cy="490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a:t>Meteosat Third Generation</a:t>
            </a:r>
          </a:p>
        </p:txBody>
      </p:sp>
      <p:sp>
        <p:nvSpPr>
          <p:cNvPr id="3" name="Content Placeholder 2"/>
          <p:cNvSpPr>
            <a:spLocks noGrp="1"/>
          </p:cNvSpPr>
          <p:nvPr>
            <p:ph idx="4294967295"/>
          </p:nvPr>
        </p:nvSpPr>
        <p:spPr>
          <a:xfrm>
            <a:off x="567159" y="908051"/>
            <a:ext cx="11052412" cy="5218113"/>
          </a:xfrm>
          <a:prstGeom prst="rect">
            <a:avLst/>
          </a:prstGeom>
        </p:spPr>
        <p:txBody>
          <a:bodyPr/>
          <a:lstStyle/>
          <a:p>
            <a:pPr marL="0" indent="0">
              <a:buNone/>
              <a:defRPr/>
            </a:pPr>
            <a:r>
              <a:rPr lang="en-GB" sz="2800" dirty="0">
                <a:solidFill>
                  <a:schemeClr val="tx1"/>
                </a:solidFill>
              </a:rPr>
              <a:t>A little of the history that led to MTG</a:t>
            </a:r>
          </a:p>
          <a:p>
            <a:pPr marL="0" indent="0">
              <a:buNone/>
              <a:defRPr/>
            </a:pPr>
            <a:endParaRPr lang="en-GB" sz="2800" dirty="0">
              <a:solidFill>
                <a:schemeClr val="tx1"/>
              </a:solidFill>
            </a:endParaRPr>
          </a:p>
          <a:p>
            <a:pPr>
              <a:buFont typeface="Arial" pitchFamily="34" charset="0"/>
              <a:buChar char="•"/>
              <a:defRPr/>
            </a:pPr>
            <a:r>
              <a:rPr lang="en-GB" sz="2000" dirty="0">
                <a:solidFill>
                  <a:schemeClr val="accent1">
                    <a:lumMod val="50000"/>
                  </a:schemeClr>
                </a:solidFill>
              </a:rPr>
              <a:t>1977   : Meteosat-1: 3 channel MVIRI instrument (by ESA)</a:t>
            </a:r>
          </a:p>
          <a:p>
            <a:pPr>
              <a:buFont typeface="Arial" pitchFamily="34" charset="0"/>
              <a:buChar char="•"/>
              <a:defRPr/>
            </a:pPr>
            <a:r>
              <a:rPr lang="en-GB" sz="2000" dirty="0">
                <a:solidFill>
                  <a:schemeClr val="accent1">
                    <a:lumMod val="50000"/>
                  </a:schemeClr>
                </a:solidFill>
              </a:rPr>
              <a:t>1989   : Meteosat-4: first operational Meteosat </a:t>
            </a:r>
            <a:endParaRPr lang="en-GB" sz="1600" dirty="0">
              <a:solidFill>
                <a:schemeClr val="accent1">
                  <a:lumMod val="50000"/>
                </a:schemeClr>
              </a:solidFill>
            </a:endParaRPr>
          </a:p>
          <a:p>
            <a:pPr>
              <a:buFont typeface="Arial" pitchFamily="34" charset="0"/>
              <a:buChar char="•"/>
              <a:defRPr/>
            </a:pPr>
            <a:r>
              <a:rPr lang="en-GB" sz="2000" dirty="0">
                <a:solidFill>
                  <a:schemeClr val="accent1">
                    <a:lumMod val="50000"/>
                  </a:schemeClr>
                </a:solidFill>
              </a:rPr>
              <a:t>1995   : EUMETSAT takes over Meteosat operations</a:t>
            </a:r>
            <a:endParaRPr lang="en-GB" sz="1600" dirty="0">
              <a:solidFill>
                <a:schemeClr val="accent1">
                  <a:lumMod val="50000"/>
                </a:schemeClr>
              </a:solidFill>
            </a:endParaRPr>
          </a:p>
          <a:p>
            <a:pPr>
              <a:buFont typeface="Arial" pitchFamily="34" charset="0"/>
              <a:buChar char="•"/>
              <a:defRPr/>
            </a:pPr>
            <a:r>
              <a:rPr lang="en-GB" sz="2000" dirty="0">
                <a:solidFill>
                  <a:schemeClr val="accent1">
                    <a:lumMod val="50000"/>
                  </a:schemeClr>
                </a:solidFill>
              </a:rPr>
              <a:t>2002   : 2</a:t>
            </a:r>
            <a:r>
              <a:rPr lang="en-GB" sz="2000" baseline="30000" dirty="0">
                <a:solidFill>
                  <a:schemeClr val="accent1">
                    <a:lumMod val="50000"/>
                  </a:schemeClr>
                </a:solidFill>
              </a:rPr>
              <a:t>nd</a:t>
            </a:r>
            <a:r>
              <a:rPr lang="en-GB" sz="2000" dirty="0">
                <a:solidFill>
                  <a:schemeClr val="accent1">
                    <a:lumMod val="50000"/>
                  </a:schemeClr>
                </a:solidFill>
              </a:rPr>
              <a:t> generational Meteosat: 12 channel SEVIRI on Meteosat-8</a:t>
            </a:r>
          </a:p>
          <a:p>
            <a:pPr>
              <a:buFont typeface="Arial" pitchFamily="34" charset="0"/>
              <a:buChar char="•"/>
              <a:defRPr/>
            </a:pPr>
            <a:r>
              <a:rPr lang="en-GB" sz="2000" dirty="0">
                <a:solidFill>
                  <a:schemeClr val="accent1">
                    <a:lumMod val="50000"/>
                  </a:schemeClr>
                </a:solidFill>
              </a:rPr>
              <a:t>2005   : NASA plan GIFTS Geo interferometer launch but it never flies</a:t>
            </a:r>
          </a:p>
          <a:p>
            <a:pPr>
              <a:buFont typeface="Arial" pitchFamily="34" charset="0"/>
              <a:buChar char="•"/>
              <a:defRPr/>
            </a:pPr>
            <a:r>
              <a:rPr lang="en-GB" sz="2000" dirty="0">
                <a:solidFill>
                  <a:schemeClr val="accent1">
                    <a:lumMod val="50000"/>
                  </a:schemeClr>
                </a:solidFill>
              </a:rPr>
              <a:t>2014   : JMA launch Himawari-8 with major improvement in imager (AHI)</a:t>
            </a:r>
          </a:p>
          <a:p>
            <a:pPr>
              <a:buFont typeface="Arial" pitchFamily="34" charset="0"/>
              <a:buChar char="•"/>
              <a:defRPr/>
            </a:pPr>
            <a:r>
              <a:rPr lang="en-GB" sz="2000" dirty="0">
                <a:solidFill>
                  <a:schemeClr val="accent1">
                    <a:lumMod val="50000"/>
                  </a:schemeClr>
                </a:solidFill>
              </a:rPr>
              <a:t>2016   : NOAA launch GOES-16 with lightning imager and ABI imager (~AHI)</a:t>
            </a:r>
          </a:p>
          <a:p>
            <a:pPr>
              <a:buFont typeface="Arial" pitchFamily="34" charset="0"/>
              <a:buChar char="•"/>
              <a:defRPr/>
            </a:pPr>
            <a:r>
              <a:rPr lang="en-GB" sz="2000" dirty="0">
                <a:solidFill>
                  <a:schemeClr val="accent1">
                    <a:lumMod val="50000"/>
                  </a:schemeClr>
                </a:solidFill>
              </a:rPr>
              <a:t>2016   : CMA launch FY4-A with GIIRS interferometer and a lightning imager</a:t>
            </a:r>
          </a:p>
          <a:p>
            <a:pPr>
              <a:buFont typeface="Arial" pitchFamily="34" charset="0"/>
              <a:buChar char="•"/>
              <a:defRPr/>
            </a:pPr>
            <a:endParaRPr lang="en-GB" sz="2000" dirty="0">
              <a:solidFill>
                <a:schemeClr val="accent1">
                  <a:lumMod val="50000"/>
                </a:schemeClr>
              </a:solidFill>
            </a:endParaRPr>
          </a:p>
          <a:p>
            <a:pPr marL="0" indent="0">
              <a:buNone/>
              <a:defRPr/>
            </a:pPr>
            <a:r>
              <a:rPr lang="en-GB" sz="2000" dirty="0">
                <a:solidFill>
                  <a:schemeClr val="accent1">
                    <a:lumMod val="50000"/>
                  </a:schemeClr>
                </a:solidFill>
              </a:rPr>
              <a:t>2020:  Meteosat Third Generation</a:t>
            </a:r>
            <a:endParaRPr lang="en-GB" sz="2800" dirty="0">
              <a:solidFill>
                <a:schemeClr val="accent1">
                  <a:lumMod val="50000"/>
                </a:schemeClr>
              </a:solidFill>
            </a:endParaRPr>
          </a:p>
          <a:p>
            <a:pPr lvl="1">
              <a:buFont typeface="Arial" panose="020B0604020202020204" pitchFamily="34" charset="0"/>
              <a:buChar char="•"/>
              <a:defRPr/>
            </a:pPr>
            <a:r>
              <a:rPr lang="en-GB" sz="2400" b="1" dirty="0">
                <a:solidFill>
                  <a:schemeClr val="accent1">
                    <a:lumMod val="50000"/>
                  </a:schemeClr>
                </a:solidFill>
              </a:rPr>
              <a:t>MTG-I 2020 (4 </a:t>
            </a:r>
            <a:r>
              <a:rPr lang="en-GB" sz="2400" b="1" dirty="0" err="1">
                <a:solidFill>
                  <a:schemeClr val="accent1">
                    <a:lumMod val="50000"/>
                  </a:schemeClr>
                </a:solidFill>
              </a:rPr>
              <a:t>sats</a:t>
            </a:r>
            <a:r>
              <a:rPr lang="en-GB" sz="2400" b="1" dirty="0">
                <a:solidFill>
                  <a:schemeClr val="accent1">
                    <a:lumMod val="50000"/>
                  </a:schemeClr>
                </a:solidFill>
              </a:rPr>
              <a:t>) 2021-2040, MTG-S 2023 (2 </a:t>
            </a:r>
            <a:r>
              <a:rPr lang="en-GB" sz="2400" b="1" dirty="0" err="1">
                <a:solidFill>
                  <a:schemeClr val="accent1">
                    <a:lumMod val="50000"/>
                  </a:schemeClr>
                </a:solidFill>
              </a:rPr>
              <a:t>sats</a:t>
            </a:r>
            <a:r>
              <a:rPr lang="en-GB" sz="2400" b="1" dirty="0">
                <a:solidFill>
                  <a:schemeClr val="accent1">
                    <a:lumMod val="50000"/>
                  </a:schemeClr>
                </a:solidFill>
              </a:rPr>
              <a:t>) 2023-2038</a:t>
            </a:r>
          </a:p>
          <a:p>
            <a:pPr>
              <a:buFont typeface="Arial" panose="020B0604020202020204" pitchFamily="34" charset="0"/>
              <a:buChar char="•"/>
              <a:defRPr/>
            </a:pPr>
            <a:endParaRPr lang="en-GB" sz="1400" dirty="0">
              <a:solidFill>
                <a:schemeClr val="accent1">
                  <a:lumMod val="50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01884" y="1064871"/>
            <a:ext cx="9608916" cy="5061293"/>
          </a:xfrm>
          <a:prstGeom prst="rect">
            <a:avLst/>
          </a:prstGeom>
        </p:spPr>
        <p:txBody>
          <a:bodyPr/>
          <a:lstStyle/>
          <a:p>
            <a:pPr marL="0" indent="0">
              <a:buNone/>
              <a:defRPr/>
            </a:pPr>
            <a:r>
              <a:rPr lang="en-GB" sz="2400" b="1" dirty="0">
                <a:solidFill>
                  <a:schemeClr val="accent1">
                    <a:lumMod val="50000"/>
                  </a:schemeClr>
                </a:solidFill>
              </a:rPr>
              <a:t>1. Updated counterparts to Meteosat second generation</a:t>
            </a:r>
          </a:p>
          <a:p>
            <a:pPr lvl="1">
              <a:spcAft>
                <a:spcPts val="600"/>
              </a:spcAft>
              <a:buFont typeface="Arial" pitchFamily="34" charset="0"/>
              <a:buChar char="•"/>
              <a:defRPr/>
            </a:pPr>
            <a:r>
              <a:rPr lang="en-GB" sz="1800" dirty="0">
                <a:solidFill>
                  <a:schemeClr val="accent1">
                    <a:lumMod val="50000"/>
                  </a:schemeClr>
                </a:solidFill>
              </a:rPr>
              <a:t>SEVIRI → FCI 16 channel imager</a:t>
            </a:r>
          </a:p>
          <a:p>
            <a:pPr lvl="2">
              <a:defRPr/>
            </a:pPr>
            <a:r>
              <a:rPr lang="en-GB" sz="1800" dirty="0">
                <a:solidFill>
                  <a:schemeClr val="accent1">
                    <a:lumMod val="50000"/>
                  </a:schemeClr>
                </a:solidFill>
              </a:rPr>
              <a:t>European rapid scan 2.5 minutes, full disk 10 minutes.</a:t>
            </a:r>
          </a:p>
          <a:p>
            <a:pPr lvl="2">
              <a:defRPr/>
            </a:pPr>
            <a:endParaRPr lang="en-GB" sz="1600" dirty="0">
              <a:solidFill>
                <a:schemeClr val="accent1">
                  <a:lumMod val="50000"/>
                </a:schemeClr>
              </a:solidFill>
            </a:endParaRPr>
          </a:p>
          <a:p>
            <a:pPr marL="0" indent="0">
              <a:spcAft>
                <a:spcPts val="600"/>
              </a:spcAft>
              <a:buNone/>
              <a:defRPr/>
            </a:pPr>
            <a:r>
              <a:rPr lang="en-GB" sz="2400" b="1" dirty="0">
                <a:solidFill>
                  <a:schemeClr val="accent1">
                    <a:lumMod val="50000"/>
                  </a:schemeClr>
                </a:solidFill>
              </a:rPr>
              <a:t>2. New instruments</a:t>
            </a:r>
          </a:p>
          <a:p>
            <a:pPr marL="647700" lvl="1" indent="-171450">
              <a:spcAft>
                <a:spcPts val="600"/>
              </a:spcAft>
              <a:buFont typeface="Arial" pitchFamily="34" charset="0"/>
              <a:buChar char="•"/>
              <a:defRPr/>
            </a:pPr>
            <a:r>
              <a:rPr lang="en-GB" sz="1800" dirty="0">
                <a:solidFill>
                  <a:schemeClr val="accent1">
                    <a:lumMod val="50000"/>
                  </a:schemeClr>
                </a:solidFill>
              </a:rPr>
              <a:t>IRS: IR interferometer </a:t>
            </a:r>
          </a:p>
          <a:p>
            <a:pPr marL="647700" lvl="1" indent="-171450">
              <a:spcAft>
                <a:spcPts val="600"/>
              </a:spcAft>
              <a:buFont typeface="Arial" pitchFamily="34" charset="0"/>
              <a:buChar char="•"/>
              <a:defRPr/>
            </a:pPr>
            <a:r>
              <a:rPr lang="en-GB" sz="1800" dirty="0">
                <a:solidFill>
                  <a:schemeClr val="accent1">
                    <a:lumMod val="50000"/>
                  </a:schemeClr>
                </a:solidFill>
              </a:rPr>
              <a:t>LI: Lightning imager (777.4nm)</a:t>
            </a:r>
          </a:p>
          <a:p>
            <a:pPr marL="647700" lvl="1" indent="-171450">
              <a:spcAft>
                <a:spcPts val="600"/>
              </a:spcAft>
              <a:buFont typeface="Arial" pitchFamily="34" charset="0"/>
              <a:buChar char="•"/>
              <a:defRPr/>
            </a:pPr>
            <a:r>
              <a:rPr lang="en-GB" sz="1800" dirty="0">
                <a:solidFill>
                  <a:schemeClr val="accent1">
                    <a:lumMod val="50000"/>
                  </a:schemeClr>
                </a:solidFill>
              </a:rPr>
              <a:t>UVN: Ultraviolet, Visible and Near IR imager</a:t>
            </a:r>
          </a:p>
          <a:p>
            <a:pPr lvl="2">
              <a:defRPr/>
            </a:pPr>
            <a:endParaRPr lang="en-GB" dirty="0"/>
          </a:p>
        </p:txBody>
      </p:sp>
      <p:sp>
        <p:nvSpPr>
          <p:cNvPr id="30723" name="Title 1"/>
          <p:cNvSpPr txBox="1">
            <a:spLocks/>
          </p:cNvSpPr>
          <p:nvPr/>
        </p:nvSpPr>
        <p:spPr bwMode="auto">
          <a:xfrm>
            <a:off x="520861" y="274639"/>
            <a:ext cx="9689939" cy="49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a:solidFill>
                  <a:srgbClr val="0F3692"/>
                </a:solidFill>
                <a:latin typeface="Arial Black" panose="020B0A04020102020204" pitchFamily="34" charset="0"/>
              </a:rPr>
              <a:t>Meteosat Third Generation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bwMode="auto">
          <a:xfrm>
            <a:off x="567159" y="360000"/>
            <a:ext cx="8481001" cy="3693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a:t>MTG: Infrared Sounder - IRS</a:t>
            </a:r>
          </a:p>
        </p:txBody>
      </p:sp>
      <p:sp>
        <p:nvSpPr>
          <p:cNvPr id="31747" name="Content Placeholder 2"/>
          <p:cNvSpPr>
            <a:spLocks noGrp="1"/>
          </p:cNvSpPr>
          <p:nvPr>
            <p:ph idx="4294967295"/>
          </p:nvPr>
        </p:nvSpPr>
        <p:spPr bwMode="auto">
          <a:xfrm>
            <a:off x="682906" y="765175"/>
            <a:ext cx="9527894" cy="53609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Tx/>
              <a:buFont typeface="Arial" panose="020B0604020202020204" pitchFamily="34" charset="0"/>
              <a:buChar char="•"/>
            </a:pPr>
            <a:endParaRPr lang="en-GB" altLang="en-US" sz="2000" dirty="0">
              <a:solidFill>
                <a:schemeClr val="tx1"/>
              </a:solidFill>
            </a:endParaRPr>
          </a:p>
          <a:p>
            <a:pPr>
              <a:buClrTx/>
              <a:buFont typeface="Arial" panose="020B0604020202020204" pitchFamily="34" charset="0"/>
              <a:buChar char="•"/>
            </a:pPr>
            <a:r>
              <a:rPr lang="en-GB" altLang="en-US" sz="2000" dirty="0">
                <a:solidFill>
                  <a:schemeClr val="tx1"/>
                </a:solidFill>
              </a:rPr>
              <a:t>An imaging Fourier-interferometer </a:t>
            </a:r>
          </a:p>
          <a:p>
            <a:pPr>
              <a:buClrTx/>
              <a:buFont typeface="Arial" panose="020B0604020202020204" pitchFamily="34" charset="0"/>
              <a:buChar char="•"/>
            </a:pPr>
            <a:r>
              <a:rPr lang="en-GB" altLang="en-US" sz="2000" dirty="0">
                <a:solidFill>
                  <a:schemeClr val="tx1"/>
                </a:solidFill>
              </a:rPr>
              <a:t>Resolution of 0.625 cm</a:t>
            </a:r>
            <a:r>
              <a:rPr lang="en-GB" altLang="en-US" sz="2000" baseline="30000" dirty="0">
                <a:solidFill>
                  <a:schemeClr val="tx1"/>
                </a:solidFill>
              </a:rPr>
              <a:t>-1</a:t>
            </a:r>
            <a:r>
              <a:rPr lang="en-GB" altLang="en-US" sz="2000" dirty="0">
                <a:solidFill>
                  <a:schemeClr val="tx1"/>
                </a:solidFill>
              </a:rPr>
              <a:t> </a:t>
            </a:r>
          </a:p>
          <a:p>
            <a:pPr>
              <a:buClrTx/>
              <a:buFont typeface="Arial" panose="020B0604020202020204" pitchFamily="34" charset="0"/>
              <a:buChar char="•"/>
            </a:pPr>
            <a:r>
              <a:rPr lang="en-GB" altLang="en-US" sz="2000" dirty="0">
                <a:solidFill>
                  <a:schemeClr val="tx1"/>
                </a:solidFill>
              </a:rPr>
              <a:t>Two bands</a:t>
            </a:r>
          </a:p>
          <a:p>
            <a:pPr lvl="1">
              <a:buClrTx/>
              <a:buFont typeface="Arial" panose="020B0604020202020204" pitchFamily="34" charset="0"/>
              <a:buChar char="•"/>
            </a:pPr>
            <a:r>
              <a:rPr lang="en-GB" altLang="en-US" sz="1600" dirty="0">
                <a:solidFill>
                  <a:schemeClr val="tx1"/>
                </a:solidFill>
              </a:rPr>
              <a:t>700–1210 cm</a:t>
            </a:r>
            <a:r>
              <a:rPr lang="en-GB" altLang="en-US" sz="1600" baseline="30000" dirty="0">
                <a:solidFill>
                  <a:schemeClr val="tx1"/>
                </a:solidFill>
              </a:rPr>
              <a:t>-1</a:t>
            </a:r>
            <a:r>
              <a:rPr lang="en-GB" altLang="en-US" sz="1600" dirty="0">
                <a:solidFill>
                  <a:schemeClr val="tx1"/>
                </a:solidFill>
              </a:rPr>
              <a:t> Long-Wave </a:t>
            </a:r>
            <a:r>
              <a:rPr lang="en-GB" altLang="en-US" sz="1600" dirty="0" err="1">
                <a:solidFill>
                  <a:schemeClr val="tx1"/>
                </a:solidFill>
              </a:rPr>
              <a:t>InfraRed</a:t>
            </a:r>
            <a:r>
              <a:rPr lang="en-GB" altLang="en-US" sz="1600" dirty="0">
                <a:solidFill>
                  <a:schemeClr val="tx1"/>
                </a:solidFill>
              </a:rPr>
              <a:t> (LWIR) </a:t>
            </a:r>
          </a:p>
          <a:p>
            <a:pPr lvl="1">
              <a:buClrTx/>
              <a:buFont typeface="Arial" panose="020B0604020202020204" pitchFamily="34" charset="0"/>
              <a:buChar char="•"/>
            </a:pPr>
            <a:r>
              <a:rPr lang="en-GB" altLang="en-US" sz="1600" dirty="0">
                <a:solidFill>
                  <a:schemeClr val="tx1"/>
                </a:solidFill>
              </a:rPr>
              <a:t>1600–2175 cm</a:t>
            </a:r>
            <a:r>
              <a:rPr lang="en-GB" altLang="en-US" sz="1600" baseline="30000" dirty="0">
                <a:solidFill>
                  <a:schemeClr val="tx1"/>
                </a:solidFill>
              </a:rPr>
              <a:t>-1</a:t>
            </a:r>
            <a:r>
              <a:rPr lang="en-GB" altLang="en-US" sz="1600" dirty="0">
                <a:solidFill>
                  <a:schemeClr val="tx1"/>
                </a:solidFill>
              </a:rPr>
              <a:t> Mid-Wave </a:t>
            </a:r>
            <a:r>
              <a:rPr lang="en-GB" altLang="en-US" sz="1600" dirty="0" err="1">
                <a:solidFill>
                  <a:schemeClr val="tx1"/>
                </a:solidFill>
              </a:rPr>
              <a:t>InfraRed</a:t>
            </a:r>
            <a:r>
              <a:rPr lang="en-GB" altLang="en-US" sz="1600" dirty="0">
                <a:solidFill>
                  <a:schemeClr val="tx1"/>
                </a:solidFill>
              </a:rPr>
              <a:t> (MWIR)</a:t>
            </a:r>
          </a:p>
          <a:p>
            <a:pPr>
              <a:buClrTx/>
              <a:buFont typeface="Arial" panose="020B0604020202020204" pitchFamily="34" charset="0"/>
              <a:buChar char="•"/>
            </a:pPr>
            <a:r>
              <a:rPr lang="en-GB" altLang="en-US" sz="2000" dirty="0">
                <a:solidFill>
                  <a:schemeClr val="tx1"/>
                </a:solidFill>
              </a:rPr>
              <a:t>Spatial resolution of 4 km. </a:t>
            </a:r>
          </a:p>
          <a:p>
            <a:pPr>
              <a:buClrTx/>
              <a:buFont typeface="Arial" panose="020B0604020202020204" pitchFamily="34" charset="0"/>
              <a:buChar char="•"/>
            </a:pPr>
            <a:r>
              <a:rPr lang="en-GB" altLang="en-US" sz="2000" dirty="0">
                <a:solidFill>
                  <a:schemeClr val="tx1"/>
                </a:solidFill>
              </a:rPr>
              <a:t>Full Disk basic repeat cycle of 60 min.</a:t>
            </a:r>
          </a:p>
          <a:p>
            <a:pPr>
              <a:buClrTx/>
              <a:buFont typeface="Arial" panose="020B0604020202020204" pitchFamily="34" charset="0"/>
              <a:buChar char="•"/>
            </a:pPr>
            <a:endParaRPr lang="en-GB" altLang="en-US" sz="2000" dirty="0">
              <a:solidFill>
                <a:schemeClr val="tx1"/>
              </a:solidFill>
            </a:endParaRPr>
          </a:p>
          <a:p>
            <a:pPr>
              <a:buClrTx/>
              <a:buFont typeface="Arial" panose="020B0604020202020204" pitchFamily="34" charset="0"/>
              <a:buChar char="•"/>
            </a:pPr>
            <a:r>
              <a:rPr lang="en-GB" altLang="en-US" sz="2000" dirty="0">
                <a:solidFill>
                  <a:schemeClr val="tx1"/>
                </a:solidFill>
              </a:rPr>
              <a:t>Note China’s FY4 series also carries an interferometer in Geo orbit</a:t>
            </a:r>
          </a:p>
          <a:p>
            <a:pPr>
              <a:buClrTx/>
              <a:buFont typeface="Arial" panose="020B0604020202020204" pitchFamily="34" charset="0"/>
              <a:buChar char="•"/>
            </a:pPr>
            <a:r>
              <a:rPr lang="en-GB" altLang="en-US" sz="2000" dirty="0">
                <a:solidFill>
                  <a:schemeClr val="tx1"/>
                </a:solidFill>
              </a:rPr>
              <a:t>FY4-A launched 2017</a:t>
            </a:r>
          </a:p>
          <a:p>
            <a:pPr marL="0" indent="0">
              <a:buClrTx/>
              <a:buNone/>
            </a:pPr>
            <a:endParaRPr lang="en-GB" altLang="en-US" sz="2000" dirty="0">
              <a:solidFill>
                <a:schemeClr val="tx1"/>
              </a:solidFill>
            </a:endParaRPr>
          </a:p>
          <a:p>
            <a:pPr>
              <a:buClrTx/>
              <a:buFont typeface="Arial" panose="020B0604020202020204" pitchFamily="34" charset="0"/>
              <a:buChar char="•"/>
            </a:pPr>
            <a:r>
              <a:rPr lang="en-GB" altLang="en-US" sz="2000" i="1" dirty="0">
                <a:solidFill>
                  <a:schemeClr val="tx1"/>
                </a:solidFill>
              </a:rPr>
              <a:t>ECMWF workshop in January 2017 dedicated to exploitation of high temporal Advanced IR Sounder information.</a:t>
            </a:r>
          </a:p>
          <a:p>
            <a:endParaRPr lang="en-GB" altLang="en-US" sz="2000" dirty="0">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1990846" y="1620688"/>
            <a:ext cx="8449519"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943100" indent="-3429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sz="3200" dirty="0">
                <a:solidFill>
                  <a:srgbClr val="0F3692"/>
                </a:solidFill>
                <a:latin typeface="Arial Black" panose="020B0A04020102020204" pitchFamily="34" charset="0"/>
              </a:rPr>
              <a:t>Current Satellite Observing Network and its Future Evolution</a:t>
            </a:r>
          </a:p>
          <a:p>
            <a:pPr algn="ctr"/>
            <a:endParaRPr lang="en-GB" altLang="en-US" sz="3200" dirty="0">
              <a:latin typeface="Arial Black" panose="020B0A04020102020204" pitchFamily="34" charset="0"/>
            </a:endParaRPr>
          </a:p>
          <a:p>
            <a:pPr algn="ctr"/>
            <a:endParaRPr lang="en-GB" altLang="en-US" sz="1800" b="1" dirty="0">
              <a:latin typeface="Arial Unicode MS" panose="020B0604020202020204" pitchFamily="34" charset="-128"/>
            </a:endParaRPr>
          </a:p>
          <a:p>
            <a:pPr algn="ctr"/>
            <a:endParaRPr lang="en-GB" altLang="en-US" sz="1800" b="1" dirty="0">
              <a:latin typeface="Arial Unicode MS" panose="020B0604020202020204" pitchFamily="34" charset="-128"/>
            </a:endParaRPr>
          </a:p>
          <a:p>
            <a:pPr lvl="1">
              <a:buFontTx/>
              <a:buAutoNum type="arabicPeriod"/>
            </a:pPr>
            <a:r>
              <a:rPr lang="en-GB" altLang="en-US" sz="1800" b="1" dirty="0">
                <a:solidFill>
                  <a:schemeClr val="bg1">
                    <a:lumMod val="75000"/>
                  </a:schemeClr>
                </a:solidFill>
                <a:latin typeface="Arial Unicode MS" panose="020B0604020202020204" pitchFamily="34" charset="-128"/>
              </a:rPr>
              <a:t>A brief introduction to the Satellite GOS</a:t>
            </a:r>
          </a:p>
          <a:p>
            <a:pPr lvl="1">
              <a:buFontTx/>
              <a:buAutoNum type="arabicPeriod"/>
            </a:pPr>
            <a:r>
              <a:rPr lang="en-GB" altLang="en-US" sz="1800" b="1" dirty="0">
                <a:solidFill>
                  <a:schemeClr val="bg1">
                    <a:lumMod val="75000"/>
                  </a:schemeClr>
                </a:solidFill>
                <a:latin typeface="Arial Unicode MS" panose="020B0604020202020204" pitchFamily="34" charset="-128"/>
              </a:rPr>
              <a:t>The WMO Integrated Observing System</a:t>
            </a:r>
          </a:p>
          <a:p>
            <a:pPr lvl="1">
              <a:buFontTx/>
              <a:buAutoNum type="arabicPeriod"/>
            </a:pPr>
            <a:r>
              <a:rPr lang="en-GB" altLang="en-US" sz="1800" b="1" dirty="0">
                <a:solidFill>
                  <a:schemeClr val="bg1">
                    <a:lumMod val="75000"/>
                  </a:schemeClr>
                </a:solidFill>
                <a:latin typeface="Arial Unicode MS" panose="020B0604020202020204" pitchFamily="34" charset="-128"/>
              </a:rPr>
              <a:t>EPS Second Generation / Meteosat Third Generation</a:t>
            </a:r>
          </a:p>
          <a:p>
            <a:pPr lvl="1">
              <a:buFontTx/>
              <a:buAutoNum type="arabicPeriod"/>
            </a:pPr>
            <a:r>
              <a:rPr lang="en-GB" altLang="en-US" sz="1800" b="1" dirty="0">
                <a:latin typeface="Arial Unicode MS" panose="020B0604020202020204" pitchFamily="34" charset="-128"/>
              </a:rPr>
              <a:t>ESA Earth Explorer missions: </a:t>
            </a:r>
            <a:r>
              <a:rPr lang="en-GB" altLang="en-US" sz="1800" b="1" dirty="0" err="1">
                <a:latin typeface="Arial Unicode MS" panose="020B0604020202020204" pitchFamily="34" charset="-128"/>
              </a:rPr>
              <a:t>EarthCARE</a:t>
            </a:r>
            <a:r>
              <a:rPr lang="en-GB" altLang="en-US" sz="1800" b="1" dirty="0">
                <a:latin typeface="Arial Unicode MS" panose="020B0604020202020204" pitchFamily="34" charset="-128"/>
              </a:rPr>
              <a:t> </a:t>
            </a:r>
            <a:r>
              <a:rPr lang="en-GB" altLang="en-US" sz="1800" i="1" dirty="0">
                <a:latin typeface="Arial Unicode MS" panose="020B0604020202020204" pitchFamily="34" charset="-128"/>
              </a:rPr>
              <a:t>(SMOS, Aeolus)</a:t>
            </a:r>
            <a:endParaRPr lang="en-GB" altLang="en-US" sz="1800" b="1" dirty="0">
              <a:latin typeface="Arial Unicode MS" panose="020B0604020202020204" pitchFamily="34" charset="-128"/>
            </a:endParaRPr>
          </a:p>
          <a:p>
            <a:pPr lvl="1">
              <a:buFontTx/>
              <a:buAutoNum type="arabicPeriod"/>
            </a:pPr>
            <a:r>
              <a:rPr lang="en-GB" altLang="en-US" sz="1800" b="1" dirty="0">
                <a:solidFill>
                  <a:schemeClr val="bg1">
                    <a:lumMod val="75000"/>
                  </a:schemeClr>
                </a:solidFill>
                <a:latin typeface="Arial Unicode MS" panose="020B0604020202020204" pitchFamily="34" charset="-128"/>
              </a:rPr>
              <a:t>Quick summary of other missions</a:t>
            </a:r>
          </a:p>
          <a:p>
            <a:pPr lvl="3">
              <a:buFontTx/>
              <a:buAutoNum type="arabicPeriod"/>
            </a:pPr>
            <a:endParaRPr lang="en-GB" altLang="en-US" sz="1800" b="1"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p:txBody>
      </p:sp>
      <p:sp>
        <p:nvSpPr>
          <p:cNvPr id="12" name="Text Placeholder 11"/>
          <p:cNvSpPr>
            <a:spLocks noGrp="1"/>
          </p:cNvSpPr>
          <p:nvPr>
            <p:ph type="body" sz="quarter" idx="12"/>
          </p:nvPr>
        </p:nvSpPr>
        <p:spPr>
          <a:xfrm>
            <a:off x="5047234" y="2948377"/>
            <a:ext cx="5903737" cy="307777"/>
          </a:xfrm>
        </p:spPr>
        <p:txBody>
          <a:bodyPr/>
          <a:lstStyle/>
          <a:p>
            <a:r>
              <a:rPr lang="en-US" dirty="0"/>
              <a:t>Stephen English	</a:t>
            </a:r>
          </a:p>
        </p:txBody>
      </p:sp>
      <p:sp>
        <p:nvSpPr>
          <p:cNvPr id="14" name="Text Placeholder 13"/>
          <p:cNvSpPr>
            <a:spLocks noGrp="1"/>
          </p:cNvSpPr>
          <p:nvPr>
            <p:ph type="body" sz="quarter" idx="14"/>
          </p:nvPr>
        </p:nvSpPr>
        <p:spPr>
          <a:xfrm>
            <a:off x="4954636" y="5560177"/>
            <a:ext cx="5903737" cy="230832"/>
          </a:xfrm>
        </p:spPr>
        <p:txBody>
          <a:bodyPr/>
          <a:lstStyle/>
          <a:p>
            <a:r>
              <a:rPr lang="en-US" dirty="0"/>
              <a:t>Stephen.English@ecmwf.int</a:t>
            </a:r>
          </a:p>
        </p:txBody>
      </p:sp>
      <p:pic>
        <p:nvPicPr>
          <p:cNvPr id="2" name="Picture 1"/>
          <p:cNvPicPr>
            <a:picLocks noChangeAspect="1"/>
          </p:cNvPicPr>
          <p:nvPr/>
        </p:nvPicPr>
        <p:blipFill>
          <a:blip r:embed="rId2"/>
          <a:stretch>
            <a:fillRect/>
          </a:stretch>
        </p:blipFill>
        <p:spPr>
          <a:xfrm>
            <a:off x="1524000" y="0"/>
            <a:ext cx="9144000" cy="1428750"/>
          </a:xfrm>
          <a:prstGeom prst="rect">
            <a:avLst/>
          </a:prstGeom>
        </p:spPr>
      </p:pic>
    </p:spTree>
    <p:extLst>
      <p:ext uri="{BB962C8B-B14F-4D97-AF65-F5344CB8AC3E}">
        <p14:creationId xmlns:p14="http://schemas.microsoft.com/office/powerpoint/2010/main" val="6768520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1" descr="EarthCAREwith_cloud_profiles_RGB"/>
          <p:cNvPicPr>
            <a:picLocks noChangeAspect="1" noChangeArrowheads="1"/>
          </p:cNvPicPr>
          <p:nvPr/>
        </p:nvPicPr>
        <p:blipFill>
          <a:blip r:embed="rId2">
            <a:extLst>
              <a:ext uri="{28A0092B-C50C-407E-A947-70E740481C1C}">
                <a14:useLocalDpi xmlns:a14="http://schemas.microsoft.com/office/drawing/2010/main" val="0"/>
              </a:ext>
            </a:extLst>
          </a:blip>
          <a:srcRect l="6610"/>
          <a:stretch>
            <a:fillRect/>
          </a:stretch>
        </p:blipFill>
        <p:spPr bwMode="auto">
          <a:xfrm>
            <a:off x="7419564" y="731839"/>
            <a:ext cx="3327400"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Content Placeholder 2"/>
          <p:cNvSpPr>
            <a:spLocks noGrp="1"/>
          </p:cNvSpPr>
          <p:nvPr>
            <p:ph idx="4294967295"/>
          </p:nvPr>
        </p:nvSpPr>
        <p:spPr bwMode="auto">
          <a:xfrm>
            <a:off x="390527" y="3292154"/>
            <a:ext cx="5654676" cy="28813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Tx/>
              <a:buNone/>
            </a:pPr>
            <a:r>
              <a:rPr lang="en-GB" altLang="en-US" dirty="0">
                <a:latin typeface="Calibri" panose="020F0502020204030204" pitchFamily="34" charset="0"/>
                <a:ea typeface="Calibri" panose="020F0502020204030204" pitchFamily="34" charset="0"/>
                <a:cs typeface="Calibri" panose="020F0502020204030204" pitchFamily="34" charset="0"/>
              </a:rPr>
              <a:t>	</a:t>
            </a:r>
            <a:r>
              <a:rPr lang="en-GB" altLang="en-US" u="sng" dirty="0" err="1">
                <a:latin typeface="Calibri" panose="020F0502020204030204" pitchFamily="34" charset="0"/>
                <a:ea typeface="Calibri" panose="020F0502020204030204" pitchFamily="34" charset="0"/>
                <a:cs typeface="Calibri" panose="020F0502020204030204" pitchFamily="34" charset="0"/>
              </a:rPr>
              <a:t>Th</a:t>
            </a:r>
            <a:r>
              <a:rPr lang="en-GB" altLang="en-US" sz="2400" u="sng" dirty="0" err="1">
                <a:solidFill>
                  <a:schemeClr val="tx1"/>
                </a:solidFill>
                <a:latin typeface="Calibri" panose="020F0502020204030204" pitchFamily="34" charset="0"/>
                <a:ea typeface="Calibri" panose="020F0502020204030204" pitchFamily="34" charset="0"/>
                <a:cs typeface="Calibri" panose="020F0502020204030204" pitchFamily="34" charset="0"/>
              </a:rPr>
              <a:t>A</a:t>
            </a:r>
            <a:r>
              <a:rPr lang="en-GB" altLang="en-US" sz="2400" u="sng" dirty="0">
                <a:solidFill>
                  <a:schemeClr val="tx1"/>
                </a:solidFill>
                <a:latin typeface="Calibri" panose="020F0502020204030204" pitchFamily="34" charset="0"/>
                <a:ea typeface="Calibri" panose="020F0502020204030204" pitchFamily="34" charset="0"/>
                <a:cs typeface="Calibri" panose="020F0502020204030204" pitchFamily="34" charset="0"/>
              </a:rPr>
              <a:t>-Train</a:t>
            </a:r>
          </a:p>
          <a:p>
            <a:pPr lvl="1"/>
            <a:r>
              <a:rPr lang="en-GB" alt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Launched 2006</a:t>
            </a:r>
          </a:p>
          <a:p>
            <a:pPr lvl="1"/>
            <a:r>
              <a:rPr lang="en-GB" alt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NASA</a:t>
            </a:r>
          </a:p>
          <a:p>
            <a:pPr lvl="1"/>
            <a:r>
              <a:rPr lang="en-GB" alt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700-km orbit</a:t>
            </a:r>
          </a:p>
          <a:p>
            <a:pPr lvl="1"/>
            <a:r>
              <a:rPr lang="en-GB" alt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CloudSat 94-GHz radar</a:t>
            </a:r>
          </a:p>
          <a:p>
            <a:pPr lvl="1"/>
            <a:r>
              <a:rPr lang="en-GB" alt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CALIPSO 532/1064-nm lidar</a:t>
            </a:r>
          </a:p>
          <a:p>
            <a:pPr lvl="1"/>
            <a:r>
              <a:rPr lang="en-GB" alt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MODIS, CERES and AMSR-E radiometers</a:t>
            </a:r>
          </a:p>
        </p:txBody>
      </p:sp>
      <p:pic>
        <p:nvPicPr>
          <p:cNvPr id="378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7264" y="698502"/>
            <a:ext cx="5407025" cy="270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Content Placeholder 2"/>
          <p:cNvSpPr txBox="1">
            <a:spLocks/>
          </p:cNvSpPr>
          <p:nvPr/>
        </p:nvSpPr>
        <p:spPr bwMode="auto">
          <a:xfrm>
            <a:off x="6956971" y="3389313"/>
            <a:ext cx="4537075" cy="2881312"/>
          </a:xfrm>
          <a:prstGeom prst="rect">
            <a:avLst/>
          </a:prstGeom>
          <a:noFill/>
          <a:ln w="9525">
            <a:noFill/>
            <a:miter lim="800000"/>
            <a:headEnd/>
            <a:tailEnd/>
          </a:ln>
        </p:spPr>
        <p:txBody>
          <a:bodyPr/>
          <a:lstStyle/>
          <a:p>
            <a:pPr marL="342900" indent="-342900">
              <a:spcAft>
                <a:spcPts val="1000"/>
              </a:spcAft>
              <a:defRPr/>
            </a:pPr>
            <a:r>
              <a:rPr lang="en-GB" dirty="0"/>
              <a:t>	</a:t>
            </a:r>
            <a:r>
              <a:rPr lang="en-GB" sz="2200" b="1" u="sng" dirty="0">
                <a:latin typeface="Calibri" pitchFamily="34" charset="0"/>
                <a:cs typeface="Calibri"/>
              </a:rPr>
              <a:t>EarthCARE</a:t>
            </a:r>
            <a:r>
              <a:rPr lang="en-GB" sz="2200" b="1" dirty="0">
                <a:latin typeface="Calibri" pitchFamily="34" charset="0"/>
                <a:cs typeface="Calibri"/>
              </a:rPr>
              <a:t> </a:t>
            </a:r>
          </a:p>
          <a:p>
            <a:pPr marL="800100" lvl="1" indent="-342900">
              <a:spcAft>
                <a:spcPts val="1000"/>
              </a:spcAft>
              <a:buFont typeface="Wingdings" pitchFamily="2" charset="2"/>
              <a:buChar char="§"/>
              <a:defRPr/>
            </a:pPr>
            <a:r>
              <a:rPr lang="en-GB" b="1" dirty="0">
                <a:latin typeface="Calibri" pitchFamily="34" charset="0"/>
                <a:cs typeface="Calibri"/>
              </a:rPr>
              <a:t>Expected launch c. 2018</a:t>
            </a:r>
          </a:p>
          <a:p>
            <a:pPr marL="768350" lvl="1" indent="-285750">
              <a:spcAft>
                <a:spcPts val="1000"/>
              </a:spcAft>
              <a:buClr>
                <a:schemeClr val="tx2"/>
              </a:buClr>
              <a:buSzPct val="100000"/>
              <a:buFont typeface="Wingdings" pitchFamily="2" charset="2"/>
              <a:buChar char="§"/>
              <a:defRPr/>
            </a:pPr>
            <a:r>
              <a:rPr lang="en-GB" b="1" dirty="0">
                <a:latin typeface="Calibri" pitchFamily="34" charset="0"/>
                <a:cs typeface="Calibri"/>
              </a:rPr>
              <a:t>ESA+JAXA</a:t>
            </a:r>
          </a:p>
          <a:p>
            <a:pPr marL="768350" lvl="1" indent="-285750">
              <a:spcAft>
                <a:spcPts val="1000"/>
              </a:spcAft>
              <a:buClr>
                <a:schemeClr val="tx2"/>
              </a:buClr>
              <a:buSzPct val="100000"/>
              <a:buFont typeface="Wingdings" pitchFamily="2" charset="2"/>
              <a:buChar char="§"/>
              <a:defRPr/>
            </a:pPr>
            <a:r>
              <a:rPr lang="en-GB" b="1" dirty="0">
                <a:latin typeface="Calibri" pitchFamily="34" charset="0"/>
                <a:cs typeface="Calibri"/>
              </a:rPr>
              <a:t>400-km orbit (more sensitive)</a:t>
            </a:r>
          </a:p>
          <a:p>
            <a:pPr marL="768350" lvl="1" indent="-285750">
              <a:spcAft>
                <a:spcPts val="1000"/>
              </a:spcAft>
              <a:buClr>
                <a:schemeClr val="tx2"/>
              </a:buClr>
              <a:buSzPct val="100000"/>
              <a:buFont typeface="Wingdings" pitchFamily="2" charset="2"/>
              <a:buChar char="§"/>
              <a:defRPr/>
            </a:pPr>
            <a:r>
              <a:rPr lang="en-GB" b="1" dirty="0">
                <a:latin typeface="Calibri" pitchFamily="34" charset="0"/>
                <a:cs typeface="Calibri"/>
              </a:rPr>
              <a:t>CPR: 94-GHz Doppler radar</a:t>
            </a:r>
          </a:p>
          <a:p>
            <a:pPr marL="768350" lvl="1" indent="-285750">
              <a:spcAft>
                <a:spcPts val="1000"/>
              </a:spcAft>
              <a:buClr>
                <a:schemeClr val="tx2"/>
              </a:buClr>
              <a:buSzPct val="100000"/>
              <a:buFont typeface="Wingdings" pitchFamily="2" charset="2"/>
              <a:buChar char="§"/>
              <a:defRPr/>
            </a:pPr>
            <a:r>
              <a:rPr lang="en-GB" b="1" dirty="0">
                <a:latin typeface="Calibri" pitchFamily="34" charset="0"/>
                <a:cs typeface="Calibri"/>
              </a:rPr>
              <a:t>ATLID: 355-nm lidar</a:t>
            </a:r>
          </a:p>
          <a:p>
            <a:pPr marL="768350" lvl="1" indent="-285750">
              <a:spcAft>
                <a:spcPts val="1000"/>
              </a:spcAft>
              <a:buClr>
                <a:schemeClr val="tx2"/>
              </a:buClr>
              <a:buSzPct val="100000"/>
              <a:buFont typeface="Wingdings" pitchFamily="2" charset="2"/>
              <a:buChar char="§"/>
              <a:defRPr/>
            </a:pPr>
            <a:r>
              <a:rPr lang="en-GB" b="1" dirty="0">
                <a:latin typeface="Calibri" pitchFamily="34" charset="0"/>
                <a:cs typeface="Calibri"/>
              </a:rPr>
              <a:t>MSI and BBR radiometers</a:t>
            </a:r>
          </a:p>
        </p:txBody>
      </p:sp>
      <p:sp>
        <p:nvSpPr>
          <p:cNvPr id="37894" name="TextBox 6"/>
          <p:cNvSpPr txBox="1">
            <a:spLocks noChangeArrowheads="1"/>
          </p:cNvSpPr>
          <p:nvPr/>
        </p:nvSpPr>
        <p:spPr bwMode="auto">
          <a:xfrm>
            <a:off x="9355139" y="722314"/>
            <a:ext cx="11636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600" b="1">
                <a:solidFill>
                  <a:schemeClr val="bg1"/>
                </a:solidFill>
              </a:rPr>
              <a:t>EarthCare</a:t>
            </a:r>
          </a:p>
        </p:txBody>
      </p:sp>
      <p:sp>
        <p:nvSpPr>
          <p:cNvPr id="37895" name="Title 1"/>
          <p:cNvSpPr txBox="1">
            <a:spLocks/>
          </p:cNvSpPr>
          <p:nvPr/>
        </p:nvSpPr>
        <p:spPr bwMode="auto">
          <a:xfrm>
            <a:off x="2133600" y="2206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a:solidFill>
                  <a:srgbClr val="0F3692"/>
                </a:solidFill>
                <a:latin typeface="Arial Black" panose="020B0A04020102020204" pitchFamily="34" charset="0"/>
              </a:rPr>
              <a:t>EarthCARE: cloud radar and lidar</a:t>
            </a:r>
          </a:p>
        </p:txBody>
      </p:sp>
      <p:pic>
        <p:nvPicPr>
          <p:cNvPr id="37896" name="Picture 1"/>
          <p:cNvPicPr>
            <a:picLocks noChangeAspect="1"/>
          </p:cNvPicPr>
          <p:nvPr/>
        </p:nvPicPr>
        <p:blipFill>
          <a:blip r:embed="rId4">
            <a:extLst>
              <a:ext uri="{28A0092B-C50C-407E-A947-70E740481C1C}">
                <a14:useLocalDpi xmlns:a14="http://schemas.microsoft.com/office/drawing/2010/main" val="0"/>
              </a:ext>
            </a:extLst>
          </a:blip>
          <a:srcRect l="10278" t="18649" r="6059" b="21172"/>
          <a:stretch>
            <a:fillRect/>
          </a:stretch>
        </p:blipFill>
        <p:spPr bwMode="auto">
          <a:xfrm>
            <a:off x="9120188" y="735013"/>
            <a:ext cx="1243012" cy="67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313"/>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1990846" y="1620688"/>
            <a:ext cx="8449519"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943100" indent="-3429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sz="3200" dirty="0">
                <a:solidFill>
                  <a:srgbClr val="0F3692"/>
                </a:solidFill>
                <a:latin typeface="Arial Black" panose="020B0A04020102020204" pitchFamily="34" charset="0"/>
              </a:rPr>
              <a:t>Current Satellite Observing Network and its Future Evolution</a:t>
            </a:r>
          </a:p>
          <a:p>
            <a:pPr algn="ctr"/>
            <a:endParaRPr lang="en-GB" altLang="en-US" sz="3200" dirty="0">
              <a:latin typeface="Arial Black" panose="020B0A04020102020204" pitchFamily="34" charset="0"/>
            </a:endParaRPr>
          </a:p>
          <a:p>
            <a:pPr algn="ctr"/>
            <a:endParaRPr lang="en-GB" altLang="en-US" sz="1800" b="1" dirty="0">
              <a:latin typeface="Arial Unicode MS" panose="020B0604020202020204" pitchFamily="34" charset="-128"/>
            </a:endParaRPr>
          </a:p>
          <a:p>
            <a:pPr algn="ctr"/>
            <a:endParaRPr lang="en-GB" altLang="en-US" sz="1800" b="1" dirty="0">
              <a:latin typeface="Arial Unicode MS" panose="020B0604020202020204" pitchFamily="34" charset="-128"/>
            </a:endParaRPr>
          </a:p>
          <a:p>
            <a:pPr lvl="1">
              <a:buFontTx/>
              <a:buAutoNum type="arabicPeriod"/>
            </a:pPr>
            <a:r>
              <a:rPr lang="en-GB" altLang="en-US" sz="1800" b="1" dirty="0">
                <a:latin typeface="Arial Unicode MS" panose="020B0604020202020204" pitchFamily="34" charset="-128"/>
              </a:rPr>
              <a:t>A brief introduction to the Satellite GOS</a:t>
            </a:r>
          </a:p>
          <a:p>
            <a:pPr lvl="1">
              <a:buFontTx/>
              <a:buAutoNum type="arabicPeriod"/>
            </a:pPr>
            <a:r>
              <a:rPr lang="en-GB" altLang="en-US" sz="1800" b="1" dirty="0">
                <a:solidFill>
                  <a:schemeClr val="bg1">
                    <a:lumMod val="75000"/>
                  </a:schemeClr>
                </a:solidFill>
                <a:latin typeface="Arial Unicode MS" panose="020B0604020202020204" pitchFamily="34" charset="-128"/>
              </a:rPr>
              <a:t>The WMO Integrated Global Observing System (WIGOS)</a:t>
            </a:r>
          </a:p>
          <a:p>
            <a:pPr lvl="1">
              <a:buFontTx/>
              <a:buAutoNum type="arabicPeriod"/>
            </a:pPr>
            <a:r>
              <a:rPr lang="en-GB" altLang="en-US" sz="1800" b="1" dirty="0">
                <a:solidFill>
                  <a:schemeClr val="bg1">
                    <a:lumMod val="75000"/>
                  </a:schemeClr>
                </a:solidFill>
                <a:latin typeface="Arial Unicode MS" panose="020B0604020202020204" pitchFamily="34" charset="-128"/>
              </a:rPr>
              <a:t>EPS Second Generation / Meteosat Third Generation</a:t>
            </a:r>
          </a:p>
          <a:p>
            <a:pPr lvl="1">
              <a:buFontTx/>
              <a:buAutoNum type="arabicPeriod"/>
            </a:pPr>
            <a:r>
              <a:rPr lang="en-GB" altLang="en-US" sz="1800" b="1" dirty="0">
                <a:solidFill>
                  <a:schemeClr val="bg1">
                    <a:lumMod val="75000"/>
                  </a:schemeClr>
                </a:solidFill>
                <a:latin typeface="Arial Unicode MS" panose="020B0604020202020204" pitchFamily="34" charset="-128"/>
              </a:rPr>
              <a:t>ESA Earth Explorer missions: </a:t>
            </a:r>
            <a:r>
              <a:rPr lang="en-GB" altLang="en-US" sz="1800" b="1" dirty="0" err="1">
                <a:solidFill>
                  <a:schemeClr val="bg1">
                    <a:lumMod val="75000"/>
                  </a:schemeClr>
                </a:solidFill>
                <a:latin typeface="Arial Unicode MS" panose="020B0604020202020204" pitchFamily="34" charset="-128"/>
              </a:rPr>
              <a:t>EarthCARE</a:t>
            </a:r>
            <a:r>
              <a:rPr lang="en-GB" altLang="en-US" sz="1800" b="1" dirty="0">
                <a:solidFill>
                  <a:schemeClr val="bg1">
                    <a:lumMod val="75000"/>
                  </a:schemeClr>
                </a:solidFill>
                <a:latin typeface="Arial Unicode MS" panose="020B0604020202020204" pitchFamily="34" charset="-128"/>
              </a:rPr>
              <a:t> </a:t>
            </a:r>
            <a:r>
              <a:rPr lang="en-GB" altLang="en-US" sz="1800" dirty="0">
                <a:solidFill>
                  <a:schemeClr val="bg1">
                    <a:lumMod val="75000"/>
                  </a:schemeClr>
                </a:solidFill>
                <a:latin typeface="Arial Unicode MS" panose="020B0604020202020204" pitchFamily="34" charset="-128"/>
              </a:rPr>
              <a:t>(</a:t>
            </a:r>
            <a:r>
              <a:rPr lang="en-GB" altLang="en-US" sz="1800" i="1" dirty="0">
                <a:solidFill>
                  <a:schemeClr val="bg1">
                    <a:lumMod val="65000"/>
                  </a:schemeClr>
                </a:solidFill>
                <a:latin typeface="Arial Unicode MS" panose="020B0604020202020204" pitchFamily="34" charset="-128"/>
              </a:rPr>
              <a:t>SMOS, Aeolus)</a:t>
            </a:r>
            <a:endParaRPr lang="en-GB" altLang="en-US" sz="1800" b="1" dirty="0">
              <a:solidFill>
                <a:schemeClr val="bg1">
                  <a:lumMod val="65000"/>
                </a:schemeClr>
              </a:solidFill>
              <a:latin typeface="Arial Unicode MS" panose="020B0604020202020204" pitchFamily="34" charset="-128"/>
            </a:endParaRPr>
          </a:p>
          <a:p>
            <a:pPr lvl="1">
              <a:buFontTx/>
              <a:buAutoNum type="arabicPeriod"/>
            </a:pPr>
            <a:r>
              <a:rPr lang="en-GB" altLang="en-US" sz="1800" b="1" dirty="0">
                <a:solidFill>
                  <a:schemeClr val="bg1">
                    <a:lumMod val="75000"/>
                  </a:schemeClr>
                </a:solidFill>
                <a:latin typeface="Arial Unicode MS" panose="020B0604020202020204" pitchFamily="34" charset="-128"/>
              </a:rPr>
              <a:t>Quick summary of other missions</a:t>
            </a:r>
          </a:p>
          <a:p>
            <a:pPr lvl="3">
              <a:buFontTx/>
              <a:buAutoNum type="arabicPeriod"/>
            </a:pPr>
            <a:endParaRPr lang="en-GB" altLang="en-US" sz="1800" b="1"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p:txBody>
      </p:sp>
      <p:sp>
        <p:nvSpPr>
          <p:cNvPr id="12" name="Text Placeholder 11"/>
          <p:cNvSpPr>
            <a:spLocks noGrp="1"/>
          </p:cNvSpPr>
          <p:nvPr>
            <p:ph type="body" sz="quarter" idx="12"/>
          </p:nvPr>
        </p:nvSpPr>
        <p:spPr>
          <a:xfrm>
            <a:off x="5047234" y="2948377"/>
            <a:ext cx="5903737" cy="307777"/>
          </a:xfrm>
        </p:spPr>
        <p:txBody>
          <a:bodyPr/>
          <a:lstStyle/>
          <a:p>
            <a:r>
              <a:rPr lang="en-US" dirty="0"/>
              <a:t>Stephen English	</a:t>
            </a:r>
          </a:p>
        </p:txBody>
      </p:sp>
      <p:sp>
        <p:nvSpPr>
          <p:cNvPr id="14" name="Text Placeholder 13"/>
          <p:cNvSpPr>
            <a:spLocks noGrp="1"/>
          </p:cNvSpPr>
          <p:nvPr>
            <p:ph type="body" sz="quarter" idx="14"/>
          </p:nvPr>
        </p:nvSpPr>
        <p:spPr>
          <a:xfrm>
            <a:off x="4954636" y="5560177"/>
            <a:ext cx="5903737" cy="230832"/>
          </a:xfrm>
        </p:spPr>
        <p:txBody>
          <a:bodyPr/>
          <a:lstStyle/>
          <a:p>
            <a:r>
              <a:rPr lang="en-US" dirty="0"/>
              <a:t>Stephen.English@ecmwf.int</a:t>
            </a:r>
          </a:p>
        </p:txBody>
      </p:sp>
      <p:pic>
        <p:nvPicPr>
          <p:cNvPr id="2" name="Picture 1"/>
          <p:cNvPicPr>
            <a:picLocks noChangeAspect="1"/>
          </p:cNvPicPr>
          <p:nvPr/>
        </p:nvPicPr>
        <p:blipFill>
          <a:blip r:embed="rId2"/>
          <a:stretch>
            <a:fillRect/>
          </a:stretch>
        </p:blipFill>
        <p:spPr>
          <a:xfrm>
            <a:off x="1524000" y="0"/>
            <a:ext cx="9144000" cy="1428750"/>
          </a:xfrm>
          <a:prstGeom prst="rect">
            <a:avLst/>
          </a:prstGeom>
        </p:spPr>
      </p:pic>
    </p:spTree>
    <p:extLst>
      <p:ext uri="{BB962C8B-B14F-4D97-AF65-F5344CB8AC3E}">
        <p14:creationId xmlns:p14="http://schemas.microsoft.com/office/powerpoint/2010/main" val="20171304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p:cNvPicPr>
            <a:picLocks noChangeAspect="1"/>
          </p:cNvPicPr>
          <p:nvPr/>
        </p:nvPicPr>
        <p:blipFill rotWithShape="1">
          <a:blip r:embed="rId2">
            <a:extLst>
              <a:ext uri="{28A0092B-C50C-407E-A947-70E740481C1C}">
                <a14:useLocalDpi xmlns:a14="http://schemas.microsoft.com/office/drawing/2010/main" val="0"/>
              </a:ext>
            </a:extLst>
          </a:blip>
          <a:srcRect l="9281" t="10232" r="54554" b="49065"/>
          <a:stretch/>
        </p:blipFill>
        <p:spPr>
          <a:xfrm>
            <a:off x="12809669" y="4125629"/>
            <a:ext cx="2440439" cy="2746640"/>
          </a:xfrm>
          <a:prstGeom prst="rect">
            <a:avLst/>
          </a:prstGeom>
        </p:spPr>
      </p:pic>
      <p:sp>
        <p:nvSpPr>
          <p:cNvPr id="3" name="Rectangle 2"/>
          <p:cNvSpPr txBox="1">
            <a:spLocks noChangeArrowheads="1"/>
          </p:cNvSpPr>
          <p:nvPr/>
        </p:nvSpPr>
        <p:spPr>
          <a:xfrm>
            <a:off x="1994470" y="160086"/>
            <a:ext cx="11045004" cy="551841"/>
          </a:xfrm>
          <a:prstGeom prst="rect">
            <a:avLst/>
          </a:prstGeom>
        </p:spPr>
        <p:txBody>
          <a:bodyPr lIns="0" tIns="0" rIns="0" bIns="0"/>
          <a:lstStyle>
            <a:lvl1pPr algn="l" defTabSz="457207" rtl="0" eaLnBrk="1" latinLnBrk="0" hangingPunct="1">
              <a:lnSpc>
                <a:spcPts val="2801"/>
              </a:lnSpc>
              <a:spcBef>
                <a:spcPct val="0"/>
              </a:spcBef>
              <a:buNone/>
              <a:defRPr sz="2399" kern="1200">
                <a:solidFill>
                  <a:schemeClr val="bg1"/>
                </a:solidFill>
                <a:latin typeface="+mj-lt"/>
                <a:ea typeface="+mj-ea"/>
                <a:cs typeface="+mj-cs"/>
              </a:defRPr>
            </a:lvl1pPr>
          </a:lstStyle>
          <a:p>
            <a:pPr marL="1588" indent="-1588">
              <a:spcBef>
                <a:spcPts val="0"/>
              </a:spcBef>
            </a:pPr>
            <a:r>
              <a:rPr lang="en-US" sz="2800" dirty="0">
                <a:solidFill>
                  <a:srgbClr val="1F497D"/>
                </a:solidFill>
              </a:rPr>
              <a:t>EarthCARE - clouds</a:t>
            </a:r>
            <a:endParaRPr lang="en-GB" sz="2800" dirty="0">
              <a:solidFill>
                <a:srgbClr val="1F497D"/>
              </a:solidFill>
              <a:ea typeface="ＭＳ Ｐゴシック" pitchFamily="-107" charset="-128"/>
            </a:endParaRPr>
          </a:p>
        </p:txBody>
      </p:sp>
      <p:sp>
        <p:nvSpPr>
          <p:cNvPr id="5" name="Slide Number Placeholder 3"/>
          <p:cNvSpPr txBox="1">
            <a:spLocks/>
          </p:cNvSpPr>
          <p:nvPr/>
        </p:nvSpPr>
        <p:spPr>
          <a:xfrm>
            <a:off x="14407348" y="6421015"/>
            <a:ext cx="772392" cy="331933"/>
          </a:xfrm>
          <a:prstGeom prst="rect">
            <a:avLst/>
          </a:prstGeom>
        </p:spPr>
        <p:txBody>
          <a:bodyPr anchor="ctr" anchorCtr="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z="1200"/>
              <a:pPr/>
              <a:t>20</a:t>
            </a:fld>
            <a:endParaRPr lang="en-US" sz="1200" dirty="0"/>
          </a:p>
        </p:txBody>
      </p:sp>
      <p:sp>
        <p:nvSpPr>
          <p:cNvPr id="6" name="Rectangle 5"/>
          <p:cNvSpPr/>
          <p:nvPr/>
        </p:nvSpPr>
        <p:spPr>
          <a:xfrm>
            <a:off x="4314191" y="934150"/>
            <a:ext cx="7520663" cy="400110"/>
          </a:xfrm>
          <a:prstGeom prst="rect">
            <a:avLst/>
          </a:prstGeom>
        </p:spPr>
        <p:txBody>
          <a:bodyPr wrap="square">
            <a:spAutoFit/>
          </a:bodyPr>
          <a:lstStyle/>
          <a:p>
            <a:pPr marL="285750" indent="-285750">
              <a:spcBef>
                <a:spcPts val="600"/>
              </a:spcBef>
              <a:buFont typeface="Wingdings" charset="2"/>
              <a:buChar char="§"/>
              <a:defRPr/>
            </a:pPr>
            <a:r>
              <a:rPr lang="en-GB" sz="2000" b="1" dirty="0">
                <a:solidFill>
                  <a:srgbClr val="000000"/>
                </a:solidFill>
              </a:rPr>
              <a:t>Demonstration with </a:t>
            </a:r>
            <a:r>
              <a:rPr lang="en-GB" sz="2000" dirty="0" err="1">
                <a:solidFill>
                  <a:srgbClr val="000000"/>
                </a:solidFill>
              </a:rPr>
              <a:t>Cloudsat</a:t>
            </a:r>
            <a:r>
              <a:rPr lang="en-GB" sz="2000" dirty="0">
                <a:solidFill>
                  <a:srgbClr val="000000"/>
                </a:solidFill>
              </a:rPr>
              <a:t> and Calipso data.</a:t>
            </a:r>
          </a:p>
        </p:txBody>
      </p:sp>
      <p:sp>
        <p:nvSpPr>
          <p:cNvPr id="7" name="Footer Placeholder 3"/>
          <p:cNvSpPr txBox="1">
            <a:spLocks/>
          </p:cNvSpPr>
          <p:nvPr/>
        </p:nvSpPr>
        <p:spPr>
          <a:xfrm>
            <a:off x="13077600" y="6308255"/>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a:t>                  </a:t>
            </a:r>
          </a:p>
        </p:txBody>
      </p:sp>
      <p:pic>
        <p:nvPicPr>
          <p:cNvPr id="8" name="Picture 7" descr="Zmvar_example_20090915_1.png"/>
          <p:cNvPicPr>
            <a:picLocks noChangeAspect="1"/>
          </p:cNvPicPr>
          <p:nvPr/>
        </p:nvPicPr>
        <p:blipFill rotWithShape="1">
          <a:blip r:embed="rId3" cstate="print">
            <a:extLst>
              <a:ext uri="{28A0092B-C50C-407E-A947-70E740481C1C}">
                <a14:useLocalDpi xmlns:a14="http://schemas.microsoft.com/office/drawing/2010/main" val="0"/>
              </a:ext>
            </a:extLst>
          </a:blip>
          <a:srcRect l="5392" t="5932" r="7189" b="12557"/>
          <a:stretch/>
        </p:blipFill>
        <p:spPr>
          <a:xfrm>
            <a:off x="4185452" y="1956594"/>
            <a:ext cx="6732881" cy="4492783"/>
          </a:xfrm>
          <a:prstGeom prst="rect">
            <a:avLst/>
          </a:prstGeom>
        </p:spPr>
      </p:pic>
      <p:pic>
        <p:nvPicPr>
          <p:cNvPr id="9" name="Picture 8" descr="258.0350.rgb143.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9982" y="3860760"/>
            <a:ext cx="2428976" cy="2428976"/>
          </a:xfrm>
          <a:prstGeom prst="rect">
            <a:avLst/>
          </a:prstGeom>
        </p:spPr>
      </p:pic>
      <p:pic>
        <p:nvPicPr>
          <p:cNvPr id="10" name="Picture 9" descr="TYPHOON.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7039" y="792909"/>
            <a:ext cx="2418081" cy="3151062"/>
          </a:xfrm>
          <a:prstGeom prst="rect">
            <a:avLst/>
          </a:prstGeom>
        </p:spPr>
      </p:pic>
      <p:cxnSp>
        <p:nvCxnSpPr>
          <p:cNvPr id="11" name="Straight Connector 10"/>
          <p:cNvCxnSpPr/>
          <p:nvPr/>
        </p:nvCxnSpPr>
        <p:spPr bwMode="auto">
          <a:xfrm flipH="1">
            <a:off x="837838" y="1897030"/>
            <a:ext cx="1137920" cy="2468880"/>
          </a:xfrm>
          <a:prstGeom prst="line">
            <a:avLst/>
          </a:prstGeom>
          <a:noFill/>
          <a:ln w="28575" cap="flat" cmpd="sng" algn="ctr">
            <a:solidFill>
              <a:schemeClr val="bg1"/>
            </a:solidFill>
            <a:prstDash val="solid"/>
            <a:round/>
            <a:headEnd type="none" w="med" len="med"/>
            <a:tailEnd type="none"/>
          </a:ln>
          <a:effectLst/>
        </p:spPr>
      </p:cxnSp>
      <p:cxnSp>
        <p:nvCxnSpPr>
          <p:cNvPr id="12" name="Straight Connector 11"/>
          <p:cNvCxnSpPr/>
          <p:nvPr/>
        </p:nvCxnSpPr>
        <p:spPr bwMode="auto">
          <a:xfrm>
            <a:off x="2618686" y="1891846"/>
            <a:ext cx="139392" cy="2179424"/>
          </a:xfrm>
          <a:prstGeom prst="line">
            <a:avLst/>
          </a:prstGeom>
          <a:noFill/>
          <a:ln w="28575" cap="flat" cmpd="sng" algn="ctr">
            <a:solidFill>
              <a:schemeClr val="bg1"/>
            </a:solidFill>
            <a:prstDash val="solid"/>
            <a:round/>
            <a:headEnd type="none" w="med" len="med"/>
            <a:tailEnd type="none"/>
          </a:ln>
          <a:effectLst/>
        </p:spPr>
      </p:cxnSp>
      <p:sp>
        <p:nvSpPr>
          <p:cNvPr id="13" name="Rectangle 12"/>
          <p:cNvSpPr/>
          <p:nvPr/>
        </p:nvSpPr>
        <p:spPr bwMode="auto">
          <a:xfrm>
            <a:off x="1985918" y="1856390"/>
            <a:ext cx="650240" cy="447040"/>
          </a:xfrm>
          <a:prstGeom prst="rect">
            <a:avLst/>
          </a:prstGeom>
          <a:noFill/>
          <a:ln w="19050"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20000"/>
              </a:spcBef>
              <a:spcAft>
                <a:spcPct val="0"/>
              </a:spcAft>
              <a:buSzPct val="120000"/>
              <a:buFontTx/>
              <a:buChar char=" "/>
            </a:pPr>
            <a:endParaRPr lang="en-US" b="1">
              <a:solidFill>
                <a:schemeClr val="tx2"/>
              </a:solidFill>
              <a:latin typeface="Helvetica" pitchFamily="34" charset="0"/>
            </a:endParaRPr>
          </a:p>
        </p:txBody>
      </p:sp>
      <p:sp>
        <p:nvSpPr>
          <p:cNvPr id="14" name="Content Placeholder 2"/>
          <p:cNvSpPr txBox="1">
            <a:spLocks/>
          </p:cNvSpPr>
          <p:nvPr/>
        </p:nvSpPr>
        <p:spPr bwMode="auto">
          <a:xfrm>
            <a:off x="780926" y="730446"/>
            <a:ext cx="2428032" cy="6480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lgn="r">
              <a:buNone/>
            </a:pPr>
            <a:r>
              <a:rPr lang="en-US" sz="1400" dirty="0">
                <a:solidFill>
                  <a:schemeClr val="bg1"/>
                </a:solidFill>
                <a:latin typeface="Arial"/>
                <a:cs typeface="Arial"/>
              </a:rPr>
              <a:t>Typhoon Choi-wan</a:t>
            </a:r>
            <a:br>
              <a:rPr lang="en-US" sz="1400" dirty="0">
                <a:solidFill>
                  <a:schemeClr val="bg1"/>
                </a:solidFill>
                <a:latin typeface="Arial"/>
                <a:cs typeface="Arial"/>
              </a:rPr>
            </a:br>
            <a:r>
              <a:rPr lang="en-US" sz="1400" dirty="0">
                <a:solidFill>
                  <a:schemeClr val="bg1"/>
                </a:solidFill>
                <a:latin typeface="Arial"/>
                <a:cs typeface="Arial"/>
              </a:rPr>
              <a:t> (Sept. 15</a:t>
            </a:r>
            <a:r>
              <a:rPr lang="en-US" sz="1400" baseline="30000" dirty="0">
                <a:solidFill>
                  <a:schemeClr val="bg1"/>
                </a:solidFill>
                <a:latin typeface="Arial"/>
                <a:cs typeface="Arial"/>
              </a:rPr>
              <a:t>th</a:t>
            </a:r>
            <a:r>
              <a:rPr lang="en-US" sz="1400" dirty="0">
                <a:solidFill>
                  <a:schemeClr val="bg1"/>
                </a:solidFill>
                <a:latin typeface="Arial"/>
                <a:cs typeface="Arial"/>
              </a:rPr>
              <a:t> 2009)</a:t>
            </a:r>
          </a:p>
          <a:p>
            <a:pPr marL="0" indent="0" algn="r">
              <a:buNone/>
            </a:pPr>
            <a:endParaRPr lang="en-US" sz="1400" dirty="0">
              <a:solidFill>
                <a:schemeClr val="bg1"/>
              </a:solidFill>
              <a:latin typeface="Arial"/>
              <a:cs typeface="Arial"/>
            </a:endParaRPr>
          </a:p>
        </p:txBody>
      </p:sp>
      <p:sp>
        <p:nvSpPr>
          <p:cNvPr id="15" name="Rectangle 14"/>
          <p:cNvSpPr/>
          <p:nvPr/>
        </p:nvSpPr>
        <p:spPr bwMode="auto">
          <a:xfrm>
            <a:off x="7642475" y="1932228"/>
            <a:ext cx="864096" cy="4293592"/>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20000"/>
              </a:spcBef>
              <a:spcAft>
                <a:spcPct val="0"/>
              </a:spcAft>
              <a:buSzPct val="120000"/>
              <a:buFontTx/>
              <a:buChar char=" "/>
            </a:pPr>
            <a:endParaRPr lang="en-US" b="1">
              <a:solidFill>
                <a:schemeClr val="tx2"/>
              </a:solidFill>
              <a:latin typeface="Helvetica" pitchFamily="34" charset="0"/>
            </a:endParaRPr>
          </a:p>
        </p:txBody>
      </p:sp>
      <p:sp>
        <p:nvSpPr>
          <p:cNvPr id="18" name="Text Box 23"/>
          <p:cNvSpPr txBox="1">
            <a:spLocks noChangeArrowheads="1"/>
          </p:cNvSpPr>
          <p:nvPr/>
        </p:nvSpPr>
        <p:spPr bwMode="auto">
          <a:xfrm>
            <a:off x="9977377" y="6519446"/>
            <a:ext cx="398280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b="1" dirty="0">
                <a:latin typeface="Calibri" panose="020F0502020204030204" pitchFamily="34" charset="0"/>
              </a:rPr>
              <a:t>(Fielding and Janiskova)</a:t>
            </a:r>
          </a:p>
        </p:txBody>
      </p:sp>
    </p:spTree>
    <p:extLst>
      <p:ext uri="{BB962C8B-B14F-4D97-AF65-F5344CB8AC3E}">
        <p14:creationId xmlns:p14="http://schemas.microsoft.com/office/powerpoint/2010/main" val="995942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0113" y="584201"/>
            <a:ext cx="3890962"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514" y="3697289"/>
            <a:ext cx="3870325" cy="224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7139" y="608014"/>
            <a:ext cx="3849687"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7"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329363" y="3676651"/>
            <a:ext cx="3878262"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529014" y="5922964"/>
            <a:ext cx="1495425" cy="369887"/>
          </a:xfrm>
          <a:prstGeom prst="rect">
            <a:avLst/>
          </a:prstGeom>
          <a:solidFill>
            <a:schemeClr val="accent1">
              <a:lumMod val="20000"/>
              <a:lumOff val="80000"/>
            </a:schemeClr>
          </a:solidFill>
        </p:spPr>
        <p:txBody>
          <a:bodyPr>
            <a:spAutoFit/>
          </a:bodyPr>
          <a:lstStyle/>
          <a:p>
            <a:pPr algn="ctr" eaLnBrk="1" hangingPunct="1">
              <a:defRPr/>
            </a:pPr>
            <a:r>
              <a:rPr lang="en-GB" dirty="0"/>
              <a:t>Radar</a:t>
            </a:r>
          </a:p>
        </p:txBody>
      </p:sp>
      <p:sp>
        <p:nvSpPr>
          <p:cNvPr id="9" name="TextBox 8"/>
          <p:cNvSpPr txBox="1"/>
          <p:nvPr/>
        </p:nvSpPr>
        <p:spPr>
          <a:xfrm>
            <a:off x="7562850" y="5889625"/>
            <a:ext cx="1576388" cy="369888"/>
          </a:xfrm>
          <a:prstGeom prst="rect">
            <a:avLst/>
          </a:prstGeom>
          <a:solidFill>
            <a:schemeClr val="accent1">
              <a:lumMod val="20000"/>
              <a:lumOff val="80000"/>
            </a:schemeClr>
          </a:solidFill>
        </p:spPr>
        <p:txBody>
          <a:bodyPr>
            <a:spAutoFit/>
          </a:bodyPr>
          <a:lstStyle/>
          <a:p>
            <a:pPr algn="ctr" eaLnBrk="1" hangingPunct="1">
              <a:defRPr/>
            </a:pPr>
            <a:r>
              <a:rPr lang="en-GB" dirty="0"/>
              <a:t>Lidar</a:t>
            </a:r>
          </a:p>
        </p:txBody>
      </p:sp>
      <p:sp>
        <p:nvSpPr>
          <p:cNvPr id="3" name="TextBox 2"/>
          <p:cNvSpPr txBox="1"/>
          <p:nvPr/>
        </p:nvSpPr>
        <p:spPr>
          <a:xfrm>
            <a:off x="1641476" y="898525"/>
            <a:ext cx="358775" cy="369888"/>
          </a:xfrm>
          <a:prstGeom prst="rect">
            <a:avLst/>
          </a:prstGeom>
          <a:solidFill>
            <a:schemeClr val="accent1">
              <a:lumMod val="20000"/>
              <a:lumOff val="80000"/>
            </a:schemeClr>
          </a:solidFill>
        </p:spPr>
        <p:txBody>
          <a:bodyPr>
            <a:spAutoFit/>
          </a:bodyPr>
          <a:lstStyle/>
          <a:p>
            <a:pPr eaLnBrk="1" hangingPunct="1">
              <a:defRPr/>
            </a:pPr>
            <a:r>
              <a:rPr lang="en-GB" dirty="0"/>
              <a:t>O</a:t>
            </a:r>
          </a:p>
        </p:txBody>
      </p:sp>
      <p:sp>
        <p:nvSpPr>
          <p:cNvPr id="11" name="TextBox 10"/>
          <p:cNvSpPr txBox="1"/>
          <p:nvPr/>
        </p:nvSpPr>
        <p:spPr>
          <a:xfrm>
            <a:off x="1641476" y="1930400"/>
            <a:ext cx="358775" cy="368300"/>
          </a:xfrm>
          <a:prstGeom prst="rect">
            <a:avLst/>
          </a:prstGeom>
          <a:solidFill>
            <a:schemeClr val="accent1">
              <a:lumMod val="20000"/>
              <a:lumOff val="80000"/>
            </a:schemeClr>
          </a:solidFill>
        </p:spPr>
        <p:txBody>
          <a:bodyPr>
            <a:spAutoFit/>
          </a:bodyPr>
          <a:lstStyle/>
          <a:p>
            <a:pPr eaLnBrk="1" hangingPunct="1">
              <a:defRPr/>
            </a:pPr>
            <a:r>
              <a:rPr lang="en-GB" dirty="0"/>
              <a:t>B</a:t>
            </a:r>
          </a:p>
        </p:txBody>
      </p:sp>
      <p:sp>
        <p:nvSpPr>
          <p:cNvPr id="12" name="TextBox 11"/>
          <p:cNvSpPr txBox="1"/>
          <p:nvPr/>
        </p:nvSpPr>
        <p:spPr>
          <a:xfrm>
            <a:off x="1641476" y="2924175"/>
            <a:ext cx="358775" cy="368300"/>
          </a:xfrm>
          <a:prstGeom prst="rect">
            <a:avLst/>
          </a:prstGeom>
          <a:solidFill>
            <a:schemeClr val="accent1">
              <a:lumMod val="20000"/>
              <a:lumOff val="80000"/>
            </a:schemeClr>
          </a:solidFill>
        </p:spPr>
        <p:txBody>
          <a:bodyPr>
            <a:spAutoFit/>
          </a:bodyPr>
          <a:lstStyle/>
          <a:p>
            <a:pPr eaLnBrk="1" hangingPunct="1">
              <a:defRPr/>
            </a:pPr>
            <a:r>
              <a:rPr lang="en-GB" dirty="0"/>
              <a:t>A</a:t>
            </a:r>
          </a:p>
        </p:txBody>
      </p:sp>
      <p:sp>
        <p:nvSpPr>
          <p:cNvPr id="13" name="TextBox 12"/>
          <p:cNvSpPr txBox="1"/>
          <p:nvPr/>
        </p:nvSpPr>
        <p:spPr>
          <a:xfrm>
            <a:off x="1641476" y="4103689"/>
            <a:ext cx="449263" cy="369887"/>
          </a:xfrm>
          <a:prstGeom prst="rect">
            <a:avLst/>
          </a:prstGeom>
          <a:solidFill>
            <a:schemeClr val="accent1">
              <a:lumMod val="20000"/>
              <a:lumOff val="80000"/>
            </a:schemeClr>
          </a:solidFill>
        </p:spPr>
        <p:txBody>
          <a:bodyPr>
            <a:spAutoFit/>
          </a:bodyPr>
          <a:lstStyle/>
          <a:p>
            <a:pPr eaLnBrk="1" hangingPunct="1">
              <a:defRPr/>
            </a:pPr>
            <a:r>
              <a:rPr lang="el-GR" dirty="0"/>
              <a:t>δ</a:t>
            </a:r>
            <a:r>
              <a:rPr lang="en-GB" dirty="0"/>
              <a:t>q</a:t>
            </a:r>
          </a:p>
        </p:txBody>
      </p:sp>
      <p:sp>
        <p:nvSpPr>
          <p:cNvPr id="14" name="TextBox 13"/>
          <p:cNvSpPr txBox="1"/>
          <p:nvPr/>
        </p:nvSpPr>
        <p:spPr>
          <a:xfrm>
            <a:off x="1641476" y="5273676"/>
            <a:ext cx="449263" cy="646331"/>
          </a:xfrm>
          <a:prstGeom prst="rect">
            <a:avLst/>
          </a:prstGeom>
          <a:solidFill>
            <a:schemeClr val="accent1">
              <a:lumMod val="20000"/>
              <a:lumOff val="80000"/>
            </a:schemeClr>
          </a:solidFill>
        </p:spPr>
        <p:txBody>
          <a:bodyPr>
            <a:spAutoFit/>
          </a:bodyPr>
          <a:lstStyle/>
          <a:p>
            <a:pPr eaLnBrk="1" hangingPunct="1">
              <a:defRPr/>
            </a:pPr>
            <a:r>
              <a:rPr lang="el-GR" dirty="0"/>
              <a:t>δ</a:t>
            </a:r>
            <a:r>
              <a:rPr lang="en-GB" dirty="0"/>
              <a:t>T</a:t>
            </a:r>
          </a:p>
        </p:txBody>
      </p:sp>
      <p:sp>
        <p:nvSpPr>
          <p:cNvPr id="38925" name="Text Box 23"/>
          <p:cNvSpPr txBox="1">
            <a:spLocks noChangeArrowheads="1"/>
          </p:cNvSpPr>
          <p:nvPr/>
        </p:nvSpPr>
        <p:spPr bwMode="auto">
          <a:xfrm>
            <a:off x="9363919" y="6412375"/>
            <a:ext cx="306417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GB" altLang="en-US" sz="1600" b="1" dirty="0">
                <a:latin typeface="Calibri" panose="020F0502020204030204" pitchFamily="34" charset="0"/>
              </a:rPr>
              <a:t>(S Di Michele and M Janisková)</a:t>
            </a:r>
          </a:p>
        </p:txBody>
      </p:sp>
      <p:sp>
        <p:nvSpPr>
          <p:cNvPr id="38926" name="Title 1"/>
          <p:cNvSpPr txBox="1">
            <a:spLocks/>
          </p:cNvSpPr>
          <p:nvPr/>
        </p:nvSpPr>
        <p:spPr bwMode="auto">
          <a:xfrm>
            <a:off x="2133600" y="2206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panose="02020603050405020304" pitchFamily="18" charset="0"/>
              </a:defRPr>
            </a:lvl1pPr>
            <a:lvl2pPr marL="742950" indent="-285750" defTabSz="762000">
              <a:defRPr sz="2400">
                <a:solidFill>
                  <a:schemeClr val="tx1"/>
                </a:solidFill>
                <a:latin typeface="Times" panose="02020603050405020304" pitchFamily="18" charset="0"/>
              </a:defRPr>
            </a:lvl2pPr>
            <a:lvl3pPr marL="1143000" indent="-228600" defTabSz="762000">
              <a:defRPr sz="2400">
                <a:solidFill>
                  <a:schemeClr val="tx1"/>
                </a:solidFill>
                <a:latin typeface="Times" panose="02020603050405020304" pitchFamily="18" charset="0"/>
              </a:defRPr>
            </a:lvl3pPr>
            <a:lvl4pPr marL="1600200" indent="-228600" defTabSz="762000">
              <a:defRPr sz="2400">
                <a:solidFill>
                  <a:schemeClr val="tx1"/>
                </a:solidFill>
                <a:latin typeface="Times" panose="02020603050405020304" pitchFamily="18" charset="0"/>
              </a:defRPr>
            </a:lvl4pPr>
            <a:lvl5pPr marL="2057400" indent="-228600" defTabSz="762000">
              <a:defRPr sz="2400">
                <a:solidFill>
                  <a:schemeClr val="tx1"/>
                </a:solidFill>
                <a:latin typeface="Times" panose="02020603050405020304" pitchFamily="18" charset="0"/>
              </a:defRPr>
            </a:lvl5pPr>
            <a:lvl6pPr marL="2514600" indent="-228600" defTabSz="762000"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762000"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762000"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7620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dirty="0">
                <a:solidFill>
                  <a:srgbClr val="0F3692"/>
                </a:solidFill>
                <a:latin typeface="Arial Black" panose="020B0A04020102020204" pitchFamily="34" charset="0"/>
              </a:rPr>
              <a:t>EarthCARE: assimilation in 4D-Var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1990846" y="1620688"/>
            <a:ext cx="8449519"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943100" indent="-3429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sz="3200" dirty="0">
                <a:solidFill>
                  <a:srgbClr val="0F3692"/>
                </a:solidFill>
                <a:latin typeface="Arial Black" panose="020B0A04020102020204" pitchFamily="34" charset="0"/>
              </a:rPr>
              <a:t>Current Satellite Observing Network and its Future Evolution</a:t>
            </a:r>
          </a:p>
          <a:p>
            <a:pPr algn="ctr"/>
            <a:endParaRPr lang="en-GB" altLang="en-US" sz="3200" dirty="0">
              <a:latin typeface="Arial Black" panose="020B0A04020102020204" pitchFamily="34" charset="0"/>
            </a:endParaRPr>
          </a:p>
          <a:p>
            <a:pPr algn="ctr"/>
            <a:endParaRPr lang="en-GB" altLang="en-US" sz="1800" b="1" dirty="0">
              <a:latin typeface="Arial Unicode MS" panose="020B0604020202020204" pitchFamily="34" charset="-128"/>
            </a:endParaRPr>
          </a:p>
          <a:p>
            <a:pPr algn="ctr"/>
            <a:endParaRPr lang="en-GB" altLang="en-US" sz="1800" b="1" dirty="0">
              <a:latin typeface="Arial Unicode MS" panose="020B0604020202020204" pitchFamily="34" charset="-128"/>
            </a:endParaRPr>
          </a:p>
          <a:p>
            <a:pPr lvl="1">
              <a:buFontTx/>
              <a:buAutoNum type="arabicPeriod"/>
            </a:pPr>
            <a:r>
              <a:rPr lang="en-GB" altLang="en-US" sz="1800" b="1" dirty="0">
                <a:solidFill>
                  <a:schemeClr val="bg1">
                    <a:lumMod val="75000"/>
                  </a:schemeClr>
                </a:solidFill>
                <a:latin typeface="Arial Unicode MS" panose="020B0604020202020204" pitchFamily="34" charset="-128"/>
              </a:rPr>
              <a:t>A brief introduction to the Satellite GOS</a:t>
            </a:r>
          </a:p>
          <a:p>
            <a:pPr lvl="1">
              <a:buFontTx/>
              <a:buAutoNum type="arabicPeriod"/>
            </a:pPr>
            <a:r>
              <a:rPr lang="en-GB" altLang="en-US" sz="1800" b="1" dirty="0">
                <a:solidFill>
                  <a:schemeClr val="bg1">
                    <a:lumMod val="75000"/>
                  </a:schemeClr>
                </a:solidFill>
                <a:latin typeface="Arial Unicode MS" panose="020B0604020202020204" pitchFamily="34" charset="-128"/>
              </a:rPr>
              <a:t>The WMO Integrated Observing System</a:t>
            </a:r>
          </a:p>
          <a:p>
            <a:pPr lvl="1">
              <a:buFontTx/>
              <a:buAutoNum type="arabicPeriod"/>
            </a:pPr>
            <a:r>
              <a:rPr lang="en-GB" altLang="en-US" sz="1800" b="1" dirty="0">
                <a:solidFill>
                  <a:schemeClr val="bg1">
                    <a:lumMod val="75000"/>
                  </a:schemeClr>
                </a:solidFill>
                <a:latin typeface="Arial Unicode MS" panose="020B0604020202020204" pitchFamily="34" charset="-128"/>
              </a:rPr>
              <a:t>EPS Second Generation / Meteosat Third Generation</a:t>
            </a:r>
          </a:p>
          <a:p>
            <a:pPr lvl="1">
              <a:buFontTx/>
              <a:buAutoNum type="arabicPeriod"/>
            </a:pPr>
            <a:r>
              <a:rPr lang="en-GB" altLang="en-US" sz="1800" b="1" dirty="0">
                <a:solidFill>
                  <a:schemeClr val="bg1">
                    <a:lumMod val="75000"/>
                  </a:schemeClr>
                </a:solidFill>
                <a:latin typeface="Arial Unicode MS" panose="020B0604020202020204" pitchFamily="34" charset="-128"/>
              </a:rPr>
              <a:t>ESA Earth Explorer missions: </a:t>
            </a:r>
            <a:r>
              <a:rPr lang="en-GB" altLang="en-US" sz="1800" b="1" dirty="0" err="1">
                <a:solidFill>
                  <a:schemeClr val="bg1">
                    <a:lumMod val="75000"/>
                  </a:schemeClr>
                </a:solidFill>
                <a:latin typeface="Arial Unicode MS" panose="020B0604020202020204" pitchFamily="34" charset="-128"/>
              </a:rPr>
              <a:t>EarthCARE</a:t>
            </a:r>
            <a:r>
              <a:rPr lang="en-GB" altLang="en-US" sz="1800" b="1" dirty="0">
                <a:solidFill>
                  <a:schemeClr val="bg1">
                    <a:lumMod val="75000"/>
                  </a:schemeClr>
                </a:solidFill>
                <a:latin typeface="Arial Unicode MS" panose="020B0604020202020204" pitchFamily="34" charset="-128"/>
              </a:rPr>
              <a:t> </a:t>
            </a:r>
            <a:r>
              <a:rPr lang="en-GB" altLang="en-US" sz="1800" i="1" dirty="0">
                <a:solidFill>
                  <a:schemeClr val="bg1">
                    <a:lumMod val="65000"/>
                  </a:schemeClr>
                </a:solidFill>
                <a:latin typeface="Arial Unicode MS" panose="020B0604020202020204" pitchFamily="34" charset="-128"/>
              </a:rPr>
              <a:t>(SMOS, Aeolus)</a:t>
            </a:r>
            <a:endParaRPr lang="en-GB" altLang="en-US" sz="1800" b="1" dirty="0">
              <a:solidFill>
                <a:schemeClr val="bg1">
                  <a:lumMod val="75000"/>
                </a:schemeClr>
              </a:solidFill>
              <a:latin typeface="Arial Unicode MS" panose="020B0604020202020204" pitchFamily="34" charset="-128"/>
            </a:endParaRPr>
          </a:p>
          <a:p>
            <a:pPr lvl="1">
              <a:buFontTx/>
              <a:buAutoNum type="arabicPeriod"/>
            </a:pPr>
            <a:r>
              <a:rPr lang="en-GB" altLang="en-US" sz="1800" b="1" dirty="0">
                <a:latin typeface="Arial Unicode MS" panose="020B0604020202020204" pitchFamily="34" charset="-128"/>
              </a:rPr>
              <a:t>Quick summary of other missions</a:t>
            </a:r>
          </a:p>
          <a:p>
            <a:pPr lvl="3">
              <a:buFontTx/>
              <a:buAutoNum type="arabicPeriod"/>
            </a:pPr>
            <a:endParaRPr lang="en-GB" altLang="en-US" sz="1800" b="1"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p:txBody>
      </p:sp>
      <p:sp>
        <p:nvSpPr>
          <p:cNvPr id="12" name="Text Placeholder 11"/>
          <p:cNvSpPr>
            <a:spLocks noGrp="1"/>
          </p:cNvSpPr>
          <p:nvPr>
            <p:ph type="body" sz="quarter" idx="12"/>
          </p:nvPr>
        </p:nvSpPr>
        <p:spPr>
          <a:xfrm>
            <a:off x="5047234" y="2948377"/>
            <a:ext cx="5903737" cy="307777"/>
          </a:xfrm>
        </p:spPr>
        <p:txBody>
          <a:bodyPr/>
          <a:lstStyle/>
          <a:p>
            <a:r>
              <a:rPr lang="en-US" dirty="0"/>
              <a:t>Stephen English	</a:t>
            </a:r>
          </a:p>
        </p:txBody>
      </p:sp>
      <p:sp>
        <p:nvSpPr>
          <p:cNvPr id="14" name="Text Placeholder 13"/>
          <p:cNvSpPr>
            <a:spLocks noGrp="1"/>
          </p:cNvSpPr>
          <p:nvPr>
            <p:ph type="body" sz="quarter" idx="14"/>
          </p:nvPr>
        </p:nvSpPr>
        <p:spPr>
          <a:xfrm>
            <a:off x="4954636" y="5560177"/>
            <a:ext cx="5903737" cy="230832"/>
          </a:xfrm>
        </p:spPr>
        <p:txBody>
          <a:bodyPr/>
          <a:lstStyle/>
          <a:p>
            <a:r>
              <a:rPr lang="en-US" dirty="0"/>
              <a:t>Stephen.English@ecmwf.int</a:t>
            </a:r>
          </a:p>
        </p:txBody>
      </p:sp>
      <p:pic>
        <p:nvPicPr>
          <p:cNvPr id="2" name="Picture 1"/>
          <p:cNvPicPr>
            <a:picLocks noChangeAspect="1"/>
          </p:cNvPicPr>
          <p:nvPr/>
        </p:nvPicPr>
        <p:blipFill>
          <a:blip r:embed="rId2"/>
          <a:stretch>
            <a:fillRect/>
          </a:stretch>
        </p:blipFill>
        <p:spPr>
          <a:xfrm>
            <a:off x="1524000" y="0"/>
            <a:ext cx="9144000" cy="1428750"/>
          </a:xfrm>
          <a:prstGeom prst="rect">
            <a:avLst/>
          </a:prstGeom>
        </p:spPr>
      </p:pic>
    </p:spTree>
    <p:extLst>
      <p:ext uri="{BB962C8B-B14F-4D97-AF65-F5344CB8AC3E}">
        <p14:creationId xmlns:p14="http://schemas.microsoft.com/office/powerpoint/2010/main" val="41394062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D6ED6-6BED-4AB5-81ED-93CF6BBA8B37}"/>
              </a:ext>
            </a:extLst>
          </p:cNvPr>
          <p:cNvSpPr>
            <a:spLocks noGrp="1"/>
          </p:cNvSpPr>
          <p:nvPr>
            <p:ph type="title"/>
          </p:nvPr>
        </p:nvSpPr>
        <p:spPr/>
        <p:txBody>
          <a:bodyPr/>
          <a:lstStyle/>
          <a:p>
            <a:r>
              <a:rPr lang="en-GB" dirty="0" err="1"/>
              <a:t>Cubesats</a:t>
            </a:r>
            <a:r>
              <a:rPr lang="en-GB" dirty="0"/>
              <a:t>, nanosats and other small satellites</a:t>
            </a:r>
          </a:p>
        </p:txBody>
      </p:sp>
      <p:sp>
        <p:nvSpPr>
          <p:cNvPr id="3" name="Content Placeholder 2">
            <a:extLst>
              <a:ext uri="{FF2B5EF4-FFF2-40B4-BE49-F238E27FC236}">
                <a16:creationId xmlns:a16="http://schemas.microsoft.com/office/drawing/2014/main" id="{89DA68AF-70C5-4509-8886-5B5692D2A33B}"/>
              </a:ext>
            </a:extLst>
          </p:cNvPr>
          <p:cNvSpPr>
            <a:spLocks noGrp="1"/>
          </p:cNvSpPr>
          <p:nvPr>
            <p:ph sz="quarter" idx="14"/>
          </p:nvPr>
        </p:nvSpPr>
        <p:spPr/>
        <p:txBody>
          <a:bodyPr/>
          <a:lstStyle/>
          <a:p>
            <a:r>
              <a:rPr lang="en-GB" dirty="0"/>
              <a:t>Traditional approach: </a:t>
            </a:r>
          </a:p>
          <a:p>
            <a:pPr lvl="1"/>
            <a:r>
              <a:rPr lang="en-GB" dirty="0"/>
              <a:t>Large satellites with multiple pay loads</a:t>
            </a:r>
          </a:p>
          <a:p>
            <a:pPr lvl="1"/>
            <a:r>
              <a:rPr lang="en-GB" dirty="0">
                <a:solidFill>
                  <a:srgbClr val="00B050"/>
                </a:solidFill>
              </a:rPr>
              <a:t>+s Long life, colocation of observations, stability, good calibration should be achievable, time to develop science and increase impact, usually outstanding user support</a:t>
            </a:r>
          </a:p>
          <a:p>
            <a:pPr lvl="1"/>
            <a:r>
              <a:rPr lang="en-GB" dirty="0">
                <a:solidFill>
                  <a:srgbClr val="FF0000"/>
                </a:solidFill>
              </a:rPr>
              <a:t>-s Infrequent observations, Inflexible, plan missions over 15-20 year period to run for 15-20 years, technology becomes out of date: 30-40 years from “user requirements” to end of programme so can’t respond well to changing user requirements, expensive</a:t>
            </a:r>
          </a:p>
          <a:p>
            <a:r>
              <a:rPr lang="en-GB" dirty="0" err="1"/>
              <a:t>Cubesat</a:t>
            </a:r>
            <a:r>
              <a:rPr lang="en-GB" dirty="0"/>
              <a:t> approach</a:t>
            </a:r>
          </a:p>
          <a:p>
            <a:pPr lvl="1"/>
            <a:r>
              <a:rPr lang="en-GB" dirty="0"/>
              <a:t>Small satellites with single usually miniaturised payload</a:t>
            </a:r>
          </a:p>
          <a:p>
            <a:pPr lvl="1"/>
            <a:r>
              <a:rPr lang="en-GB" dirty="0">
                <a:solidFill>
                  <a:srgbClr val="00B050"/>
                </a:solidFill>
              </a:rPr>
              <a:t>+s Frequent observations from constellation, cheap, flexible</a:t>
            </a:r>
          </a:p>
          <a:p>
            <a:pPr lvl="1"/>
            <a:r>
              <a:rPr lang="en-GB" dirty="0">
                <a:solidFill>
                  <a:srgbClr val="FF0000"/>
                </a:solidFill>
              </a:rPr>
              <a:t>-s: Short life, how to achieve stable and consistent calibration across constellation, compromises in design e.g. use 118 GHz rather than 50 GHz due to size, telecommand of many satellites, how will users cope with constellation constantly evolving, will user support match what big programmes can provide?</a:t>
            </a:r>
          </a:p>
        </p:txBody>
      </p:sp>
    </p:spTree>
    <p:extLst>
      <p:ext uri="{BB962C8B-B14F-4D97-AF65-F5344CB8AC3E}">
        <p14:creationId xmlns:p14="http://schemas.microsoft.com/office/powerpoint/2010/main" val="22699521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 name="Picture 10"/>
          <p:cNvPicPr/>
          <p:nvPr/>
        </p:nvPicPr>
        <p:blipFill>
          <a:blip r:embed="rId2"/>
          <a:srcRect t="7942" b="22068"/>
          <a:stretch/>
        </p:blipFill>
        <p:spPr>
          <a:xfrm>
            <a:off x="1524000" y="2174400"/>
            <a:ext cx="9143640" cy="4767120"/>
          </a:xfrm>
          <a:prstGeom prst="rect">
            <a:avLst/>
          </a:prstGeom>
          <a:ln>
            <a:noFill/>
          </a:ln>
        </p:spPr>
      </p:pic>
      <p:sp>
        <p:nvSpPr>
          <p:cNvPr id="187" name="Line 1"/>
          <p:cNvSpPr/>
          <p:nvPr/>
        </p:nvSpPr>
        <p:spPr>
          <a:xfrm>
            <a:off x="1524000" y="2114640"/>
            <a:ext cx="9144000" cy="360"/>
          </a:xfrm>
          <a:prstGeom prst="line">
            <a:avLst/>
          </a:prstGeom>
          <a:ln w="12600">
            <a:solidFill>
              <a:schemeClr val="bg1"/>
            </a:solidFill>
            <a:round/>
          </a:ln>
        </p:spPr>
        <p:style>
          <a:lnRef idx="1">
            <a:schemeClr val="accent1"/>
          </a:lnRef>
          <a:fillRef idx="0">
            <a:schemeClr val="accent1"/>
          </a:fillRef>
          <a:effectRef idx="0">
            <a:schemeClr val="accent1"/>
          </a:effectRef>
          <a:fontRef idx="minor"/>
        </p:style>
      </p:sp>
      <p:pic>
        <p:nvPicPr>
          <p:cNvPr id="188" name="Picture 8"/>
          <p:cNvPicPr/>
          <p:nvPr/>
        </p:nvPicPr>
        <p:blipFill>
          <a:blip r:embed="rId3"/>
          <a:stretch/>
        </p:blipFill>
        <p:spPr>
          <a:xfrm>
            <a:off x="1524000" y="7200"/>
            <a:ext cx="9143640" cy="2107080"/>
          </a:xfrm>
          <a:prstGeom prst="rect">
            <a:avLst/>
          </a:prstGeom>
          <a:ln>
            <a:noFill/>
          </a:ln>
        </p:spPr>
      </p:pic>
      <p:sp>
        <p:nvSpPr>
          <p:cNvPr id="189" name="CustomShape 2"/>
          <p:cNvSpPr/>
          <p:nvPr/>
        </p:nvSpPr>
        <p:spPr>
          <a:xfrm>
            <a:off x="8806800" y="2741760"/>
            <a:ext cx="1788840" cy="1049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050" b="1" spc="-1">
                <a:solidFill>
                  <a:srgbClr val="FFFFFF"/>
                </a:solidFill>
                <a:uFill>
                  <a:solidFill>
                    <a:srgbClr val="FFFFFF"/>
                  </a:solidFill>
                </a:uFill>
                <a:latin typeface="Arial"/>
              </a:rPr>
              <a:t>Six 3U CubeSats</a:t>
            </a:r>
            <a:endParaRPr lang="en-GB" sz="1050" spc="-1">
              <a:solidFill>
                <a:srgbClr val="000000"/>
              </a:solidFill>
              <a:uFill>
                <a:solidFill>
                  <a:srgbClr val="FFFFFF"/>
                </a:solidFill>
              </a:uFill>
              <a:latin typeface="Arial"/>
            </a:endParaRPr>
          </a:p>
          <a:p>
            <a:pPr>
              <a:lnSpc>
                <a:spcPct val="100000"/>
              </a:lnSpc>
            </a:pPr>
            <a:r>
              <a:rPr lang="en-GB" sz="1050" b="1" spc="-1">
                <a:solidFill>
                  <a:srgbClr val="FFFFFF"/>
                </a:solidFill>
                <a:uFill>
                  <a:solidFill>
                    <a:srgbClr val="FFFFFF"/>
                  </a:solidFill>
                </a:uFill>
                <a:latin typeface="Arial"/>
              </a:rPr>
              <a:t>Three orbital planes</a:t>
            </a:r>
            <a:endParaRPr lang="en-GB" sz="1050" spc="-1">
              <a:solidFill>
                <a:srgbClr val="000000"/>
              </a:solidFill>
              <a:uFill>
                <a:solidFill>
                  <a:srgbClr val="FFFFFF"/>
                </a:solidFill>
              </a:uFill>
              <a:latin typeface="Arial"/>
            </a:endParaRPr>
          </a:p>
          <a:p>
            <a:pPr>
              <a:lnSpc>
                <a:spcPct val="100000"/>
              </a:lnSpc>
            </a:pPr>
            <a:r>
              <a:rPr lang="en-GB" sz="1050" b="1" spc="-1">
                <a:solidFill>
                  <a:srgbClr val="FFFFFF"/>
                </a:solidFill>
                <a:uFill>
                  <a:solidFill>
                    <a:srgbClr val="FFFFFF"/>
                  </a:solidFill>
                </a:uFill>
                <a:latin typeface="Arial"/>
              </a:rPr>
              <a:t>     30-deg inclination</a:t>
            </a:r>
            <a:endParaRPr lang="en-GB" sz="1050" spc="-1">
              <a:solidFill>
                <a:srgbClr val="000000"/>
              </a:solidFill>
              <a:uFill>
                <a:solidFill>
                  <a:srgbClr val="FFFFFF"/>
                </a:solidFill>
              </a:uFill>
              <a:latin typeface="Arial"/>
            </a:endParaRPr>
          </a:p>
          <a:p>
            <a:pPr>
              <a:lnSpc>
                <a:spcPct val="100000"/>
              </a:lnSpc>
            </a:pPr>
            <a:r>
              <a:rPr lang="en-GB" sz="1050" b="1" spc="-1">
                <a:solidFill>
                  <a:srgbClr val="FFFFFF"/>
                </a:solidFill>
                <a:uFill>
                  <a:solidFill>
                    <a:srgbClr val="FFFFFF"/>
                  </a:solidFill>
                </a:uFill>
                <a:latin typeface="Arial"/>
              </a:rPr>
              <a:t>     550-km altitude</a:t>
            </a:r>
            <a:endParaRPr lang="en-GB" sz="1050" spc="-1">
              <a:solidFill>
                <a:srgbClr val="000000"/>
              </a:solidFill>
              <a:uFill>
                <a:solidFill>
                  <a:srgbClr val="FFFFFF"/>
                </a:solidFill>
              </a:uFill>
              <a:latin typeface="Arial"/>
            </a:endParaRPr>
          </a:p>
          <a:p>
            <a:pPr>
              <a:lnSpc>
                <a:spcPct val="100000"/>
              </a:lnSpc>
            </a:pPr>
            <a:r>
              <a:rPr lang="en-GB" sz="1050" b="1" spc="-1">
                <a:solidFill>
                  <a:srgbClr val="FFFFFF"/>
                </a:solidFill>
                <a:uFill>
                  <a:solidFill>
                    <a:srgbClr val="FFFFFF"/>
                  </a:solidFill>
                </a:uFill>
                <a:latin typeface="Arial"/>
              </a:rPr>
              <a:t>40-minute median revisit</a:t>
            </a:r>
            <a:endParaRPr lang="en-GB" sz="1050" spc="-1">
              <a:solidFill>
                <a:srgbClr val="000000"/>
              </a:solidFill>
              <a:uFill>
                <a:solidFill>
                  <a:srgbClr val="FFFFFF"/>
                </a:solidFill>
              </a:uFill>
              <a:latin typeface="Arial"/>
            </a:endParaRPr>
          </a:p>
          <a:p>
            <a:pPr>
              <a:lnSpc>
                <a:spcPct val="100000"/>
              </a:lnSpc>
            </a:pPr>
            <a:r>
              <a:rPr lang="en-GB" sz="1050" b="1" spc="-1">
                <a:solidFill>
                  <a:srgbClr val="FFFFFF"/>
                </a:solidFill>
                <a:uFill>
                  <a:solidFill>
                    <a:srgbClr val="FFFFFF"/>
                  </a:solidFill>
                </a:uFill>
                <a:latin typeface="Arial"/>
              </a:rPr>
              <a:t>12-channel radiometer</a:t>
            </a:r>
            <a:endParaRPr lang="en-GB" sz="1050" spc="-1">
              <a:solidFill>
                <a:srgbClr val="000000"/>
              </a:solidFill>
              <a:uFill>
                <a:solidFill>
                  <a:srgbClr val="FFFFFF"/>
                </a:solidFill>
              </a:uFill>
              <a:latin typeface="Arial"/>
            </a:endParaRPr>
          </a:p>
        </p:txBody>
      </p:sp>
      <p:sp>
        <p:nvSpPr>
          <p:cNvPr id="190" name="CustomShape 3"/>
          <p:cNvSpPr/>
          <p:nvPr/>
        </p:nvSpPr>
        <p:spPr>
          <a:xfrm>
            <a:off x="1493040" y="5432400"/>
            <a:ext cx="9205560" cy="1550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800" b="1" spc="-1">
                <a:solidFill>
                  <a:srgbClr val="FFFFFF"/>
                </a:solidFill>
                <a:uFill>
                  <a:solidFill>
                    <a:srgbClr val="FFFFFF"/>
                  </a:solidFill>
                </a:uFill>
                <a:latin typeface="Arial"/>
              </a:rPr>
              <a:t>DISTRIBUTION STATEMENT A. Approved for public release. Distribution is unlimited.</a:t>
            </a:r>
            <a:endParaRPr lang="en-GB" sz="800" spc="-1">
              <a:solidFill>
                <a:srgbClr val="000000"/>
              </a:solidFill>
              <a:uFill>
                <a:solidFill>
                  <a:srgbClr val="FFFFFF"/>
                </a:solidFill>
              </a:uFill>
              <a:latin typeface="Arial"/>
            </a:endParaRPr>
          </a:p>
          <a:p>
            <a:pPr algn="just">
              <a:lnSpc>
                <a:spcPct val="100000"/>
              </a:lnSpc>
            </a:pPr>
            <a:endParaRPr lang="en-GB" sz="800" spc="-1">
              <a:solidFill>
                <a:srgbClr val="000000"/>
              </a:solidFill>
              <a:uFill>
                <a:solidFill>
                  <a:srgbClr val="FFFFFF"/>
                </a:solidFill>
              </a:uFill>
              <a:latin typeface="Arial"/>
            </a:endParaRPr>
          </a:p>
          <a:p>
            <a:pPr algn="just">
              <a:lnSpc>
                <a:spcPct val="100000"/>
              </a:lnSpc>
            </a:pPr>
            <a:r>
              <a:rPr lang="en-GB" sz="800" b="1" spc="-1">
                <a:solidFill>
                  <a:srgbClr val="FFFFFF"/>
                </a:solidFill>
                <a:uFill>
                  <a:solidFill>
                    <a:srgbClr val="FFFFFF"/>
                  </a:solidFill>
                </a:uFill>
                <a:latin typeface="Arial"/>
              </a:rPr>
              <a:t>This material is based upon work supported by the National Aeronautics and Space Administration under Air Force Contract No. FA8702-15-D-0001. Any opinions, findings, conclusions or recommendations expressed in this material are those of the author(s) and do not necessarily reflect the views of the National Aeronautics and Space Administration .</a:t>
            </a:r>
            <a:endParaRPr lang="en-GB" sz="800" spc="-1">
              <a:solidFill>
                <a:srgbClr val="000000"/>
              </a:solidFill>
              <a:uFill>
                <a:solidFill>
                  <a:srgbClr val="FFFFFF"/>
                </a:solidFill>
              </a:uFill>
              <a:latin typeface="Arial"/>
            </a:endParaRPr>
          </a:p>
          <a:p>
            <a:pPr algn="just">
              <a:lnSpc>
                <a:spcPct val="100000"/>
              </a:lnSpc>
            </a:pPr>
            <a:endParaRPr lang="en-GB" sz="800" spc="-1">
              <a:solidFill>
                <a:srgbClr val="000000"/>
              </a:solidFill>
              <a:uFill>
                <a:solidFill>
                  <a:srgbClr val="FFFFFF"/>
                </a:solidFill>
              </a:uFill>
              <a:latin typeface="Arial"/>
            </a:endParaRPr>
          </a:p>
          <a:p>
            <a:pPr algn="ctr">
              <a:lnSpc>
                <a:spcPct val="100000"/>
              </a:lnSpc>
            </a:pPr>
            <a:r>
              <a:rPr lang="en-GB" sz="800" b="1" spc="-1">
                <a:solidFill>
                  <a:srgbClr val="FFFFFF"/>
                </a:solidFill>
                <a:uFill>
                  <a:solidFill>
                    <a:srgbClr val="FFFFFF"/>
                  </a:solidFill>
                </a:uFill>
                <a:latin typeface="Arial"/>
              </a:rPr>
              <a:t>© 2018 Massachusetts Institute of Technology.</a:t>
            </a:r>
            <a:endParaRPr lang="en-GB" sz="800" spc="-1">
              <a:solidFill>
                <a:srgbClr val="000000"/>
              </a:solidFill>
              <a:uFill>
                <a:solidFill>
                  <a:srgbClr val="FFFFFF"/>
                </a:solidFill>
              </a:uFill>
              <a:latin typeface="Arial"/>
            </a:endParaRPr>
          </a:p>
          <a:p>
            <a:pPr algn="ctr">
              <a:lnSpc>
                <a:spcPct val="100000"/>
              </a:lnSpc>
            </a:pPr>
            <a:endParaRPr lang="en-GB" sz="800" spc="-1">
              <a:solidFill>
                <a:srgbClr val="000000"/>
              </a:solidFill>
              <a:uFill>
                <a:solidFill>
                  <a:srgbClr val="FFFFFF"/>
                </a:solidFill>
              </a:uFill>
              <a:latin typeface="Arial"/>
            </a:endParaRPr>
          </a:p>
          <a:p>
            <a:pPr algn="ctr">
              <a:lnSpc>
                <a:spcPct val="100000"/>
              </a:lnSpc>
            </a:pPr>
            <a:r>
              <a:rPr lang="en-GB" sz="800" b="1" spc="-1">
                <a:solidFill>
                  <a:srgbClr val="FFFFFF"/>
                </a:solidFill>
                <a:uFill>
                  <a:solidFill>
                    <a:srgbClr val="FFFFFF"/>
                  </a:solidFill>
                </a:uFill>
                <a:latin typeface="Arial"/>
              </a:rPr>
              <a:t>MIT Proprietary, Subject to FAR52.227-11 Patent Rights - Ownership by the contractor (May 2014)</a:t>
            </a:r>
            <a:endParaRPr lang="en-GB" sz="800" spc="-1">
              <a:solidFill>
                <a:srgbClr val="000000"/>
              </a:solidFill>
              <a:uFill>
                <a:solidFill>
                  <a:srgbClr val="FFFFFF"/>
                </a:solidFill>
              </a:uFill>
              <a:latin typeface="Arial"/>
            </a:endParaRPr>
          </a:p>
          <a:p>
            <a:pPr algn="just">
              <a:lnSpc>
                <a:spcPct val="100000"/>
              </a:lnSpc>
            </a:pPr>
            <a:endParaRPr lang="en-GB" sz="800" spc="-1">
              <a:solidFill>
                <a:srgbClr val="000000"/>
              </a:solidFill>
              <a:uFill>
                <a:solidFill>
                  <a:srgbClr val="FFFFFF"/>
                </a:solidFill>
              </a:uFill>
              <a:latin typeface="Arial"/>
            </a:endParaRPr>
          </a:p>
          <a:p>
            <a:pPr algn="just">
              <a:lnSpc>
                <a:spcPct val="100000"/>
              </a:lnSpc>
            </a:pPr>
            <a:r>
              <a:rPr lang="en-GB" sz="800" b="1" spc="-1">
                <a:solidFill>
                  <a:srgbClr val="FFFFFF"/>
                </a:solidFill>
                <a:uFill>
                  <a:solidFill>
                    <a:srgbClr val="FFFFFF"/>
                  </a:solidFill>
                </a:uFill>
                <a:latin typeface="Arial"/>
              </a:rPr>
              <a:t>Delivered to the U.S. Government with Unlimited Rights, as defined in DFARS Part 252.227-7013 or 7014 (Feb 2014). Notwithstanding any copyright notice, U.S. Government rights in this work are defined by DFARS 252.227-7013 or DFARS 252.227-7014 as detailed above. Use of this work other than as specifically authorized by the U.S. Government may violate any copyrights that exist in this work.</a:t>
            </a:r>
            <a:endParaRPr lang="en-GB" sz="800"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91552060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CustomShape 1"/>
          <p:cNvSpPr/>
          <p:nvPr/>
        </p:nvSpPr>
        <p:spPr>
          <a:xfrm>
            <a:off x="8608800" y="3859920"/>
            <a:ext cx="1922040" cy="1895040"/>
          </a:xfrm>
          <a:prstGeom prst="roundRect">
            <a:avLst>
              <a:gd name="adj" fmla="val 16667"/>
            </a:avLst>
          </a:prstGeom>
          <a:solidFill>
            <a:schemeClr val="bg2">
              <a:lumMod val="20000"/>
              <a:lumOff val="80000"/>
            </a:schemeClr>
          </a:solidFill>
          <a:ln w="19080">
            <a:solidFill>
              <a:schemeClr val="tx1"/>
            </a:solidFill>
            <a:round/>
          </a:ln>
        </p:spPr>
        <p:style>
          <a:lnRef idx="2">
            <a:schemeClr val="accent1">
              <a:shade val="50000"/>
            </a:schemeClr>
          </a:lnRef>
          <a:fillRef idx="1">
            <a:schemeClr val="accent1"/>
          </a:fillRef>
          <a:effectRef idx="0">
            <a:schemeClr val="accent1"/>
          </a:effectRef>
          <a:fontRef idx="minor"/>
        </p:style>
      </p:sp>
      <p:sp>
        <p:nvSpPr>
          <p:cNvPr id="237" name="CustomShape 2"/>
          <p:cNvSpPr/>
          <p:nvPr/>
        </p:nvSpPr>
        <p:spPr>
          <a:xfrm>
            <a:off x="1649640" y="3859920"/>
            <a:ext cx="1873080" cy="1895040"/>
          </a:xfrm>
          <a:prstGeom prst="roundRect">
            <a:avLst>
              <a:gd name="adj" fmla="val 16667"/>
            </a:avLst>
          </a:prstGeom>
          <a:solidFill>
            <a:schemeClr val="bg2">
              <a:lumMod val="20000"/>
              <a:lumOff val="80000"/>
            </a:schemeClr>
          </a:solidFill>
          <a:ln w="19080">
            <a:solidFill>
              <a:schemeClr val="tx1"/>
            </a:solidFill>
            <a:round/>
          </a:ln>
        </p:spPr>
        <p:style>
          <a:lnRef idx="2">
            <a:schemeClr val="accent1">
              <a:shade val="50000"/>
            </a:schemeClr>
          </a:lnRef>
          <a:fillRef idx="1">
            <a:schemeClr val="accent1"/>
          </a:fillRef>
          <a:effectRef idx="0">
            <a:schemeClr val="accent1"/>
          </a:effectRef>
          <a:fontRef idx="minor"/>
        </p:style>
      </p:sp>
      <p:sp>
        <p:nvSpPr>
          <p:cNvPr id="238" name="CustomShape 3"/>
          <p:cNvSpPr/>
          <p:nvPr/>
        </p:nvSpPr>
        <p:spPr>
          <a:xfrm>
            <a:off x="3834120" y="3859920"/>
            <a:ext cx="2247840" cy="1895040"/>
          </a:xfrm>
          <a:prstGeom prst="roundRect">
            <a:avLst>
              <a:gd name="adj" fmla="val 16667"/>
            </a:avLst>
          </a:prstGeom>
          <a:solidFill>
            <a:schemeClr val="bg2">
              <a:lumMod val="20000"/>
              <a:lumOff val="80000"/>
            </a:schemeClr>
          </a:solidFill>
          <a:ln w="19080">
            <a:solidFill>
              <a:schemeClr val="tx1"/>
            </a:solidFill>
            <a:round/>
          </a:ln>
        </p:spPr>
        <p:style>
          <a:lnRef idx="2">
            <a:schemeClr val="accent1">
              <a:shade val="50000"/>
            </a:schemeClr>
          </a:lnRef>
          <a:fillRef idx="1">
            <a:schemeClr val="accent1"/>
          </a:fillRef>
          <a:effectRef idx="0">
            <a:schemeClr val="accent1"/>
          </a:effectRef>
          <a:fontRef idx="minor"/>
        </p:style>
      </p:sp>
      <p:sp>
        <p:nvSpPr>
          <p:cNvPr id="239" name="TextShape 4"/>
          <p:cNvSpPr txBox="1"/>
          <p:nvPr/>
        </p:nvSpPr>
        <p:spPr>
          <a:xfrm>
            <a:off x="2464680" y="101520"/>
            <a:ext cx="6491160" cy="816480"/>
          </a:xfrm>
          <a:prstGeom prst="rect">
            <a:avLst/>
          </a:prstGeom>
          <a:noFill/>
          <a:ln>
            <a:noFill/>
          </a:ln>
        </p:spPr>
        <p:txBody>
          <a:bodyPr anchor="ctr"/>
          <a:lstStyle/>
          <a:p>
            <a:pPr algn="ctr">
              <a:lnSpc>
                <a:spcPts val="988"/>
              </a:lnSpc>
            </a:pPr>
            <a:r>
              <a:rPr lang="en-US" sz="2800" b="1" spc="-1">
                <a:solidFill>
                  <a:srgbClr val="000000"/>
                </a:solidFill>
                <a:uFill>
                  <a:solidFill>
                    <a:srgbClr val="FFFFFF"/>
                  </a:solidFill>
                </a:uFill>
                <a:latin typeface="Arial"/>
              </a:rPr>
              <a:t>TROPICS Mission Overview</a:t>
            </a:r>
            <a:endParaRPr lang="en-US" sz="2800" spc="-1">
              <a:solidFill>
                <a:srgbClr val="000000"/>
              </a:solidFill>
              <a:uFill>
                <a:solidFill>
                  <a:srgbClr val="FFFFFF"/>
                </a:solidFill>
              </a:uFill>
              <a:latin typeface="Arial"/>
            </a:endParaRPr>
          </a:p>
        </p:txBody>
      </p:sp>
      <p:sp>
        <p:nvSpPr>
          <p:cNvPr id="240" name="CustomShape 5"/>
          <p:cNvSpPr/>
          <p:nvPr/>
        </p:nvSpPr>
        <p:spPr>
          <a:xfrm>
            <a:off x="1679520" y="-144360"/>
            <a:ext cx="304560" cy="304560"/>
          </a:xfrm>
          <a:prstGeom prst="rect">
            <a:avLst/>
          </a:prstGeom>
          <a:noFill/>
          <a:ln>
            <a:noFill/>
          </a:ln>
        </p:spPr>
        <p:style>
          <a:lnRef idx="0">
            <a:scrgbClr r="0" g="0" b="0"/>
          </a:lnRef>
          <a:fillRef idx="0">
            <a:scrgbClr r="0" g="0" b="0"/>
          </a:fillRef>
          <a:effectRef idx="0">
            <a:scrgbClr r="0" g="0" b="0"/>
          </a:effectRef>
          <a:fontRef idx="minor"/>
        </p:style>
      </p:sp>
      <p:pic>
        <p:nvPicPr>
          <p:cNvPr id="241" name="Picture 3"/>
          <p:cNvPicPr/>
          <p:nvPr/>
        </p:nvPicPr>
        <p:blipFill>
          <a:blip r:embed="rId3"/>
          <a:stretch/>
        </p:blipFill>
        <p:spPr>
          <a:xfrm>
            <a:off x="3834120" y="4239360"/>
            <a:ext cx="2247840" cy="1274760"/>
          </a:xfrm>
          <a:prstGeom prst="rect">
            <a:avLst/>
          </a:prstGeom>
          <a:ln>
            <a:noFill/>
          </a:ln>
        </p:spPr>
      </p:pic>
      <p:pic>
        <p:nvPicPr>
          <p:cNvPr id="242" name="Picture 7"/>
          <p:cNvPicPr/>
          <p:nvPr/>
        </p:nvPicPr>
        <p:blipFill>
          <a:blip r:embed="rId4"/>
          <a:stretch/>
        </p:blipFill>
        <p:spPr>
          <a:xfrm>
            <a:off x="1649640" y="4212360"/>
            <a:ext cx="1873080" cy="1283040"/>
          </a:xfrm>
          <a:prstGeom prst="rect">
            <a:avLst/>
          </a:prstGeom>
          <a:ln>
            <a:noFill/>
          </a:ln>
        </p:spPr>
      </p:pic>
      <p:sp>
        <p:nvSpPr>
          <p:cNvPr id="243" name="CustomShape 6"/>
          <p:cNvSpPr/>
          <p:nvPr/>
        </p:nvSpPr>
        <p:spPr>
          <a:xfrm>
            <a:off x="1714800" y="5802120"/>
            <a:ext cx="1742760" cy="499680"/>
          </a:xfrm>
          <a:prstGeom prst="rect">
            <a:avLst/>
          </a:prstGeom>
          <a:solidFill>
            <a:schemeClr val="bg1"/>
          </a:solidFill>
          <a:ln w="19080">
            <a:solidFill>
              <a:schemeClr val="tx1"/>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1400" b="1" spc="-1">
                <a:solidFill>
                  <a:srgbClr val="000000"/>
                </a:solidFill>
                <a:uFill>
                  <a:solidFill>
                    <a:srgbClr val="FFFFFF"/>
                  </a:solidFill>
                </a:uFill>
                <a:latin typeface="Arial"/>
              </a:rPr>
              <a:t>Ground Station Network</a:t>
            </a:r>
            <a:endParaRPr lang="en-GB" sz="1400" spc="-1">
              <a:solidFill>
                <a:srgbClr val="000000"/>
              </a:solidFill>
              <a:uFill>
                <a:solidFill>
                  <a:srgbClr val="FFFFFF"/>
                </a:solidFill>
              </a:uFill>
              <a:latin typeface="Arial"/>
            </a:endParaRPr>
          </a:p>
        </p:txBody>
      </p:sp>
      <p:sp>
        <p:nvSpPr>
          <p:cNvPr id="244" name="CustomShape 7"/>
          <p:cNvSpPr/>
          <p:nvPr/>
        </p:nvSpPr>
        <p:spPr>
          <a:xfrm>
            <a:off x="3991440" y="5799960"/>
            <a:ext cx="1933560" cy="506160"/>
          </a:xfrm>
          <a:prstGeom prst="rect">
            <a:avLst/>
          </a:prstGeom>
          <a:solidFill>
            <a:schemeClr val="bg1"/>
          </a:solidFill>
          <a:ln w="19080">
            <a:solidFill>
              <a:schemeClr val="tx1"/>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1400" b="1" spc="-1">
                <a:solidFill>
                  <a:srgbClr val="000000"/>
                </a:solidFill>
                <a:uFill>
                  <a:solidFill>
                    <a:srgbClr val="FFFFFF"/>
                  </a:solidFill>
                </a:uFill>
                <a:latin typeface="Arial"/>
              </a:rPr>
              <a:t>Mission Operations Center</a:t>
            </a:r>
            <a:endParaRPr lang="en-GB" sz="1400" spc="-1">
              <a:solidFill>
                <a:srgbClr val="000000"/>
              </a:solidFill>
              <a:uFill>
                <a:solidFill>
                  <a:srgbClr val="FFFFFF"/>
                </a:solidFill>
              </a:uFill>
              <a:latin typeface="Arial"/>
            </a:endParaRPr>
          </a:p>
        </p:txBody>
      </p:sp>
      <p:sp>
        <p:nvSpPr>
          <p:cNvPr id="245" name="CustomShape 8"/>
          <p:cNvSpPr/>
          <p:nvPr/>
        </p:nvSpPr>
        <p:spPr>
          <a:xfrm>
            <a:off x="6428280" y="3857760"/>
            <a:ext cx="2021040" cy="1897200"/>
          </a:xfrm>
          <a:prstGeom prst="roundRect">
            <a:avLst>
              <a:gd name="adj" fmla="val 16667"/>
            </a:avLst>
          </a:prstGeom>
          <a:solidFill>
            <a:schemeClr val="bg2">
              <a:lumMod val="20000"/>
              <a:lumOff val="80000"/>
            </a:schemeClr>
          </a:solidFill>
          <a:ln w="19080">
            <a:solidFill>
              <a:schemeClr val="tx1"/>
            </a:solidFill>
            <a:round/>
          </a:ln>
        </p:spPr>
        <p:style>
          <a:lnRef idx="2">
            <a:schemeClr val="accent1">
              <a:shade val="50000"/>
            </a:schemeClr>
          </a:lnRef>
          <a:fillRef idx="1">
            <a:schemeClr val="accent1"/>
          </a:fillRef>
          <a:effectRef idx="0">
            <a:schemeClr val="accent1"/>
          </a:effectRef>
          <a:fontRef idx="minor"/>
        </p:style>
      </p:sp>
      <p:sp>
        <p:nvSpPr>
          <p:cNvPr id="246" name="CustomShape 9"/>
          <p:cNvSpPr/>
          <p:nvPr/>
        </p:nvSpPr>
        <p:spPr>
          <a:xfrm>
            <a:off x="6524760" y="5799960"/>
            <a:ext cx="1742760" cy="488880"/>
          </a:xfrm>
          <a:prstGeom prst="rect">
            <a:avLst/>
          </a:prstGeom>
          <a:solidFill>
            <a:schemeClr val="bg1"/>
          </a:solidFill>
          <a:ln w="19080">
            <a:solidFill>
              <a:schemeClr val="tx1"/>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1400" b="1" spc="-1">
                <a:solidFill>
                  <a:srgbClr val="000000"/>
                </a:solidFill>
                <a:uFill>
                  <a:solidFill>
                    <a:srgbClr val="FFFFFF"/>
                  </a:solidFill>
                </a:uFill>
                <a:latin typeface="Arial"/>
              </a:rPr>
              <a:t>Science Operations Center</a:t>
            </a:r>
            <a:endParaRPr lang="en-GB" sz="1400" spc="-1">
              <a:solidFill>
                <a:srgbClr val="000000"/>
              </a:solidFill>
              <a:uFill>
                <a:solidFill>
                  <a:srgbClr val="FFFFFF"/>
                </a:solidFill>
              </a:uFill>
              <a:latin typeface="Arial"/>
            </a:endParaRPr>
          </a:p>
        </p:txBody>
      </p:sp>
      <p:pic>
        <p:nvPicPr>
          <p:cNvPr id="247" name="Picture 9"/>
          <p:cNvPicPr/>
          <p:nvPr/>
        </p:nvPicPr>
        <p:blipFill>
          <a:blip r:embed="rId5"/>
          <a:srcRect r="35698"/>
          <a:stretch/>
        </p:blipFill>
        <p:spPr>
          <a:xfrm>
            <a:off x="6427560" y="4216680"/>
            <a:ext cx="2021760" cy="1297440"/>
          </a:xfrm>
          <a:prstGeom prst="rect">
            <a:avLst/>
          </a:prstGeom>
          <a:ln>
            <a:noFill/>
          </a:ln>
        </p:spPr>
      </p:pic>
      <p:pic>
        <p:nvPicPr>
          <p:cNvPr id="248" name="Picture 2"/>
          <p:cNvPicPr/>
          <p:nvPr/>
        </p:nvPicPr>
        <p:blipFill>
          <a:blip r:embed="rId6"/>
          <a:stretch/>
        </p:blipFill>
        <p:spPr>
          <a:xfrm>
            <a:off x="8988240" y="4199040"/>
            <a:ext cx="1064520" cy="1321920"/>
          </a:xfrm>
          <a:prstGeom prst="rect">
            <a:avLst/>
          </a:prstGeom>
          <a:ln>
            <a:noFill/>
          </a:ln>
        </p:spPr>
      </p:pic>
      <p:sp>
        <p:nvSpPr>
          <p:cNvPr id="249" name="CustomShape 10"/>
          <p:cNvSpPr/>
          <p:nvPr/>
        </p:nvSpPr>
        <p:spPr>
          <a:xfrm>
            <a:off x="8649120" y="5799960"/>
            <a:ext cx="1742760" cy="507960"/>
          </a:xfrm>
          <a:prstGeom prst="rect">
            <a:avLst/>
          </a:prstGeom>
          <a:solidFill>
            <a:schemeClr val="bg1"/>
          </a:solidFill>
          <a:ln w="19080">
            <a:solidFill>
              <a:schemeClr val="tx1"/>
            </a:solidFill>
            <a:round/>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GB" sz="1400" b="1" spc="-1">
                <a:solidFill>
                  <a:srgbClr val="000000"/>
                </a:solidFill>
                <a:uFill>
                  <a:solidFill>
                    <a:srgbClr val="FFFFFF"/>
                  </a:solidFill>
                </a:uFill>
                <a:latin typeface="Arial"/>
              </a:rPr>
              <a:t>Data Processing Center</a:t>
            </a:r>
            <a:endParaRPr lang="en-GB" sz="1400" spc="-1">
              <a:solidFill>
                <a:srgbClr val="000000"/>
              </a:solidFill>
              <a:uFill>
                <a:solidFill>
                  <a:srgbClr val="FFFFFF"/>
                </a:solidFill>
              </a:uFill>
              <a:latin typeface="Arial"/>
            </a:endParaRPr>
          </a:p>
        </p:txBody>
      </p:sp>
      <p:sp>
        <p:nvSpPr>
          <p:cNvPr id="250" name="CustomShape 11"/>
          <p:cNvSpPr/>
          <p:nvPr/>
        </p:nvSpPr>
        <p:spPr>
          <a:xfrm>
            <a:off x="2279280" y="3891240"/>
            <a:ext cx="66276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1" spc="-1">
                <a:solidFill>
                  <a:srgbClr val="000000"/>
                </a:solidFill>
                <a:uFill>
                  <a:solidFill>
                    <a:srgbClr val="FFFFFF"/>
                  </a:solidFill>
                </a:uFill>
                <a:latin typeface="Arial"/>
              </a:rPr>
              <a:t>KSAT</a:t>
            </a:r>
            <a:endParaRPr lang="en-GB" sz="1400" spc="-1">
              <a:solidFill>
                <a:srgbClr val="000000"/>
              </a:solidFill>
              <a:uFill>
                <a:solidFill>
                  <a:srgbClr val="FFFFFF"/>
                </a:solidFill>
              </a:uFill>
              <a:latin typeface="Arial"/>
            </a:endParaRPr>
          </a:p>
        </p:txBody>
      </p:sp>
      <p:sp>
        <p:nvSpPr>
          <p:cNvPr id="251" name="CustomShape 12"/>
          <p:cNvSpPr/>
          <p:nvPr/>
        </p:nvSpPr>
        <p:spPr>
          <a:xfrm>
            <a:off x="4722960" y="3904560"/>
            <a:ext cx="54540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1" spc="-1">
                <a:solidFill>
                  <a:srgbClr val="000000"/>
                </a:solidFill>
                <a:uFill>
                  <a:solidFill>
                    <a:srgbClr val="FFFFFF"/>
                  </a:solidFill>
                </a:uFill>
                <a:latin typeface="Arial"/>
              </a:rPr>
              <a:t>BCT</a:t>
            </a:r>
            <a:endParaRPr lang="en-GB" sz="1400" spc="-1">
              <a:solidFill>
                <a:srgbClr val="000000"/>
              </a:solidFill>
              <a:uFill>
                <a:solidFill>
                  <a:srgbClr val="FFFFFF"/>
                </a:solidFill>
              </a:uFill>
              <a:latin typeface="Arial"/>
            </a:endParaRPr>
          </a:p>
        </p:txBody>
      </p:sp>
      <p:sp>
        <p:nvSpPr>
          <p:cNvPr id="252" name="CustomShape 13"/>
          <p:cNvSpPr/>
          <p:nvPr/>
        </p:nvSpPr>
        <p:spPr>
          <a:xfrm>
            <a:off x="7019040" y="3908880"/>
            <a:ext cx="75420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1" spc="-1">
                <a:solidFill>
                  <a:srgbClr val="000000"/>
                </a:solidFill>
                <a:uFill>
                  <a:solidFill>
                    <a:srgbClr val="FFFFFF"/>
                  </a:solidFill>
                </a:uFill>
                <a:latin typeface="Arial"/>
              </a:rPr>
              <a:t>MIT LL</a:t>
            </a:r>
            <a:endParaRPr lang="en-GB" sz="1400" spc="-1">
              <a:solidFill>
                <a:srgbClr val="000000"/>
              </a:solidFill>
              <a:uFill>
                <a:solidFill>
                  <a:srgbClr val="FFFFFF"/>
                </a:solidFill>
              </a:uFill>
              <a:latin typeface="Arial"/>
            </a:endParaRPr>
          </a:p>
        </p:txBody>
      </p:sp>
      <p:sp>
        <p:nvSpPr>
          <p:cNvPr id="253" name="CustomShape 14"/>
          <p:cNvSpPr/>
          <p:nvPr/>
        </p:nvSpPr>
        <p:spPr>
          <a:xfrm>
            <a:off x="9059160" y="3911040"/>
            <a:ext cx="102096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GB" sz="1400" b="1" spc="-1">
                <a:solidFill>
                  <a:srgbClr val="000000"/>
                </a:solidFill>
                <a:uFill>
                  <a:solidFill>
                    <a:srgbClr val="FFFFFF"/>
                  </a:solidFill>
                </a:uFill>
                <a:latin typeface="Arial"/>
              </a:rPr>
              <a:t>UW-SSEC</a:t>
            </a:r>
            <a:endParaRPr lang="en-GB" sz="1400" spc="-1">
              <a:solidFill>
                <a:srgbClr val="000000"/>
              </a:solidFill>
              <a:uFill>
                <a:solidFill>
                  <a:srgbClr val="FFFFFF"/>
                </a:solidFill>
              </a:uFill>
              <a:latin typeface="Arial"/>
            </a:endParaRPr>
          </a:p>
        </p:txBody>
      </p:sp>
      <p:pic>
        <p:nvPicPr>
          <p:cNvPr id="254" name="Picture 1"/>
          <p:cNvPicPr/>
          <p:nvPr/>
        </p:nvPicPr>
        <p:blipFill>
          <a:blip r:embed="rId7"/>
          <a:stretch/>
        </p:blipFill>
        <p:spPr>
          <a:xfrm>
            <a:off x="6920400" y="982080"/>
            <a:ext cx="3579840" cy="2692440"/>
          </a:xfrm>
          <a:prstGeom prst="rect">
            <a:avLst/>
          </a:prstGeom>
          <a:ln>
            <a:noFill/>
          </a:ln>
        </p:spPr>
      </p:pic>
      <p:pic>
        <p:nvPicPr>
          <p:cNvPr id="255" name="Picture 8"/>
          <p:cNvPicPr/>
          <p:nvPr/>
        </p:nvPicPr>
        <p:blipFill>
          <a:blip r:embed="rId8"/>
          <a:stretch/>
        </p:blipFill>
        <p:spPr>
          <a:xfrm>
            <a:off x="1644240" y="998280"/>
            <a:ext cx="4691160" cy="2672280"/>
          </a:xfrm>
          <a:prstGeom prst="rect">
            <a:avLst/>
          </a:prstGeom>
          <a:ln>
            <a:noFill/>
          </a:ln>
        </p:spPr>
      </p:pic>
      <p:sp>
        <p:nvSpPr>
          <p:cNvPr id="256" name="CustomShape 15"/>
          <p:cNvSpPr/>
          <p:nvPr/>
        </p:nvSpPr>
        <p:spPr>
          <a:xfrm>
            <a:off x="5476080" y="993240"/>
            <a:ext cx="1934640" cy="2647800"/>
          </a:xfrm>
          <a:prstGeom prst="rect">
            <a:avLst/>
          </a:prstGeom>
          <a:solidFill>
            <a:schemeClr val="tx1"/>
          </a:solid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lang="en-GB" spc="-1">
              <a:solidFill>
                <a:srgbClr val="000000"/>
              </a:solidFill>
              <a:uFill>
                <a:solidFill>
                  <a:srgbClr val="FFFFFF"/>
                </a:solidFill>
              </a:uFill>
              <a:latin typeface="Arial"/>
            </a:endParaRPr>
          </a:p>
          <a:p>
            <a:pPr algn="ctr">
              <a:lnSpc>
                <a:spcPct val="100000"/>
              </a:lnSpc>
            </a:pPr>
            <a:r>
              <a:rPr lang="en-GB" sz="1400" b="1" spc="-1">
                <a:solidFill>
                  <a:srgbClr val="FFFFFF"/>
                </a:solidFill>
                <a:uFill>
                  <a:solidFill>
                    <a:srgbClr val="FFFFFF"/>
                  </a:solidFill>
                </a:uFill>
                <a:latin typeface="Arial"/>
              </a:rPr>
              <a:t>Six CubeSats</a:t>
            </a:r>
            <a:endParaRPr lang="en-GB" sz="1400" spc="-1">
              <a:solidFill>
                <a:srgbClr val="000000"/>
              </a:solidFill>
              <a:uFill>
                <a:solidFill>
                  <a:srgbClr val="FFFFFF"/>
                </a:solidFill>
              </a:uFill>
              <a:latin typeface="Arial"/>
            </a:endParaRPr>
          </a:p>
          <a:p>
            <a:pPr algn="ctr">
              <a:lnSpc>
                <a:spcPct val="100000"/>
              </a:lnSpc>
            </a:pPr>
            <a:r>
              <a:rPr lang="en-GB" sz="1400" b="1" spc="-1">
                <a:solidFill>
                  <a:srgbClr val="FFFFFF"/>
                </a:solidFill>
                <a:uFill>
                  <a:solidFill>
                    <a:srgbClr val="FFFFFF"/>
                  </a:solidFill>
                </a:uFill>
                <a:latin typeface="Arial"/>
              </a:rPr>
              <a:t>Three orbital planes</a:t>
            </a:r>
            <a:endParaRPr lang="en-GB" sz="1400" spc="-1">
              <a:solidFill>
                <a:srgbClr val="000000"/>
              </a:solidFill>
              <a:uFill>
                <a:solidFill>
                  <a:srgbClr val="FFFFFF"/>
                </a:solidFill>
              </a:uFill>
              <a:latin typeface="Arial"/>
            </a:endParaRPr>
          </a:p>
          <a:p>
            <a:pPr algn="ctr">
              <a:lnSpc>
                <a:spcPct val="100000"/>
              </a:lnSpc>
            </a:pPr>
            <a:r>
              <a:rPr lang="en-GB" sz="1400" b="1" spc="-1">
                <a:solidFill>
                  <a:srgbClr val="FFFFFF"/>
                </a:solidFill>
                <a:uFill>
                  <a:solidFill>
                    <a:srgbClr val="FFFFFF"/>
                  </a:solidFill>
                </a:uFill>
                <a:latin typeface="Arial"/>
              </a:rPr>
              <a:t>15-month lifetime</a:t>
            </a:r>
            <a:endParaRPr lang="en-GB" sz="1400" spc="-1">
              <a:solidFill>
                <a:srgbClr val="000000"/>
              </a:solidFill>
              <a:uFill>
                <a:solidFill>
                  <a:srgbClr val="FFFFFF"/>
                </a:solidFill>
              </a:uFill>
              <a:latin typeface="Arial"/>
            </a:endParaRPr>
          </a:p>
          <a:p>
            <a:pPr algn="ctr">
              <a:lnSpc>
                <a:spcPct val="100000"/>
              </a:lnSpc>
            </a:pPr>
            <a:endParaRPr lang="en-GB" sz="1400" spc="-1">
              <a:solidFill>
                <a:srgbClr val="000000"/>
              </a:solidFill>
              <a:uFill>
                <a:solidFill>
                  <a:srgbClr val="FFFFFF"/>
                </a:solidFill>
              </a:uFill>
              <a:latin typeface="Arial"/>
            </a:endParaRPr>
          </a:p>
          <a:p>
            <a:pPr algn="ctr">
              <a:lnSpc>
                <a:spcPct val="100000"/>
              </a:lnSpc>
            </a:pPr>
            <a:r>
              <a:rPr lang="en-GB" sz="1400" b="1" spc="-1">
                <a:solidFill>
                  <a:srgbClr val="FFFFFF"/>
                </a:solidFill>
                <a:uFill>
                  <a:solidFill>
                    <a:srgbClr val="FFFFFF"/>
                  </a:solidFill>
                </a:uFill>
                <a:latin typeface="Arial"/>
              </a:rPr>
              <a:t>Better than 60-min median revisit rate over most of globe</a:t>
            </a:r>
            <a:endParaRPr lang="en-GB" sz="1400" spc="-1">
              <a:solidFill>
                <a:srgbClr val="000000"/>
              </a:solidFill>
              <a:uFill>
                <a:solidFill>
                  <a:srgbClr val="FFFFFF"/>
                </a:solidFill>
              </a:uFill>
              <a:latin typeface="Arial"/>
            </a:endParaRPr>
          </a:p>
          <a:p>
            <a:pPr algn="ctr">
              <a:lnSpc>
                <a:spcPct val="100000"/>
              </a:lnSpc>
            </a:pPr>
            <a:endParaRPr lang="en-GB" sz="1400" spc="-1">
              <a:solidFill>
                <a:srgbClr val="000000"/>
              </a:solidFill>
              <a:uFill>
                <a:solidFill>
                  <a:srgbClr val="FFFFFF"/>
                </a:solidFill>
              </a:uFill>
              <a:latin typeface="Arial"/>
            </a:endParaRPr>
          </a:p>
          <a:p>
            <a:pPr algn="ctr">
              <a:lnSpc>
                <a:spcPct val="100000"/>
              </a:lnSpc>
            </a:pPr>
            <a:r>
              <a:rPr lang="en-GB" sz="1400" b="1" spc="-1">
                <a:solidFill>
                  <a:srgbClr val="FFFFFF"/>
                </a:solidFill>
                <a:uFill>
                  <a:solidFill>
                    <a:srgbClr val="FFFFFF"/>
                  </a:solidFill>
                </a:uFill>
                <a:latin typeface="Arial"/>
              </a:rPr>
              <a:t>State-of-the-art temperature and moisture sounding</a:t>
            </a:r>
            <a:endParaRPr lang="en-GB" sz="1400" spc="-1">
              <a:solidFill>
                <a:srgbClr val="000000"/>
              </a:solidFill>
              <a:uFill>
                <a:solidFill>
                  <a:srgbClr val="FFFFFF"/>
                </a:solidFill>
              </a:uFill>
              <a:latin typeface="Arial"/>
            </a:endParaRPr>
          </a:p>
        </p:txBody>
      </p:sp>
      <p:sp>
        <p:nvSpPr>
          <p:cNvPr id="257" name="CustomShape 16"/>
          <p:cNvSpPr/>
          <p:nvPr/>
        </p:nvSpPr>
        <p:spPr>
          <a:xfrm>
            <a:off x="1641359" y="1019520"/>
            <a:ext cx="6626161" cy="303480"/>
          </a:xfrm>
          <a:prstGeom prst="rect">
            <a:avLst/>
          </a:prstGeom>
          <a:solidFill>
            <a:schemeClr val="tx1"/>
          </a:solid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400" b="1" spc="-1" dirty="0">
                <a:solidFill>
                  <a:srgbClr val="FFFFFF"/>
                </a:solidFill>
                <a:uFill>
                  <a:solidFill>
                    <a:srgbClr val="FFFFFF"/>
                  </a:solidFill>
                </a:uFill>
                <a:latin typeface="Arial"/>
              </a:rPr>
              <a:t>Plan = 24-hr data latency – but significant % of data will arrive in 1-2 hours</a:t>
            </a:r>
            <a:endParaRPr lang="en-GB" sz="140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90370613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8" name="Picture 4"/>
          <p:cNvPicPr/>
          <p:nvPr/>
        </p:nvPicPr>
        <p:blipFill>
          <a:blip r:embed="rId3"/>
          <a:srcRect l="18113" t="13862" r="19136" b="4834"/>
          <a:stretch/>
        </p:blipFill>
        <p:spPr>
          <a:xfrm>
            <a:off x="2527320" y="1328040"/>
            <a:ext cx="4614120" cy="4790160"/>
          </a:xfrm>
          <a:prstGeom prst="rect">
            <a:avLst/>
          </a:prstGeom>
          <a:ln>
            <a:noFill/>
          </a:ln>
        </p:spPr>
      </p:pic>
      <p:sp>
        <p:nvSpPr>
          <p:cNvPr id="259" name="TextShape 1"/>
          <p:cNvSpPr txBox="1"/>
          <p:nvPr/>
        </p:nvSpPr>
        <p:spPr>
          <a:xfrm>
            <a:off x="2464680" y="101520"/>
            <a:ext cx="6491160" cy="816480"/>
          </a:xfrm>
          <a:prstGeom prst="rect">
            <a:avLst/>
          </a:prstGeom>
          <a:noFill/>
          <a:ln>
            <a:noFill/>
          </a:ln>
        </p:spPr>
        <p:txBody>
          <a:bodyPr anchor="ctr"/>
          <a:lstStyle/>
          <a:p>
            <a:pPr algn="ctr">
              <a:lnSpc>
                <a:spcPts val="988"/>
              </a:lnSpc>
            </a:pPr>
            <a:r>
              <a:rPr lang="en-US" sz="2800" b="1" spc="-1">
                <a:solidFill>
                  <a:srgbClr val="000000"/>
                </a:solidFill>
                <a:uFill>
                  <a:solidFill>
                    <a:srgbClr val="FFFFFF"/>
                  </a:solidFill>
                </a:uFill>
                <a:latin typeface="Arial"/>
              </a:rPr>
              <a:t>TROPICS CubeSat Overview</a:t>
            </a:r>
            <a:endParaRPr lang="en-US" sz="2800" spc="-1">
              <a:solidFill>
                <a:srgbClr val="000000"/>
              </a:solidFill>
              <a:uFill>
                <a:solidFill>
                  <a:srgbClr val="FFFFFF"/>
                </a:solidFill>
              </a:uFill>
              <a:latin typeface="Arial"/>
            </a:endParaRPr>
          </a:p>
        </p:txBody>
      </p:sp>
      <p:sp>
        <p:nvSpPr>
          <p:cNvPr id="260" name="CustomShape 2"/>
          <p:cNvSpPr/>
          <p:nvPr/>
        </p:nvSpPr>
        <p:spPr>
          <a:xfrm>
            <a:off x="5283120" y="3681360"/>
            <a:ext cx="3482280" cy="1049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spcBef>
                <a:spcPts val="300"/>
              </a:spcBef>
            </a:pPr>
            <a:r>
              <a:rPr lang="en-GB" sz="1600" b="1" spc="-1">
                <a:solidFill>
                  <a:srgbClr val="000000"/>
                </a:solidFill>
                <a:uFill>
                  <a:solidFill>
                    <a:srgbClr val="FFFFFF"/>
                  </a:solidFill>
                </a:uFill>
                <a:latin typeface="Arial"/>
              </a:rPr>
              <a:t>2U Bus: BCT XB-1 </a:t>
            </a:r>
            <a:r>
              <a:rPr lang="en-GB" sz="1400" b="1" spc="-1">
                <a:solidFill>
                  <a:srgbClr val="000000"/>
                </a:solidFill>
                <a:uFill>
                  <a:solidFill>
                    <a:srgbClr val="FFFFFF"/>
                  </a:solidFill>
                </a:uFill>
                <a:latin typeface="Arial"/>
              </a:rPr>
              <a:t> </a:t>
            </a:r>
            <a:endParaRPr lang="en-GB" sz="1400" spc="-1">
              <a:solidFill>
                <a:srgbClr val="000000"/>
              </a:solidFill>
              <a:uFill>
                <a:solidFill>
                  <a:srgbClr val="FFFFFF"/>
                </a:solidFill>
              </a:uFill>
              <a:latin typeface="Arial"/>
            </a:endParaRPr>
          </a:p>
          <a:p>
            <a:pPr marL="285840" indent="-285480">
              <a:spcBef>
                <a:spcPts val="300"/>
              </a:spcBef>
              <a:buClr>
                <a:srgbClr val="000000"/>
              </a:buClr>
              <a:buFont typeface="Arial"/>
              <a:buChar char="•"/>
            </a:pPr>
            <a:r>
              <a:rPr lang="en-GB" sz="1400" b="1" spc="-1">
                <a:solidFill>
                  <a:srgbClr val="000000"/>
                </a:solidFill>
                <a:uFill>
                  <a:solidFill>
                    <a:srgbClr val="FFFFFF"/>
                  </a:solidFill>
                </a:uFill>
                <a:latin typeface="Arial"/>
              </a:rPr>
              <a:t>S-band radio</a:t>
            </a:r>
            <a:endParaRPr lang="en-GB" sz="1400" spc="-1">
              <a:solidFill>
                <a:srgbClr val="000000"/>
              </a:solidFill>
              <a:uFill>
                <a:solidFill>
                  <a:srgbClr val="FFFFFF"/>
                </a:solidFill>
              </a:uFill>
              <a:latin typeface="Arial"/>
            </a:endParaRPr>
          </a:p>
          <a:p>
            <a:pPr marL="285840" indent="-285480">
              <a:spcBef>
                <a:spcPts val="300"/>
              </a:spcBef>
              <a:buClr>
                <a:srgbClr val="000000"/>
              </a:buClr>
              <a:buFont typeface="Arial"/>
              <a:buChar char="•"/>
            </a:pPr>
            <a:r>
              <a:rPr lang="en-GB" sz="1400" b="1" spc="-1">
                <a:solidFill>
                  <a:srgbClr val="000000"/>
                </a:solidFill>
                <a:uFill>
                  <a:solidFill>
                    <a:srgbClr val="FFFFFF"/>
                  </a:solidFill>
                </a:uFill>
                <a:latin typeface="Arial"/>
              </a:rPr>
              <a:t>ADCS: sun sensor(s), star-camera, reaction wheels, torque rods </a:t>
            </a:r>
            <a:endParaRPr lang="en-GB" sz="1400" spc="-1">
              <a:solidFill>
                <a:srgbClr val="000000"/>
              </a:solidFill>
              <a:uFill>
                <a:solidFill>
                  <a:srgbClr val="FFFFFF"/>
                </a:solidFill>
              </a:uFill>
              <a:latin typeface="Arial"/>
            </a:endParaRPr>
          </a:p>
        </p:txBody>
      </p:sp>
      <p:sp>
        <p:nvSpPr>
          <p:cNvPr id="261" name="CustomShape 3"/>
          <p:cNvSpPr/>
          <p:nvPr/>
        </p:nvSpPr>
        <p:spPr>
          <a:xfrm>
            <a:off x="7070520" y="1476360"/>
            <a:ext cx="3390480" cy="2433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600" b="1" spc="-1">
                <a:solidFill>
                  <a:srgbClr val="000000"/>
                </a:solidFill>
                <a:uFill>
                  <a:solidFill>
                    <a:srgbClr val="FFFFFF"/>
                  </a:solidFill>
                </a:uFill>
                <a:latin typeface="Arial"/>
              </a:rPr>
              <a:t>1U Payload </a:t>
            </a:r>
            <a:endParaRPr lang="en-GB" sz="1600" spc="-1">
              <a:solidFill>
                <a:srgbClr val="000000"/>
              </a:solidFill>
              <a:uFill>
                <a:solidFill>
                  <a:srgbClr val="FFFFFF"/>
                </a:solidFill>
              </a:uFill>
              <a:latin typeface="Arial"/>
            </a:endParaRPr>
          </a:p>
          <a:p>
            <a:pPr marL="285840" indent="-285480">
              <a:buClr>
                <a:srgbClr val="000000"/>
              </a:buClr>
              <a:buFont typeface="Arial"/>
              <a:buChar char="•"/>
            </a:pPr>
            <a:r>
              <a:rPr lang="en-GB" sz="1400" b="1" spc="-1">
                <a:solidFill>
                  <a:srgbClr val="000000"/>
                </a:solidFill>
                <a:uFill>
                  <a:solidFill>
                    <a:srgbClr val="FFFFFF"/>
                  </a:solidFill>
                </a:uFill>
                <a:latin typeface="Arial"/>
              </a:rPr>
              <a:t>Rotating microwave radiometer </a:t>
            </a:r>
            <a:endParaRPr lang="en-GB" sz="1400" spc="-1">
              <a:solidFill>
                <a:srgbClr val="000000"/>
              </a:solidFill>
              <a:uFill>
                <a:solidFill>
                  <a:srgbClr val="FFFFFF"/>
                </a:solidFill>
              </a:uFill>
              <a:latin typeface="Arial"/>
            </a:endParaRPr>
          </a:p>
          <a:p>
            <a:pPr marL="285840" indent="-285480">
              <a:buClr>
                <a:srgbClr val="000000"/>
              </a:buClr>
              <a:buFont typeface="Arial"/>
              <a:buChar char="•"/>
            </a:pPr>
            <a:r>
              <a:rPr lang="en-GB" sz="1400" b="1" spc="-1">
                <a:solidFill>
                  <a:srgbClr val="000000"/>
                </a:solidFill>
                <a:uFill>
                  <a:solidFill>
                    <a:srgbClr val="FFFFFF"/>
                  </a:solidFill>
                </a:uFill>
                <a:latin typeface="Arial"/>
              </a:rPr>
              <a:t>Scanner assembly </a:t>
            </a:r>
            <a:endParaRPr lang="en-GB" sz="1400" spc="-1">
              <a:solidFill>
                <a:srgbClr val="000000"/>
              </a:solidFill>
              <a:uFill>
                <a:solidFill>
                  <a:srgbClr val="FFFFFF"/>
                </a:solidFill>
              </a:uFill>
              <a:latin typeface="Arial"/>
            </a:endParaRPr>
          </a:p>
          <a:p>
            <a:pPr marL="285840" indent="-285480">
              <a:buClr>
                <a:srgbClr val="000000"/>
              </a:buClr>
              <a:buFont typeface="Arial"/>
              <a:buChar char="•"/>
            </a:pPr>
            <a:r>
              <a:rPr lang="en-GB" sz="1400" b="1" spc="-1">
                <a:solidFill>
                  <a:srgbClr val="000000"/>
                </a:solidFill>
                <a:uFill>
                  <a:solidFill>
                    <a:srgbClr val="FFFFFF"/>
                  </a:solidFill>
                </a:uFill>
                <a:latin typeface="Arial"/>
              </a:rPr>
              <a:t>83 mm aperture </a:t>
            </a:r>
            <a:endParaRPr lang="en-GB" sz="1400" spc="-1">
              <a:solidFill>
                <a:srgbClr val="000000"/>
              </a:solidFill>
              <a:uFill>
                <a:solidFill>
                  <a:srgbClr val="FFFFFF"/>
                </a:solidFill>
              </a:uFill>
              <a:latin typeface="Arial"/>
            </a:endParaRPr>
          </a:p>
          <a:p>
            <a:pPr marL="285840" indent="-285480">
              <a:buClr>
                <a:srgbClr val="000000"/>
              </a:buClr>
              <a:buFont typeface="Arial"/>
              <a:buChar char="•"/>
            </a:pPr>
            <a:r>
              <a:rPr lang="en-GB" sz="1400" b="1" spc="-1">
                <a:solidFill>
                  <a:srgbClr val="000000"/>
                </a:solidFill>
                <a:uFill>
                  <a:solidFill>
                    <a:srgbClr val="FFFFFF"/>
                  </a:solidFill>
                </a:uFill>
                <a:latin typeface="Arial"/>
              </a:rPr>
              <a:t>Noise-diode / sky calibration</a:t>
            </a:r>
            <a:endParaRPr lang="en-GB" sz="1400" spc="-1">
              <a:solidFill>
                <a:srgbClr val="000000"/>
              </a:solidFill>
              <a:uFill>
                <a:solidFill>
                  <a:srgbClr val="FFFFFF"/>
                </a:solidFill>
              </a:uFill>
              <a:latin typeface="Arial"/>
            </a:endParaRPr>
          </a:p>
          <a:p>
            <a:pPr>
              <a:lnSpc>
                <a:spcPct val="100000"/>
              </a:lnSpc>
            </a:pPr>
            <a:r>
              <a:rPr lang="en-GB" sz="1400" b="1" spc="-1">
                <a:solidFill>
                  <a:srgbClr val="000000"/>
                </a:solidFill>
                <a:uFill>
                  <a:solidFill>
                    <a:srgbClr val="FFFFFF"/>
                  </a:solidFill>
                </a:uFill>
                <a:latin typeface="Arial"/>
              </a:rPr>
              <a:t>Ultra-compact W / F / G radiometer</a:t>
            </a:r>
            <a:endParaRPr lang="en-GB" sz="1400" spc="-1">
              <a:solidFill>
                <a:srgbClr val="000000"/>
              </a:solidFill>
              <a:uFill>
                <a:solidFill>
                  <a:srgbClr val="FFFFFF"/>
                </a:solidFill>
              </a:uFill>
              <a:latin typeface="Arial"/>
            </a:endParaRPr>
          </a:p>
          <a:p>
            <a:pPr marL="285840" lvl="1" indent="-285480">
              <a:buClr>
                <a:srgbClr val="000000"/>
              </a:buClr>
              <a:buFont typeface="Arial"/>
              <a:buChar char="•"/>
            </a:pPr>
            <a:r>
              <a:rPr lang="en-GB" sz="1400" b="1" spc="-1">
                <a:solidFill>
                  <a:srgbClr val="000000"/>
                </a:solidFill>
                <a:uFill>
                  <a:solidFill>
                    <a:srgbClr val="FFFFFF"/>
                  </a:solidFill>
                </a:uFill>
                <a:latin typeface="Arial"/>
              </a:rPr>
              <a:t>W band 92 GHz</a:t>
            </a:r>
            <a:endParaRPr lang="en-GB" sz="1400" spc="-1">
              <a:solidFill>
                <a:srgbClr val="000000"/>
              </a:solidFill>
              <a:uFill>
                <a:solidFill>
                  <a:srgbClr val="FFFFFF"/>
                </a:solidFill>
              </a:uFill>
              <a:latin typeface="Arial"/>
            </a:endParaRPr>
          </a:p>
          <a:p>
            <a:pPr marL="285840" lvl="1" indent="-285480">
              <a:buClr>
                <a:srgbClr val="000000"/>
              </a:buClr>
              <a:buFont typeface="Arial"/>
              <a:buChar char="•"/>
            </a:pPr>
            <a:r>
              <a:rPr lang="en-GB" sz="1400" b="1" spc="-1">
                <a:solidFill>
                  <a:srgbClr val="000000"/>
                </a:solidFill>
                <a:uFill>
                  <a:solidFill>
                    <a:srgbClr val="FFFFFF"/>
                  </a:solidFill>
                </a:uFill>
                <a:latin typeface="Arial"/>
              </a:rPr>
              <a:t>F band  7 ch  (114-119 GHz)</a:t>
            </a:r>
            <a:endParaRPr lang="en-GB" sz="1400" spc="-1">
              <a:solidFill>
                <a:srgbClr val="000000"/>
              </a:solidFill>
              <a:uFill>
                <a:solidFill>
                  <a:srgbClr val="FFFFFF"/>
                </a:solidFill>
              </a:uFill>
              <a:latin typeface="Arial"/>
            </a:endParaRPr>
          </a:p>
          <a:p>
            <a:pPr marL="285840" lvl="1" indent="-285480">
              <a:buClr>
                <a:srgbClr val="000000"/>
              </a:buClr>
              <a:buFont typeface="Arial"/>
              <a:buChar char="•"/>
            </a:pPr>
            <a:r>
              <a:rPr lang="en-GB" sz="1400" b="1" spc="-1">
                <a:solidFill>
                  <a:srgbClr val="000000"/>
                </a:solidFill>
                <a:uFill>
                  <a:solidFill>
                    <a:srgbClr val="FFFFFF"/>
                  </a:solidFill>
                </a:uFill>
                <a:latin typeface="Arial"/>
              </a:rPr>
              <a:t>G band 4 ch (183±1, 3, 7), 204 GHz   </a:t>
            </a:r>
            <a:r>
              <a:rPr lang="en-GB" sz="1200" spc="-1">
                <a:solidFill>
                  <a:srgbClr val="000000"/>
                </a:solidFill>
                <a:uFill>
                  <a:solidFill>
                    <a:srgbClr val="FFFFFF"/>
                  </a:solidFill>
                </a:uFill>
                <a:latin typeface="Arial"/>
              </a:rPr>
              <a:t>                 </a:t>
            </a:r>
          </a:p>
          <a:p>
            <a:pPr>
              <a:lnSpc>
                <a:spcPct val="100000"/>
              </a:lnSpc>
            </a:pPr>
            <a:endParaRPr lang="en-GB" sz="1200" spc="-1">
              <a:solidFill>
                <a:srgbClr val="000000"/>
              </a:solidFill>
              <a:uFill>
                <a:solidFill>
                  <a:srgbClr val="FFFFFF"/>
                </a:solidFill>
              </a:uFill>
              <a:latin typeface="Arial"/>
            </a:endParaRPr>
          </a:p>
        </p:txBody>
      </p:sp>
      <p:sp>
        <p:nvSpPr>
          <p:cNvPr id="262" name="Line 4"/>
          <p:cNvSpPr/>
          <p:nvPr/>
        </p:nvSpPr>
        <p:spPr>
          <a:xfrm flipH="1" flipV="1">
            <a:off x="5185920" y="2831400"/>
            <a:ext cx="725760" cy="799920"/>
          </a:xfrm>
          <a:prstGeom prst="line">
            <a:avLst/>
          </a:prstGeom>
          <a:ln w="12600">
            <a:solidFill>
              <a:schemeClr val="accent1">
                <a:lumMod val="50000"/>
              </a:schemeClr>
            </a:solidFill>
            <a:round/>
            <a:tailEnd type="oval" w="med" len="med"/>
          </a:ln>
        </p:spPr>
        <p:style>
          <a:lnRef idx="1">
            <a:schemeClr val="accent1"/>
          </a:lnRef>
          <a:fillRef idx="0">
            <a:schemeClr val="accent1"/>
          </a:fillRef>
          <a:effectRef idx="0">
            <a:schemeClr val="accent1"/>
          </a:effectRef>
          <a:fontRef idx="minor"/>
        </p:style>
      </p:sp>
      <p:sp>
        <p:nvSpPr>
          <p:cNvPr id="263" name="Line 5"/>
          <p:cNvSpPr/>
          <p:nvPr/>
        </p:nvSpPr>
        <p:spPr>
          <a:xfrm flipH="1">
            <a:off x="6716640" y="1778760"/>
            <a:ext cx="601560" cy="288720"/>
          </a:xfrm>
          <a:prstGeom prst="line">
            <a:avLst/>
          </a:prstGeom>
          <a:ln w="12600">
            <a:solidFill>
              <a:schemeClr val="accent1">
                <a:lumMod val="50000"/>
              </a:schemeClr>
            </a:solidFill>
            <a:round/>
            <a:tailEnd type="oval" w="med" len="med"/>
          </a:ln>
        </p:spPr>
        <p:style>
          <a:lnRef idx="1">
            <a:schemeClr val="accent1"/>
          </a:lnRef>
          <a:fillRef idx="0">
            <a:schemeClr val="accent1"/>
          </a:fillRef>
          <a:effectRef idx="0">
            <a:schemeClr val="accent1"/>
          </a:effectRef>
          <a:fontRef idx="minor"/>
        </p:style>
      </p:sp>
      <p:sp>
        <p:nvSpPr>
          <p:cNvPr id="264" name="CustomShape 6"/>
          <p:cNvSpPr/>
          <p:nvPr/>
        </p:nvSpPr>
        <p:spPr>
          <a:xfrm>
            <a:off x="1855560" y="1933200"/>
            <a:ext cx="1343520" cy="395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000" b="1" spc="-1">
                <a:solidFill>
                  <a:srgbClr val="000000"/>
                </a:solidFill>
                <a:uFill>
                  <a:solidFill>
                    <a:srgbClr val="FFFFFF"/>
                  </a:solidFill>
                </a:uFill>
                <a:latin typeface="Arial"/>
              </a:rPr>
              <a:t>Deployed</a:t>
            </a:r>
            <a:endParaRPr lang="en-GB" sz="2000" spc="-1">
              <a:solidFill>
                <a:srgbClr val="000000"/>
              </a:solidFill>
              <a:uFill>
                <a:solidFill>
                  <a:srgbClr val="FFFFFF"/>
                </a:solidFill>
              </a:uFill>
              <a:latin typeface="Arial"/>
            </a:endParaRPr>
          </a:p>
        </p:txBody>
      </p:sp>
      <p:pic>
        <p:nvPicPr>
          <p:cNvPr id="265" name="Picture 5"/>
          <p:cNvPicPr/>
          <p:nvPr/>
        </p:nvPicPr>
        <p:blipFill>
          <a:blip r:embed="rId4"/>
          <a:srcRect l="11936" t="20491" r="11047" b="31679"/>
          <a:stretch/>
        </p:blipFill>
        <p:spPr>
          <a:xfrm>
            <a:off x="7452840" y="4793040"/>
            <a:ext cx="2913120" cy="1449720"/>
          </a:xfrm>
          <a:prstGeom prst="rect">
            <a:avLst/>
          </a:prstGeom>
          <a:ln>
            <a:noFill/>
          </a:ln>
        </p:spPr>
      </p:pic>
      <p:sp>
        <p:nvSpPr>
          <p:cNvPr id="266" name="CustomShape 7"/>
          <p:cNvSpPr/>
          <p:nvPr/>
        </p:nvSpPr>
        <p:spPr>
          <a:xfrm>
            <a:off x="1846920" y="5686560"/>
            <a:ext cx="1861560" cy="516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1400" b="1" spc="-1">
                <a:solidFill>
                  <a:srgbClr val="000000"/>
                </a:solidFill>
                <a:uFill>
                  <a:solidFill>
                    <a:srgbClr val="FFFFFF"/>
                  </a:solidFill>
                </a:uFill>
                <a:latin typeface="Arial"/>
              </a:rPr>
              <a:t>Articulating 5-panel solar array</a:t>
            </a:r>
            <a:endParaRPr lang="en-GB" sz="1400" spc="-1">
              <a:solidFill>
                <a:srgbClr val="000000"/>
              </a:solidFill>
              <a:uFill>
                <a:solidFill>
                  <a:srgbClr val="FFFFFF"/>
                </a:solidFill>
              </a:uFill>
              <a:latin typeface="Arial"/>
            </a:endParaRPr>
          </a:p>
        </p:txBody>
      </p:sp>
      <p:sp>
        <p:nvSpPr>
          <p:cNvPr id="267" name="Line 8"/>
          <p:cNvSpPr/>
          <p:nvPr/>
        </p:nvSpPr>
        <p:spPr>
          <a:xfrm flipV="1">
            <a:off x="2838000" y="4896000"/>
            <a:ext cx="870840" cy="790200"/>
          </a:xfrm>
          <a:prstGeom prst="line">
            <a:avLst/>
          </a:prstGeom>
          <a:ln w="12600">
            <a:solidFill>
              <a:schemeClr val="accent1">
                <a:lumMod val="50000"/>
              </a:schemeClr>
            </a:solidFill>
            <a:round/>
            <a:tailEnd type="oval" w="med" len="med"/>
          </a:ln>
        </p:spPr>
        <p:style>
          <a:lnRef idx="1">
            <a:schemeClr val="accent1"/>
          </a:lnRef>
          <a:fillRef idx="0">
            <a:schemeClr val="accent1"/>
          </a:fillRef>
          <a:effectRef idx="0">
            <a:schemeClr val="accent1"/>
          </a:effectRef>
          <a:fontRef idx="minor"/>
        </p:style>
      </p:sp>
      <p:sp>
        <p:nvSpPr>
          <p:cNvPr id="268" name="CustomShape 9"/>
          <p:cNvSpPr/>
          <p:nvPr/>
        </p:nvSpPr>
        <p:spPr>
          <a:xfrm>
            <a:off x="2675640" y="1019880"/>
            <a:ext cx="2441880" cy="638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GB" sz="2000" b="1" spc="-1">
                <a:solidFill>
                  <a:srgbClr val="000000"/>
                </a:solidFill>
                <a:uFill>
                  <a:solidFill>
                    <a:srgbClr val="FFFFFF"/>
                  </a:solidFill>
                </a:uFill>
                <a:latin typeface="Arial"/>
              </a:rPr>
              <a:t>3U CubeSat</a:t>
            </a:r>
            <a:endParaRPr lang="en-GB" sz="2000" spc="-1">
              <a:solidFill>
                <a:srgbClr val="000000"/>
              </a:solidFill>
              <a:uFill>
                <a:solidFill>
                  <a:srgbClr val="FFFFFF"/>
                </a:solidFill>
              </a:uFill>
              <a:latin typeface="Arial"/>
            </a:endParaRPr>
          </a:p>
          <a:p>
            <a:pPr algn="ctr">
              <a:lnSpc>
                <a:spcPct val="100000"/>
              </a:lnSpc>
            </a:pPr>
            <a:r>
              <a:rPr lang="en-GB" sz="1600" b="1" spc="-1">
                <a:solidFill>
                  <a:srgbClr val="000000"/>
                </a:solidFill>
                <a:uFill>
                  <a:solidFill>
                    <a:srgbClr val="FFFFFF"/>
                  </a:solidFill>
                </a:uFill>
                <a:latin typeface="Arial"/>
              </a:rPr>
              <a:t>(10cm x 10cm x 36cm)</a:t>
            </a:r>
            <a:endParaRPr lang="en-GB" sz="1600" spc="-1">
              <a:solidFill>
                <a:srgbClr val="000000"/>
              </a:solidFill>
              <a:uFill>
                <a:solidFill>
                  <a:srgbClr val="FFFFFF"/>
                </a:solidFill>
              </a:uFill>
              <a:latin typeface="Arial"/>
            </a:endParaRPr>
          </a:p>
        </p:txBody>
      </p:sp>
      <p:sp>
        <p:nvSpPr>
          <p:cNvPr id="269" name="CustomShape 10"/>
          <p:cNvSpPr/>
          <p:nvPr/>
        </p:nvSpPr>
        <p:spPr>
          <a:xfrm>
            <a:off x="6244320" y="5768280"/>
            <a:ext cx="1280880" cy="395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2000" b="1" spc="-1">
                <a:solidFill>
                  <a:srgbClr val="000000"/>
                </a:solidFill>
                <a:uFill>
                  <a:solidFill>
                    <a:srgbClr val="FFFFFF"/>
                  </a:solidFill>
                </a:uFill>
                <a:latin typeface="Arial"/>
              </a:rPr>
              <a:t>Stowed</a:t>
            </a:r>
            <a:endParaRPr lang="en-GB" sz="2000"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10845993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TextShape 1"/>
          <p:cNvSpPr txBox="1"/>
          <p:nvPr/>
        </p:nvSpPr>
        <p:spPr>
          <a:xfrm>
            <a:off x="2464680" y="101520"/>
            <a:ext cx="6491160" cy="816480"/>
          </a:xfrm>
          <a:prstGeom prst="rect">
            <a:avLst/>
          </a:prstGeom>
          <a:noFill/>
          <a:ln>
            <a:noFill/>
          </a:ln>
        </p:spPr>
        <p:txBody>
          <a:bodyPr anchor="ctr"/>
          <a:lstStyle/>
          <a:p>
            <a:pPr algn="ctr">
              <a:lnSpc>
                <a:spcPts val="988"/>
              </a:lnSpc>
            </a:pPr>
            <a:r>
              <a:rPr lang="en-US" sz="2800" b="1" spc="-1">
                <a:solidFill>
                  <a:srgbClr val="000000"/>
                </a:solidFill>
                <a:uFill>
                  <a:solidFill>
                    <a:srgbClr val="FFFFFF"/>
                  </a:solidFill>
                </a:uFill>
                <a:latin typeface="Arial"/>
              </a:rPr>
              <a:t>TROPICS Channel Set</a:t>
            </a:r>
            <a:endParaRPr lang="en-US" sz="2800" spc="-1">
              <a:solidFill>
                <a:srgbClr val="000000"/>
              </a:solidFill>
              <a:uFill>
                <a:solidFill>
                  <a:srgbClr val="FFFFFF"/>
                </a:solidFill>
              </a:uFill>
              <a:latin typeface="Arial"/>
            </a:endParaRPr>
          </a:p>
        </p:txBody>
      </p:sp>
      <p:graphicFrame>
        <p:nvGraphicFramePr>
          <p:cNvPr id="316" name="Table 2"/>
          <p:cNvGraphicFramePr/>
          <p:nvPr>
            <p:extLst/>
          </p:nvPr>
        </p:nvGraphicFramePr>
        <p:xfrm>
          <a:off x="1615440" y="1049760"/>
          <a:ext cx="8974183" cy="5532120"/>
        </p:xfrm>
        <a:graphic>
          <a:graphicData uri="http://schemas.openxmlformats.org/drawingml/2006/table">
            <a:tbl>
              <a:tblPr/>
              <a:tblGrid>
                <a:gridCol w="1064870">
                  <a:extLst>
                    <a:ext uri="{9D8B030D-6E8A-4147-A177-3AD203B41FA5}">
                      <a16:colId xmlns:a16="http://schemas.microsoft.com/office/drawing/2014/main" val="20000"/>
                    </a:ext>
                  </a:extLst>
                </a:gridCol>
                <a:gridCol w="1316925">
                  <a:extLst>
                    <a:ext uri="{9D8B030D-6E8A-4147-A177-3AD203B41FA5}">
                      <a16:colId xmlns:a16="http://schemas.microsoft.com/office/drawing/2014/main" val="20001"/>
                    </a:ext>
                  </a:extLst>
                </a:gridCol>
                <a:gridCol w="1155337">
                  <a:extLst>
                    <a:ext uri="{9D8B030D-6E8A-4147-A177-3AD203B41FA5}">
                      <a16:colId xmlns:a16="http://schemas.microsoft.com/office/drawing/2014/main" val="20002"/>
                    </a:ext>
                  </a:extLst>
                </a:gridCol>
                <a:gridCol w="1856603">
                  <a:extLst>
                    <a:ext uri="{9D8B030D-6E8A-4147-A177-3AD203B41FA5}">
                      <a16:colId xmlns:a16="http://schemas.microsoft.com/office/drawing/2014/main" val="20003"/>
                    </a:ext>
                  </a:extLst>
                </a:gridCol>
                <a:gridCol w="1382124">
                  <a:extLst>
                    <a:ext uri="{9D8B030D-6E8A-4147-A177-3AD203B41FA5}">
                      <a16:colId xmlns:a16="http://schemas.microsoft.com/office/drawing/2014/main" val="20004"/>
                    </a:ext>
                  </a:extLst>
                </a:gridCol>
                <a:gridCol w="1098560">
                  <a:extLst>
                    <a:ext uri="{9D8B030D-6E8A-4147-A177-3AD203B41FA5}">
                      <a16:colId xmlns:a16="http://schemas.microsoft.com/office/drawing/2014/main" val="20005"/>
                    </a:ext>
                  </a:extLst>
                </a:gridCol>
                <a:gridCol w="1099764">
                  <a:extLst>
                    <a:ext uri="{9D8B030D-6E8A-4147-A177-3AD203B41FA5}">
                      <a16:colId xmlns:a16="http://schemas.microsoft.com/office/drawing/2014/main" val="20006"/>
                    </a:ext>
                  </a:extLst>
                </a:gridCol>
              </a:tblGrid>
              <a:tr h="691560">
                <a:tc>
                  <a:txBody>
                    <a:bodyPr/>
                    <a:lstStyle/>
                    <a:p>
                      <a:pPr algn="ctr">
                        <a:lnSpc>
                          <a:spcPct val="100000"/>
                        </a:lnSpc>
                      </a:pPr>
                      <a:r>
                        <a:rPr lang="en-GB" sz="1400" b="1" strike="noStrike" spc="-1">
                          <a:solidFill>
                            <a:srgbClr val="000000"/>
                          </a:solidFill>
                          <a:uFill>
                            <a:solidFill>
                              <a:srgbClr val="FFFFFF"/>
                            </a:solidFill>
                          </a:uFill>
                          <a:latin typeface="Arial"/>
                          <a:ea typeface="Calibri"/>
                        </a:rPr>
                        <a:t>TROPICS Chan.</a:t>
                      </a:r>
                      <a:endParaRPr lang="en-GB" sz="14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solidFill>
                      <a:srgbClr val="DFE9FF"/>
                    </a:solidFill>
                  </a:tcPr>
                </a:tc>
                <a:tc>
                  <a:txBody>
                    <a:bodyPr/>
                    <a:lstStyle/>
                    <a:p>
                      <a:pPr algn="ctr">
                        <a:lnSpc>
                          <a:spcPct val="100000"/>
                        </a:lnSpc>
                      </a:pPr>
                      <a:r>
                        <a:rPr lang="en-GB" sz="1400" b="1" strike="noStrike" spc="-1">
                          <a:solidFill>
                            <a:srgbClr val="000000"/>
                          </a:solidFill>
                          <a:uFill>
                            <a:solidFill>
                              <a:srgbClr val="FFFFFF"/>
                            </a:solidFill>
                          </a:uFill>
                          <a:latin typeface="Arial"/>
                          <a:ea typeface="Calibri"/>
                        </a:rPr>
                        <a:t>Center Freq. (GHz)</a:t>
                      </a:r>
                      <a:endParaRPr lang="en-GB" sz="14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solidFill>
                      <a:srgbClr val="DFE9FF"/>
                    </a:solidFill>
                  </a:tcPr>
                </a:tc>
                <a:tc>
                  <a:txBody>
                    <a:bodyPr/>
                    <a:lstStyle/>
                    <a:p>
                      <a:pPr algn="ctr">
                        <a:lnSpc>
                          <a:spcPct val="100000"/>
                        </a:lnSpc>
                      </a:pPr>
                      <a:r>
                        <a:rPr lang="en-GB" sz="1400" b="1" strike="noStrike" spc="-1">
                          <a:solidFill>
                            <a:srgbClr val="000000"/>
                          </a:solidFill>
                          <a:uFill>
                            <a:solidFill>
                              <a:srgbClr val="FFFFFF"/>
                            </a:solidFill>
                          </a:uFill>
                          <a:latin typeface="Arial"/>
                          <a:ea typeface="Calibri"/>
                        </a:rPr>
                        <a:t>Bandwidth (GHz)</a:t>
                      </a:r>
                      <a:endParaRPr lang="en-GB" sz="14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solidFill>
                      <a:srgbClr val="DFE9FF"/>
                    </a:solidFill>
                  </a:tcPr>
                </a:tc>
                <a:tc>
                  <a:txBody>
                    <a:bodyPr/>
                    <a:lstStyle/>
                    <a:p>
                      <a:pPr algn="ctr">
                        <a:lnSpc>
                          <a:spcPct val="100000"/>
                        </a:lnSpc>
                      </a:pPr>
                      <a:r>
                        <a:rPr lang="en-GB" sz="1400" b="1" strike="noStrike" spc="-1">
                          <a:solidFill>
                            <a:srgbClr val="000000"/>
                          </a:solidFill>
                          <a:uFill>
                            <a:solidFill>
                              <a:srgbClr val="FFFFFF"/>
                            </a:solidFill>
                          </a:uFill>
                          <a:latin typeface="Arial"/>
                          <a:ea typeface="Calibri"/>
                        </a:rPr>
                        <a:t>RF Span</a:t>
                      </a:r>
                      <a:endParaRPr lang="en-GB" sz="1400" b="0" strike="noStrike" spc="-1">
                        <a:solidFill>
                          <a:srgbClr val="000000"/>
                        </a:solidFill>
                        <a:uFill>
                          <a:solidFill>
                            <a:srgbClr val="FFFFFF"/>
                          </a:solidFill>
                        </a:uFill>
                        <a:latin typeface="Arial"/>
                      </a:endParaRPr>
                    </a:p>
                    <a:p>
                      <a:pPr algn="ctr">
                        <a:lnSpc>
                          <a:spcPct val="100000"/>
                        </a:lnSpc>
                      </a:pPr>
                      <a:r>
                        <a:rPr lang="en-GB" sz="1400" b="1" strike="noStrike" spc="-1">
                          <a:solidFill>
                            <a:srgbClr val="000000"/>
                          </a:solidFill>
                          <a:uFill>
                            <a:solidFill>
                              <a:srgbClr val="FFFFFF"/>
                            </a:solidFill>
                          </a:uFill>
                          <a:latin typeface="Arial"/>
                          <a:ea typeface="Calibri"/>
                        </a:rPr>
                        <a:t> (GHz)</a:t>
                      </a:r>
                      <a:endParaRPr lang="en-GB" sz="14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solidFill>
                      <a:srgbClr val="DFE9FF"/>
                    </a:solidFill>
                  </a:tcPr>
                </a:tc>
                <a:tc>
                  <a:txBody>
                    <a:bodyPr/>
                    <a:lstStyle/>
                    <a:p>
                      <a:pPr algn="ctr">
                        <a:lnSpc>
                          <a:spcPct val="100000"/>
                        </a:lnSpc>
                      </a:pPr>
                      <a:r>
                        <a:rPr lang="en-GB" sz="1400" b="1" strike="noStrike" spc="-1">
                          <a:solidFill>
                            <a:srgbClr val="000000"/>
                          </a:solidFill>
                          <a:uFill>
                            <a:solidFill>
                              <a:srgbClr val="FFFFFF"/>
                            </a:solidFill>
                          </a:uFill>
                          <a:latin typeface="Arial"/>
                          <a:ea typeface="Calibri"/>
                        </a:rPr>
                        <a:t>Beamwidth (degrees)</a:t>
                      </a:r>
                      <a:endParaRPr lang="en-GB" sz="1400" b="0" strike="noStrike" spc="-1">
                        <a:solidFill>
                          <a:srgbClr val="000000"/>
                        </a:solidFill>
                        <a:uFill>
                          <a:solidFill>
                            <a:srgbClr val="FFFFFF"/>
                          </a:solidFill>
                        </a:uFill>
                        <a:latin typeface="Arial"/>
                      </a:endParaRPr>
                    </a:p>
                    <a:p>
                      <a:pPr algn="ctr">
                        <a:lnSpc>
                          <a:spcPct val="100000"/>
                        </a:lnSpc>
                      </a:pPr>
                      <a:r>
                        <a:rPr lang="en-GB" sz="1400" b="1" strike="noStrike" spc="-1">
                          <a:solidFill>
                            <a:srgbClr val="000000"/>
                          </a:solidFill>
                          <a:uFill>
                            <a:solidFill>
                              <a:srgbClr val="FFFFFF"/>
                            </a:solidFill>
                          </a:uFill>
                          <a:latin typeface="Arial"/>
                          <a:ea typeface="Calibri"/>
                        </a:rPr>
                        <a:t>Down/Cross</a:t>
                      </a:r>
                      <a:endParaRPr lang="en-GB" sz="14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solidFill>
                      <a:srgbClr val="DFE9FF"/>
                    </a:solidFill>
                  </a:tcPr>
                </a:tc>
                <a:tc>
                  <a:txBody>
                    <a:bodyPr/>
                    <a:lstStyle/>
                    <a:p>
                      <a:pPr algn="ctr">
                        <a:lnSpc>
                          <a:spcPct val="115000"/>
                        </a:lnSpc>
                      </a:pPr>
                      <a:r>
                        <a:rPr lang="en-GB" sz="1100" b="1" strike="noStrike" spc="-1">
                          <a:solidFill>
                            <a:srgbClr val="000000"/>
                          </a:solidFill>
                          <a:uFill>
                            <a:solidFill>
                              <a:srgbClr val="FFFFFF"/>
                            </a:solidFill>
                          </a:uFill>
                          <a:latin typeface="Arial"/>
                          <a:ea typeface="Calibri"/>
                        </a:rPr>
                        <a:t>Nadir Footprint Geometric Mean (km)*</a:t>
                      </a:r>
                      <a:endParaRPr lang="en-GB" sz="11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solidFill>
                      <a:srgbClr val="DFE9FF"/>
                    </a:solidFill>
                  </a:tcPr>
                </a:tc>
                <a:tc>
                  <a:txBody>
                    <a:bodyPr/>
                    <a:lstStyle/>
                    <a:p>
                      <a:pPr algn="ctr">
                        <a:lnSpc>
                          <a:spcPct val="100000"/>
                        </a:lnSpc>
                      </a:pPr>
                      <a:r>
                        <a:rPr lang="en-GB" sz="1400" b="1" strike="noStrike" spc="-1">
                          <a:solidFill>
                            <a:srgbClr val="000000"/>
                          </a:solidFill>
                          <a:uFill>
                            <a:solidFill>
                              <a:srgbClr val="FFFFFF"/>
                            </a:solidFill>
                          </a:uFill>
                          <a:latin typeface="Arial"/>
                          <a:ea typeface="Calibri"/>
                        </a:rPr>
                        <a:t> Measured NEdT (K)</a:t>
                      </a:r>
                      <a:endParaRPr lang="en-GB" sz="14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solidFill>
                      <a:srgbClr val="DFE9FF"/>
                    </a:solidFill>
                  </a:tcPr>
                </a:tc>
                <a:extLst>
                  <a:ext uri="{0D108BD9-81ED-4DB2-BD59-A6C34878D82A}">
                    <a16:rowId xmlns:a16="http://schemas.microsoft.com/office/drawing/2014/main" val="10000"/>
                  </a:ext>
                </a:extLst>
              </a:tr>
              <a:tr h="451800">
                <a:tc>
                  <a:txBody>
                    <a:bodyPr/>
                    <a:lstStyle/>
                    <a:p>
                      <a:pPr algn="ctr">
                        <a:lnSpc>
                          <a:spcPct val="100000"/>
                        </a:lnSpc>
                      </a:pPr>
                      <a:r>
                        <a:rPr lang="en-GB" sz="1600" b="0" strike="noStrike" spc="-1" dirty="0">
                          <a:solidFill>
                            <a:srgbClr val="000000"/>
                          </a:solidFill>
                          <a:uFill>
                            <a:solidFill>
                              <a:srgbClr val="FFFFFF"/>
                            </a:solidFill>
                          </a:uFill>
                          <a:latin typeface="Arial"/>
                          <a:ea typeface="Calibri"/>
                        </a:rPr>
                        <a:t>1</a:t>
                      </a:r>
                      <a:endParaRPr lang="en-GB" sz="1600" b="0" strike="noStrike" spc="-1" dirty="0">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dirty="0">
                          <a:solidFill>
                            <a:srgbClr val="000000"/>
                          </a:solidFill>
                          <a:uFill>
                            <a:solidFill>
                              <a:srgbClr val="FFFFFF"/>
                            </a:solidFill>
                          </a:uFill>
                          <a:latin typeface="Arial"/>
                          <a:ea typeface="Calibri"/>
                        </a:rPr>
                        <a:t>91.656 ± 1.4</a:t>
                      </a:r>
                      <a:endParaRPr lang="en-GB" sz="1600" b="0" strike="noStrike" spc="-1" dirty="0">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1.000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dirty="0">
                          <a:solidFill>
                            <a:srgbClr val="000000"/>
                          </a:solidFill>
                          <a:uFill>
                            <a:solidFill>
                              <a:srgbClr val="FFFFFF"/>
                            </a:solidFill>
                          </a:uFill>
                          <a:latin typeface="Arial"/>
                          <a:ea typeface="Calibri"/>
                        </a:rPr>
                        <a:t>89.756-90.756</a:t>
                      </a:r>
                    </a:p>
                    <a:p>
                      <a:pPr algn="ctr">
                        <a:lnSpc>
                          <a:spcPct val="100000"/>
                        </a:lnSpc>
                      </a:pPr>
                      <a:r>
                        <a:rPr lang="en-GB" sz="1600" b="0" strike="noStrike" spc="-1" dirty="0">
                          <a:solidFill>
                            <a:srgbClr val="000000"/>
                          </a:solidFill>
                          <a:uFill>
                            <a:solidFill>
                              <a:srgbClr val="FFFFFF"/>
                            </a:solidFill>
                          </a:uFill>
                          <a:latin typeface="Arial"/>
                          <a:ea typeface="Calibri"/>
                        </a:rPr>
                        <a:t>92.556-93.556</a:t>
                      </a:r>
                      <a:endParaRPr lang="en-GB" sz="1600" b="0" strike="noStrike" spc="-1" dirty="0">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3.0/3.17</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15000"/>
                        </a:lnSpc>
                      </a:pPr>
                      <a:r>
                        <a:rPr lang="en-GB" sz="1600" b="0" strike="noStrike" spc="-1">
                          <a:solidFill>
                            <a:srgbClr val="000000"/>
                          </a:solidFill>
                          <a:uFill>
                            <a:solidFill>
                              <a:srgbClr val="FFFFFF"/>
                            </a:solidFill>
                          </a:uFill>
                          <a:latin typeface="Arial"/>
                          <a:ea typeface="Calibri"/>
                        </a:rPr>
                        <a:t>29.6</a:t>
                      </a:r>
                      <a:endParaRPr lang="en-GB" sz="16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0.66</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1"/>
                  </a:ext>
                </a:extLst>
              </a:tr>
              <a:tr h="226080">
                <a:tc>
                  <a:txBody>
                    <a:bodyPr/>
                    <a:lstStyle/>
                    <a:p>
                      <a:pPr algn="ctr">
                        <a:lnSpc>
                          <a:spcPct val="100000"/>
                        </a:lnSpc>
                      </a:pPr>
                      <a:r>
                        <a:rPr lang="en-GB" sz="1600" b="0" strike="noStrike" spc="-1">
                          <a:solidFill>
                            <a:srgbClr val="000000"/>
                          </a:solidFill>
                          <a:uFill>
                            <a:solidFill>
                              <a:srgbClr val="FFFFFF"/>
                            </a:solidFill>
                          </a:uFill>
                          <a:latin typeface="Arial"/>
                          <a:ea typeface="Calibri"/>
                        </a:rPr>
                        <a:t>2</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114.50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1.000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114.00-115.00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2.4/2.62</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15000"/>
                        </a:lnSpc>
                      </a:pPr>
                      <a:r>
                        <a:rPr lang="en-GB" sz="1600" b="0" strike="noStrike" spc="-1">
                          <a:solidFill>
                            <a:srgbClr val="000000"/>
                          </a:solidFill>
                          <a:uFill>
                            <a:solidFill>
                              <a:srgbClr val="FFFFFF"/>
                            </a:solidFill>
                          </a:uFill>
                          <a:latin typeface="Arial"/>
                          <a:ea typeface="Calibri"/>
                        </a:rPr>
                        <a:t>24.1</a:t>
                      </a:r>
                      <a:endParaRPr lang="en-GB" sz="16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0.96</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2"/>
                  </a:ext>
                </a:extLst>
              </a:tr>
              <a:tr h="226080">
                <a:tc>
                  <a:txBody>
                    <a:bodyPr/>
                    <a:lstStyle/>
                    <a:p>
                      <a:pPr algn="ctr">
                        <a:lnSpc>
                          <a:spcPct val="100000"/>
                        </a:lnSpc>
                      </a:pPr>
                      <a:r>
                        <a:rPr lang="en-GB" sz="1600" b="0" strike="noStrike" spc="-1">
                          <a:solidFill>
                            <a:srgbClr val="000000"/>
                          </a:solidFill>
                          <a:uFill>
                            <a:solidFill>
                              <a:srgbClr val="FFFFFF"/>
                            </a:solidFill>
                          </a:uFill>
                          <a:latin typeface="Arial"/>
                          <a:ea typeface="Calibri"/>
                        </a:rPr>
                        <a:t>3</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115.95</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0.800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115.55-116.35</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2.4/2.62</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15000"/>
                        </a:lnSpc>
                      </a:pPr>
                      <a:r>
                        <a:rPr lang="en-GB" sz="1600" b="0" strike="noStrike" spc="-1">
                          <a:solidFill>
                            <a:srgbClr val="000000"/>
                          </a:solidFill>
                          <a:uFill>
                            <a:solidFill>
                              <a:srgbClr val="FFFFFF"/>
                            </a:solidFill>
                          </a:uFill>
                          <a:latin typeface="Arial"/>
                          <a:ea typeface="Calibri"/>
                        </a:rPr>
                        <a:t>24.1</a:t>
                      </a:r>
                      <a:endParaRPr lang="en-GB" sz="16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0.82</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3"/>
                  </a:ext>
                </a:extLst>
              </a:tr>
              <a:tr h="226080">
                <a:tc>
                  <a:txBody>
                    <a:bodyPr/>
                    <a:lstStyle/>
                    <a:p>
                      <a:pPr algn="ctr">
                        <a:lnSpc>
                          <a:spcPct val="100000"/>
                        </a:lnSpc>
                      </a:pPr>
                      <a:r>
                        <a:rPr lang="en-GB" sz="1600" b="0" strike="noStrike" spc="-1">
                          <a:solidFill>
                            <a:srgbClr val="000000"/>
                          </a:solidFill>
                          <a:uFill>
                            <a:solidFill>
                              <a:srgbClr val="FFFFFF"/>
                            </a:solidFill>
                          </a:uFill>
                          <a:latin typeface="Arial"/>
                          <a:ea typeface="Calibri"/>
                        </a:rPr>
                        <a:t>4</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116.65</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0.600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116.35-116.95</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2.4/2.62</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15000"/>
                        </a:lnSpc>
                      </a:pPr>
                      <a:r>
                        <a:rPr lang="en-GB" sz="1600" b="0" strike="noStrike" spc="-1">
                          <a:solidFill>
                            <a:srgbClr val="000000"/>
                          </a:solidFill>
                          <a:uFill>
                            <a:solidFill>
                              <a:srgbClr val="FFFFFF"/>
                            </a:solidFill>
                          </a:uFill>
                          <a:latin typeface="Arial"/>
                          <a:ea typeface="Calibri"/>
                        </a:rPr>
                        <a:t>24.1</a:t>
                      </a:r>
                      <a:endParaRPr lang="en-GB" sz="16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dirty="0">
                          <a:solidFill>
                            <a:srgbClr val="000000"/>
                          </a:solidFill>
                          <a:uFill>
                            <a:solidFill>
                              <a:srgbClr val="FFFFFF"/>
                            </a:solidFill>
                          </a:uFill>
                          <a:latin typeface="Arial"/>
                          <a:ea typeface="Calibri"/>
                        </a:rPr>
                        <a:t>0.86</a:t>
                      </a:r>
                      <a:endParaRPr lang="en-GB" sz="1600" b="0" strike="noStrike" spc="-1" dirty="0">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4"/>
                  </a:ext>
                </a:extLst>
              </a:tr>
              <a:tr h="226080">
                <a:tc>
                  <a:txBody>
                    <a:bodyPr/>
                    <a:lstStyle/>
                    <a:p>
                      <a:pPr algn="ctr">
                        <a:lnSpc>
                          <a:spcPct val="100000"/>
                        </a:lnSpc>
                      </a:pPr>
                      <a:r>
                        <a:rPr lang="en-GB" sz="1600" b="0" strike="noStrike" spc="-1">
                          <a:solidFill>
                            <a:srgbClr val="000000"/>
                          </a:solidFill>
                          <a:uFill>
                            <a:solidFill>
                              <a:srgbClr val="FFFFFF"/>
                            </a:solidFill>
                          </a:uFill>
                          <a:latin typeface="Arial"/>
                          <a:ea typeface="Calibri"/>
                        </a:rPr>
                        <a:t>5</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117.25</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0.600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dirty="0">
                          <a:solidFill>
                            <a:srgbClr val="000000"/>
                          </a:solidFill>
                          <a:uFill>
                            <a:solidFill>
                              <a:srgbClr val="FFFFFF"/>
                            </a:solidFill>
                          </a:uFill>
                          <a:latin typeface="Arial"/>
                          <a:ea typeface="Calibri"/>
                        </a:rPr>
                        <a:t>116.95-117.55</a:t>
                      </a:r>
                      <a:endParaRPr lang="en-GB" sz="1600" b="0" strike="noStrike" spc="-1" dirty="0">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2.4/2.62</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15000"/>
                        </a:lnSpc>
                      </a:pPr>
                      <a:r>
                        <a:rPr lang="en-GB" sz="1600" b="0" strike="noStrike" spc="-1">
                          <a:solidFill>
                            <a:srgbClr val="000000"/>
                          </a:solidFill>
                          <a:uFill>
                            <a:solidFill>
                              <a:srgbClr val="FFFFFF"/>
                            </a:solidFill>
                          </a:uFill>
                          <a:latin typeface="Arial"/>
                          <a:ea typeface="Calibri"/>
                        </a:rPr>
                        <a:t>24.1</a:t>
                      </a:r>
                      <a:endParaRPr lang="en-GB" sz="16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0.79</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5"/>
                  </a:ext>
                </a:extLst>
              </a:tr>
              <a:tr h="226080">
                <a:tc>
                  <a:txBody>
                    <a:bodyPr/>
                    <a:lstStyle/>
                    <a:p>
                      <a:pPr algn="ctr">
                        <a:lnSpc>
                          <a:spcPct val="100000"/>
                        </a:lnSpc>
                      </a:pPr>
                      <a:r>
                        <a:rPr lang="en-GB" sz="1600" b="0" strike="noStrike" spc="-1">
                          <a:solidFill>
                            <a:srgbClr val="000000"/>
                          </a:solidFill>
                          <a:uFill>
                            <a:solidFill>
                              <a:srgbClr val="FFFFFF"/>
                            </a:solidFill>
                          </a:uFill>
                          <a:latin typeface="Arial"/>
                          <a:ea typeface="Calibri"/>
                        </a:rPr>
                        <a:t>6</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117.80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0.500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dirty="0">
                          <a:solidFill>
                            <a:srgbClr val="000000"/>
                          </a:solidFill>
                          <a:uFill>
                            <a:solidFill>
                              <a:srgbClr val="FFFFFF"/>
                            </a:solidFill>
                          </a:uFill>
                          <a:latin typeface="Arial"/>
                          <a:ea typeface="Calibri"/>
                        </a:rPr>
                        <a:t>117.55-118.05</a:t>
                      </a:r>
                      <a:endParaRPr lang="en-GB" sz="1600" b="0" strike="noStrike" spc="-1" dirty="0">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2.4/2.62</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15000"/>
                        </a:lnSpc>
                      </a:pPr>
                      <a:r>
                        <a:rPr lang="en-GB" sz="1600" b="0" strike="noStrike" spc="-1">
                          <a:solidFill>
                            <a:srgbClr val="000000"/>
                          </a:solidFill>
                          <a:uFill>
                            <a:solidFill>
                              <a:srgbClr val="FFFFFF"/>
                            </a:solidFill>
                          </a:uFill>
                          <a:latin typeface="Arial"/>
                          <a:ea typeface="Calibri"/>
                        </a:rPr>
                        <a:t>24.1</a:t>
                      </a:r>
                      <a:endParaRPr lang="en-GB" sz="16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0.81</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6"/>
                  </a:ext>
                </a:extLst>
              </a:tr>
              <a:tr h="226080">
                <a:tc>
                  <a:txBody>
                    <a:bodyPr/>
                    <a:lstStyle/>
                    <a:p>
                      <a:pPr algn="ctr">
                        <a:lnSpc>
                          <a:spcPct val="100000"/>
                        </a:lnSpc>
                      </a:pPr>
                      <a:r>
                        <a:rPr lang="en-GB" sz="1600" b="0" strike="noStrike" spc="-1">
                          <a:solidFill>
                            <a:srgbClr val="000000"/>
                          </a:solidFill>
                          <a:uFill>
                            <a:solidFill>
                              <a:srgbClr val="FFFFFF"/>
                            </a:solidFill>
                          </a:uFill>
                          <a:latin typeface="Arial"/>
                          <a:ea typeface="Calibri"/>
                        </a:rPr>
                        <a:t>7</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118.24</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0.380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dirty="0">
                          <a:solidFill>
                            <a:srgbClr val="000000"/>
                          </a:solidFill>
                          <a:uFill>
                            <a:solidFill>
                              <a:srgbClr val="FFFFFF"/>
                            </a:solidFill>
                          </a:uFill>
                          <a:latin typeface="Arial"/>
                          <a:ea typeface="Calibri"/>
                        </a:rPr>
                        <a:t>118.05-118.43</a:t>
                      </a:r>
                      <a:endParaRPr lang="en-GB" sz="1600" b="0" strike="noStrike" spc="-1" dirty="0">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2.4/2.62</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15000"/>
                        </a:lnSpc>
                      </a:pPr>
                      <a:r>
                        <a:rPr lang="en-GB" sz="1600" b="0" strike="noStrike" spc="-1">
                          <a:solidFill>
                            <a:srgbClr val="000000"/>
                          </a:solidFill>
                          <a:uFill>
                            <a:solidFill>
                              <a:srgbClr val="FFFFFF"/>
                            </a:solidFill>
                          </a:uFill>
                          <a:latin typeface="Arial"/>
                          <a:ea typeface="Calibri"/>
                        </a:rPr>
                        <a:t>24.1</a:t>
                      </a:r>
                      <a:endParaRPr lang="en-GB" sz="16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0.90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7"/>
                  </a:ext>
                </a:extLst>
              </a:tr>
              <a:tr h="226080">
                <a:tc>
                  <a:txBody>
                    <a:bodyPr/>
                    <a:lstStyle/>
                    <a:p>
                      <a:pPr algn="ctr">
                        <a:lnSpc>
                          <a:spcPct val="100000"/>
                        </a:lnSpc>
                      </a:pPr>
                      <a:r>
                        <a:rPr lang="en-GB" sz="1600" b="0" strike="noStrike" spc="-1">
                          <a:solidFill>
                            <a:srgbClr val="000000"/>
                          </a:solidFill>
                          <a:uFill>
                            <a:solidFill>
                              <a:srgbClr val="FFFFFF"/>
                            </a:solidFill>
                          </a:uFill>
                          <a:latin typeface="Arial"/>
                          <a:ea typeface="Calibri"/>
                        </a:rPr>
                        <a:t>8</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118.58</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0.300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118.43-118.73</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dirty="0">
                          <a:solidFill>
                            <a:srgbClr val="000000"/>
                          </a:solidFill>
                          <a:uFill>
                            <a:solidFill>
                              <a:srgbClr val="FFFFFF"/>
                            </a:solidFill>
                          </a:uFill>
                          <a:latin typeface="Arial"/>
                          <a:ea typeface="Calibri"/>
                        </a:rPr>
                        <a:t>2.4/2.62</a:t>
                      </a:r>
                      <a:endParaRPr lang="en-GB" sz="1600" b="0" strike="noStrike" spc="-1" dirty="0">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15000"/>
                        </a:lnSpc>
                      </a:pPr>
                      <a:r>
                        <a:rPr lang="en-GB" sz="1600" b="0" strike="noStrike" spc="-1">
                          <a:solidFill>
                            <a:srgbClr val="000000"/>
                          </a:solidFill>
                          <a:uFill>
                            <a:solidFill>
                              <a:srgbClr val="FFFFFF"/>
                            </a:solidFill>
                          </a:uFill>
                          <a:latin typeface="Arial"/>
                          <a:ea typeface="Calibri"/>
                        </a:rPr>
                        <a:t>24.1</a:t>
                      </a:r>
                      <a:endParaRPr lang="en-GB" sz="16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1.03</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8"/>
                  </a:ext>
                </a:extLst>
              </a:tr>
              <a:tr h="226080">
                <a:tc>
                  <a:txBody>
                    <a:bodyPr/>
                    <a:lstStyle/>
                    <a:p>
                      <a:pPr algn="ctr">
                        <a:lnSpc>
                          <a:spcPct val="100000"/>
                        </a:lnSpc>
                      </a:pPr>
                      <a:r>
                        <a:rPr lang="en-GB" sz="1600" b="0" strike="noStrike" spc="-1">
                          <a:solidFill>
                            <a:srgbClr val="000000"/>
                          </a:solidFill>
                          <a:uFill>
                            <a:solidFill>
                              <a:srgbClr val="FFFFFF"/>
                            </a:solidFill>
                          </a:uFill>
                          <a:latin typeface="Arial"/>
                          <a:ea typeface="Calibri"/>
                        </a:rPr>
                        <a:t>9</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184.41</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2.000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183.41-185.41</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dirty="0">
                          <a:solidFill>
                            <a:srgbClr val="000000"/>
                          </a:solidFill>
                          <a:uFill>
                            <a:solidFill>
                              <a:srgbClr val="FFFFFF"/>
                            </a:solidFill>
                          </a:uFill>
                          <a:latin typeface="Arial"/>
                          <a:ea typeface="Calibri"/>
                        </a:rPr>
                        <a:t>1.5/1.87</a:t>
                      </a:r>
                      <a:endParaRPr lang="en-GB" sz="1600" b="0" strike="noStrike" spc="-1" dirty="0">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15000"/>
                        </a:lnSpc>
                      </a:pPr>
                      <a:r>
                        <a:rPr lang="en-GB" sz="1600" b="0" strike="noStrike" spc="-1">
                          <a:solidFill>
                            <a:srgbClr val="000000"/>
                          </a:solidFill>
                          <a:uFill>
                            <a:solidFill>
                              <a:srgbClr val="FFFFFF"/>
                            </a:solidFill>
                          </a:uFill>
                          <a:latin typeface="Arial"/>
                          <a:ea typeface="Calibri"/>
                        </a:rPr>
                        <a:t>16.9</a:t>
                      </a:r>
                      <a:endParaRPr lang="en-GB" sz="16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0.58</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09"/>
                  </a:ext>
                </a:extLst>
              </a:tr>
              <a:tr h="226080">
                <a:tc>
                  <a:txBody>
                    <a:bodyPr/>
                    <a:lstStyle/>
                    <a:p>
                      <a:pPr algn="ctr">
                        <a:lnSpc>
                          <a:spcPct val="100000"/>
                        </a:lnSpc>
                      </a:pPr>
                      <a:r>
                        <a:rPr lang="en-GB" sz="1600" b="0" strike="noStrike" spc="-1">
                          <a:solidFill>
                            <a:srgbClr val="000000"/>
                          </a:solidFill>
                          <a:uFill>
                            <a:solidFill>
                              <a:srgbClr val="FFFFFF"/>
                            </a:solidFill>
                          </a:uFill>
                          <a:latin typeface="Arial"/>
                          <a:ea typeface="Calibri"/>
                        </a:rPr>
                        <a:t>10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186.51</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2.000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185.51-187.51</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1.5/1.87</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15000"/>
                        </a:lnSpc>
                      </a:pPr>
                      <a:r>
                        <a:rPr lang="en-GB" sz="1600" b="0" strike="noStrike" spc="-1" dirty="0">
                          <a:solidFill>
                            <a:srgbClr val="000000"/>
                          </a:solidFill>
                          <a:uFill>
                            <a:solidFill>
                              <a:srgbClr val="FFFFFF"/>
                            </a:solidFill>
                          </a:uFill>
                          <a:latin typeface="Arial"/>
                          <a:ea typeface="Calibri"/>
                        </a:rPr>
                        <a:t>16.9</a:t>
                      </a:r>
                      <a:endParaRPr lang="en-GB" sz="1600" b="0" strike="noStrike" spc="-1" dirty="0">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0.55</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10"/>
                  </a:ext>
                </a:extLst>
              </a:tr>
              <a:tr h="226080">
                <a:tc>
                  <a:txBody>
                    <a:bodyPr/>
                    <a:lstStyle/>
                    <a:p>
                      <a:pPr algn="ctr">
                        <a:lnSpc>
                          <a:spcPct val="100000"/>
                        </a:lnSpc>
                      </a:pPr>
                      <a:r>
                        <a:rPr lang="en-GB" sz="1600" b="0" strike="noStrike" spc="-1">
                          <a:solidFill>
                            <a:srgbClr val="000000"/>
                          </a:solidFill>
                          <a:uFill>
                            <a:solidFill>
                              <a:srgbClr val="FFFFFF"/>
                            </a:solidFill>
                          </a:uFill>
                          <a:latin typeface="Arial"/>
                          <a:ea typeface="Calibri"/>
                        </a:rPr>
                        <a:t>11</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190.31</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2.000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189.31-191.31</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1.5/1.87</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15000"/>
                        </a:lnSpc>
                      </a:pPr>
                      <a:r>
                        <a:rPr lang="en-GB" sz="1600" b="0" strike="noStrike" spc="-1">
                          <a:solidFill>
                            <a:srgbClr val="000000"/>
                          </a:solidFill>
                          <a:uFill>
                            <a:solidFill>
                              <a:srgbClr val="FFFFFF"/>
                            </a:solidFill>
                          </a:uFill>
                          <a:latin typeface="Arial"/>
                          <a:ea typeface="Calibri"/>
                        </a:rPr>
                        <a:t>16.9</a:t>
                      </a:r>
                      <a:endParaRPr lang="en-GB" sz="1600" b="0" strike="noStrike" spc="-1">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0.53</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11"/>
                  </a:ext>
                </a:extLst>
              </a:tr>
              <a:tr h="226080">
                <a:tc>
                  <a:txBody>
                    <a:bodyPr/>
                    <a:lstStyle/>
                    <a:p>
                      <a:pPr algn="ctr">
                        <a:lnSpc>
                          <a:spcPct val="100000"/>
                        </a:lnSpc>
                      </a:pPr>
                      <a:r>
                        <a:rPr lang="en-GB" sz="1600" b="0" strike="noStrike" spc="-1">
                          <a:solidFill>
                            <a:srgbClr val="000000"/>
                          </a:solidFill>
                          <a:uFill>
                            <a:solidFill>
                              <a:srgbClr val="FFFFFF"/>
                            </a:solidFill>
                          </a:uFill>
                          <a:latin typeface="Arial"/>
                          <a:ea typeface="Calibri"/>
                        </a:rPr>
                        <a:t>12</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204.8</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2.000</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203.8-205.8</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a:solidFill>
                            <a:srgbClr val="000000"/>
                          </a:solidFill>
                          <a:uFill>
                            <a:solidFill>
                              <a:srgbClr val="FFFFFF"/>
                            </a:solidFill>
                          </a:uFill>
                          <a:latin typeface="Arial"/>
                          <a:ea typeface="Calibri"/>
                        </a:rPr>
                        <a:t>1.35/1.76</a:t>
                      </a:r>
                      <a:endParaRPr lang="en-GB" sz="1600" b="0" strike="noStrike" spc="-1">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15000"/>
                        </a:lnSpc>
                      </a:pPr>
                      <a:r>
                        <a:rPr lang="en-GB" sz="1600" b="0" strike="noStrike" spc="-1" dirty="0">
                          <a:solidFill>
                            <a:srgbClr val="000000"/>
                          </a:solidFill>
                          <a:uFill>
                            <a:solidFill>
                              <a:srgbClr val="FFFFFF"/>
                            </a:solidFill>
                          </a:uFill>
                          <a:latin typeface="Arial"/>
                          <a:ea typeface="Calibri"/>
                        </a:rPr>
                        <a:t>15.2</a:t>
                      </a:r>
                      <a:endParaRPr lang="en-GB" sz="1600" b="0" strike="noStrike" spc="-1" dirty="0">
                        <a:solidFill>
                          <a:srgbClr val="000000"/>
                        </a:solidFill>
                        <a:uFill>
                          <a:solidFill>
                            <a:srgbClr val="FFFFFF"/>
                          </a:solidFill>
                        </a:uFill>
                        <a:latin typeface="Arial"/>
                      </a:endParaRPr>
                    </a:p>
                  </a:txBody>
                  <a:tcPr>
                    <a:lnL w="12240">
                      <a:solidFill>
                        <a:srgbClr val="000000"/>
                      </a:solidFill>
                    </a:lnL>
                    <a:lnR w="12240">
                      <a:solidFill>
                        <a:srgbClr val="000000"/>
                      </a:solidFill>
                    </a:lnR>
                    <a:lnT w="12240">
                      <a:solidFill>
                        <a:srgbClr val="000000"/>
                      </a:solidFill>
                    </a:lnT>
                    <a:lnB w="12240">
                      <a:solidFill>
                        <a:srgbClr val="000000"/>
                      </a:solidFill>
                    </a:lnB>
                    <a:noFill/>
                  </a:tcPr>
                </a:tc>
                <a:tc>
                  <a:txBody>
                    <a:bodyPr/>
                    <a:lstStyle/>
                    <a:p>
                      <a:pPr algn="ctr">
                        <a:lnSpc>
                          <a:spcPct val="100000"/>
                        </a:lnSpc>
                      </a:pPr>
                      <a:r>
                        <a:rPr lang="en-GB" sz="1600" b="0" strike="noStrike" spc="-1" dirty="0">
                          <a:solidFill>
                            <a:srgbClr val="000000"/>
                          </a:solidFill>
                          <a:uFill>
                            <a:solidFill>
                              <a:srgbClr val="FFFFFF"/>
                            </a:solidFill>
                          </a:uFill>
                          <a:latin typeface="Arial"/>
                          <a:ea typeface="Calibri"/>
                        </a:rPr>
                        <a:t>0.52</a:t>
                      </a:r>
                      <a:endParaRPr lang="en-GB" sz="1600" b="0" strike="noStrike" spc="-1" dirty="0">
                        <a:solidFill>
                          <a:srgbClr val="000000"/>
                        </a:solidFill>
                        <a:uFill>
                          <a:solidFill>
                            <a:srgbClr val="FFFFFF"/>
                          </a:solidFill>
                        </a:uFill>
                        <a:latin typeface="Arial"/>
                      </a:endParaRPr>
                    </a:p>
                  </a:txBody>
                  <a:tcPr marL="68400" marR="68400">
                    <a:lnL w="12240">
                      <a:solidFill>
                        <a:srgbClr val="000000"/>
                      </a:solidFill>
                    </a:lnL>
                    <a:lnR w="12240">
                      <a:solidFill>
                        <a:srgbClr val="000000"/>
                      </a:solidFill>
                    </a:lnR>
                    <a:lnT w="12240">
                      <a:solidFill>
                        <a:srgbClr val="000000"/>
                      </a:solidFill>
                    </a:lnT>
                    <a:lnB w="12240">
                      <a:solidFill>
                        <a:srgbClr val="000000"/>
                      </a:solidFill>
                    </a:lnB>
                    <a:no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6940081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TextShape 1"/>
          <p:cNvSpPr txBox="1"/>
          <p:nvPr/>
        </p:nvSpPr>
        <p:spPr>
          <a:xfrm>
            <a:off x="2569183" y="118937"/>
            <a:ext cx="6521760" cy="816480"/>
          </a:xfrm>
          <a:prstGeom prst="rect">
            <a:avLst/>
          </a:prstGeom>
          <a:noFill/>
          <a:ln>
            <a:noFill/>
          </a:ln>
        </p:spPr>
        <p:txBody>
          <a:bodyPr anchor="ctr"/>
          <a:lstStyle/>
          <a:p>
            <a:pPr algn="ctr">
              <a:lnSpc>
                <a:spcPts val="988"/>
              </a:lnSpc>
            </a:pPr>
            <a:r>
              <a:rPr lang="en-US" sz="2800" b="1" spc="-1" dirty="0">
                <a:solidFill>
                  <a:srgbClr val="000000"/>
                </a:solidFill>
                <a:uFill>
                  <a:solidFill>
                    <a:srgbClr val="FFFFFF"/>
                  </a:solidFill>
                </a:uFill>
                <a:latin typeface="Arial"/>
              </a:rPr>
              <a:t>Simulated Warm Core Anomalies</a:t>
            </a:r>
          </a:p>
          <a:p>
            <a:pPr algn="ctr">
              <a:lnSpc>
                <a:spcPts val="988"/>
              </a:lnSpc>
            </a:pPr>
            <a:endParaRPr lang="en-US" sz="2800" b="1" spc="-1" dirty="0">
              <a:solidFill>
                <a:srgbClr val="000000"/>
              </a:solidFill>
              <a:uFill>
                <a:solidFill>
                  <a:srgbClr val="FFFFFF"/>
                </a:solidFill>
              </a:uFill>
              <a:latin typeface="Arial"/>
            </a:endParaRPr>
          </a:p>
          <a:p>
            <a:pPr algn="ctr">
              <a:lnSpc>
                <a:spcPts val="988"/>
              </a:lnSpc>
            </a:pPr>
            <a:endParaRPr lang="en-US" sz="2800" b="1" spc="-1" dirty="0">
              <a:solidFill>
                <a:srgbClr val="000000"/>
              </a:solidFill>
              <a:uFill>
                <a:solidFill>
                  <a:srgbClr val="FFFFFF"/>
                </a:solidFill>
              </a:uFill>
              <a:latin typeface="Arial"/>
            </a:endParaRPr>
          </a:p>
          <a:p>
            <a:pPr algn="ctr">
              <a:lnSpc>
                <a:spcPts val="988"/>
              </a:lnSpc>
            </a:pPr>
            <a:r>
              <a:rPr lang="en-US" sz="2800" b="1" spc="-1" dirty="0">
                <a:solidFill>
                  <a:srgbClr val="000000"/>
                </a:solidFill>
                <a:uFill>
                  <a:solidFill>
                    <a:srgbClr val="FFFFFF"/>
                  </a:solidFill>
                </a:uFill>
                <a:latin typeface="Arial"/>
              </a:rPr>
              <a:t>Strong Storm: 110 </a:t>
            </a:r>
            <a:r>
              <a:rPr lang="en-US" sz="2800" b="1" spc="-1" dirty="0" err="1">
                <a:solidFill>
                  <a:srgbClr val="000000"/>
                </a:solidFill>
                <a:uFill>
                  <a:solidFill>
                    <a:srgbClr val="FFFFFF"/>
                  </a:solidFill>
                </a:uFill>
                <a:latin typeface="Arial"/>
              </a:rPr>
              <a:t>kn</a:t>
            </a:r>
            <a:endParaRPr lang="en-US" sz="2800" spc="-1" dirty="0">
              <a:solidFill>
                <a:srgbClr val="000000"/>
              </a:solidFill>
              <a:uFill>
                <a:solidFill>
                  <a:srgbClr val="FFFFFF"/>
                </a:solidFill>
              </a:uFill>
              <a:latin typeface="Arial"/>
            </a:endParaRPr>
          </a:p>
        </p:txBody>
      </p:sp>
      <p:pic>
        <p:nvPicPr>
          <p:cNvPr id="370" name="Picture 2"/>
          <p:cNvPicPr/>
          <p:nvPr/>
        </p:nvPicPr>
        <p:blipFill>
          <a:blip r:embed="rId2"/>
          <a:stretch/>
        </p:blipFill>
        <p:spPr>
          <a:xfrm>
            <a:off x="2486640" y="1034640"/>
            <a:ext cx="7045200" cy="5281200"/>
          </a:xfrm>
          <a:prstGeom prst="rect">
            <a:avLst/>
          </a:prstGeom>
          <a:ln>
            <a:noFill/>
          </a:ln>
        </p:spPr>
      </p:pic>
    </p:spTree>
    <p:extLst>
      <p:ext uri="{BB962C8B-B14F-4D97-AF65-F5344CB8AC3E}">
        <p14:creationId xmlns:p14="http://schemas.microsoft.com/office/powerpoint/2010/main" val="25416654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EAAC9-2AD6-4AD0-BA01-9AD0A8E3B276}"/>
              </a:ext>
            </a:extLst>
          </p:cNvPr>
          <p:cNvSpPr>
            <a:spLocks noGrp="1"/>
          </p:cNvSpPr>
          <p:nvPr>
            <p:ph type="title"/>
          </p:nvPr>
        </p:nvSpPr>
        <p:spPr>
          <a:xfrm>
            <a:off x="1014761" y="360000"/>
            <a:ext cx="9325981" cy="525525"/>
          </a:xfrm>
        </p:spPr>
        <p:txBody>
          <a:bodyPr/>
          <a:lstStyle/>
          <a:p>
            <a:r>
              <a:rPr lang="en-GB" sz="2000" b="1" dirty="0">
                <a:solidFill>
                  <a:schemeClr val="tx1"/>
                </a:solidFill>
              </a:rPr>
              <a:t>User readiness preparations</a:t>
            </a:r>
            <a:br>
              <a:rPr lang="en-GB" dirty="0"/>
            </a:br>
            <a:br>
              <a:rPr lang="en-GB" dirty="0"/>
            </a:br>
            <a:br>
              <a:rPr lang="en-GB" dirty="0"/>
            </a:br>
            <a:br>
              <a:rPr lang="en-GB" dirty="0"/>
            </a:br>
            <a:br>
              <a:rPr lang="en-GB" dirty="0"/>
            </a:br>
            <a:endParaRPr lang="en-GB" dirty="0"/>
          </a:p>
        </p:txBody>
      </p:sp>
      <p:sp>
        <p:nvSpPr>
          <p:cNvPr id="4" name="Slide Number Placeholder 3">
            <a:extLst>
              <a:ext uri="{FF2B5EF4-FFF2-40B4-BE49-F238E27FC236}">
                <a16:creationId xmlns:a16="http://schemas.microsoft.com/office/drawing/2014/main" id="{85073E17-A1AB-47CF-9DFE-E39A210C56DD}"/>
              </a:ext>
            </a:extLst>
          </p:cNvPr>
          <p:cNvSpPr>
            <a:spLocks noGrp="1"/>
          </p:cNvSpPr>
          <p:nvPr>
            <p:ph type="sldNum" sz="quarter" idx="10"/>
          </p:nvPr>
        </p:nvSpPr>
        <p:spPr/>
        <p:txBody>
          <a:bodyPr/>
          <a:lstStyle/>
          <a:p>
            <a:pPr defTabSz="342991"/>
            <a:fld id="{6B3B0B0F-E794-1244-9699-107C60B9C23A}" type="slidenum">
              <a:rPr lang="en-US">
                <a:latin typeface="Arial"/>
              </a:rPr>
              <a:pPr defTabSz="342991"/>
              <a:t>29</a:t>
            </a:fld>
            <a:endParaRPr lang="en-US" dirty="0">
              <a:latin typeface="Arial"/>
            </a:endParaRPr>
          </a:p>
        </p:txBody>
      </p:sp>
      <p:sp>
        <p:nvSpPr>
          <p:cNvPr id="5" name="Footer Placeholder 4">
            <a:extLst>
              <a:ext uri="{FF2B5EF4-FFF2-40B4-BE49-F238E27FC236}">
                <a16:creationId xmlns:a16="http://schemas.microsoft.com/office/drawing/2014/main" id="{22915365-EDB4-460F-A9DF-9147AC152B4D}"/>
              </a:ext>
            </a:extLst>
          </p:cNvPr>
          <p:cNvSpPr>
            <a:spLocks noGrp="1"/>
          </p:cNvSpPr>
          <p:nvPr>
            <p:ph type="ftr" sz="quarter" idx="3"/>
          </p:nvPr>
        </p:nvSpPr>
        <p:spPr/>
        <p:txBody>
          <a:bodyPr/>
          <a:lstStyle/>
          <a:p>
            <a:pPr algn="ctr" defTabSz="342991"/>
            <a:endParaRPr lang="en-US" dirty="0">
              <a:latin typeface="Arial"/>
            </a:endParaRPr>
          </a:p>
          <a:p>
            <a:pPr algn="ctr" defTabSz="342991"/>
            <a:endParaRPr lang="en-US" dirty="0">
              <a:latin typeface="Arial"/>
            </a:endParaRPr>
          </a:p>
        </p:txBody>
      </p:sp>
      <p:sp>
        <p:nvSpPr>
          <p:cNvPr id="3" name="TextBox 2">
            <a:extLst>
              <a:ext uri="{FF2B5EF4-FFF2-40B4-BE49-F238E27FC236}">
                <a16:creationId xmlns:a16="http://schemas.microsoft.com/office/drawing/2014/main" id="{9BB02F56-6DA7-4F73-9B9D-390A55B6ADE5}"/>
              </a:ext>
            </a:extLst>
          </p:cNvPr>
          <p:cNvSpPr txBox="1"/>
          <p:nvPr/>
        </p:nvSpPr>
        <p:spPr>
          <a:xfrm>
            <a:off x="869795" y="962527"/>
            <a:ext cx="9470947" cy="4247317"/>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chemeClr val="tx2"/>
                </a:solidFill>
              </a:rPr>
              <a:t>TROPICS user community includes academia, forecasters, NWP centres.</a:t>
            </a:r>
          </a:p>
          <a:p>
            <a:pPr marL="285750" indent="-285750">
              <a:buFont typeface="Arial" panose="020B0604020202020204" pitchFamily="34" charset="0"/>
              <a:buChar char="•"/>
            </a:pPr>
            <a:endParaRPr lang="en-GB" dirty="0">
              <a:solidFill>
                <a:schemeClr val="tx2"/>
              </a:solidFill>
            </a:endParaRPr>
          </a:p>
          <a:p>
            <a:pPr marL="285750" indent="-285750">
              <a:buFont typeface="Arial" panose="020B0604020202020204" pitchFamily="34" charset="0"/>
              <a:buChar char="•"/>
            </a:pPr>
            <a:r>
              <a:rPr lang="en-GB" dirty="0">
                <a:solidFill>
                  <a:schemeClr val="tx2"/>
                </a:solidFill>
              </a:rPr>
              <a:t>Engagement to prepare user community through:</a:t>
            </a:r>
          </a:p>
          <a:p>
            <a:pPr marL="742950" lvl="1" indent="-285750">
              <a:buFont typeface="Arial" panose="020B0604020202020204" pitchFamily="34" charset="0"/>
              <a:buChar char="•"/>
            </a:pPr>
            <a:r>
              <a:rPr lang="en-GB" dirty="0">
                <a:solidFill>
                  <a:schemeClr val="tx2"/>
                </a:solidFill>
              </a:rPr>
              <a:t>Applications workshop</a:t>
            </a:r>
          </a:p>
          <a:p>
            <a:pPr marL="742950" lvl="1" indent="-285750">
              <a:buFont typeface="Arial" panose="020B0604020202020204" pitchFamily="34" charset="0"/>
              <a:buChar char="•"/>
            </a:pPr>
            <a:r>
              <a:rPr lang="en-GB" dirty="0">
                <a:solidFill>
                  <a:schemeClr val="tx2"/>
                </a:solidFill>
              </a:rPr>
              <a:t>Quarterly telecons with users</a:t>
            </a:r>
          </a:p>
          <a:p>
            <a:pPr marL="742950" lvl="1" indent="-285750">
              <a:buFont typeface="Arial" panose="020B0604020202020204" pitchFamily="34" charset="0"/>
              <a:buChar char="•"/>
            </a:pPr>
            <a:r>
              <a:rPr lang="en-GB" dirty="0">
                <a:solidFill>
                  <a:schemeClr val="tx2"/>
                </a:solidFill>
              </a:rPr>
              <a:t>TROPICS has an ”early adopter" programme (e.g. ECMWF)</a:t>
            </a:r>
            <a:br>
              <a:rPr lang="en-GB" dirty="0">
                <a:solidFill>
                  <a:schemeClr val="tx2"/>
                </a:solidFill>
              </a:rPr>
            </a:br>
            <a:r>
              <a:rPr lang="en-GB" dirty="0">
                <a:solidFill>
                  <a:schemeClr val="tx2"/>
                </a:solidFill>
                <a:hlinkClick r:id="rId2"/>
              </a:rPr>
              <a:t>https://www.nsstc.uah.edu/tropics/early_adopters.html</a:t>
            </a:r>
            <a:endParaRPr lang="en-GB" dirty="0">
              <a:solidFill>
                <a:schemeClr val="tx2"/>
              </a:solidFill>
            </a:endParaRPr>
          </a:p>
          <a:p>
            <a:pPr marL="742950" lvl="1" indent="-285750">
              <a:buFont typeface="Arial" panose="020B0604020202020204" pitchFamily="34" charset="0"/>
              <a:buChar char="•"/>
            </a:pPr>
            <a:r>
              <a:rPr lang="en-GB" dirty="0">
                <a:solidFill>
                  <a:schemeClr val="tx2"/>
                </a:solidFill>
              </a:rPr>
              <a:t>Proxy data in various formats.</a:t>
            </a:r>
          </a:p>
          <a:p>
            <a:pPr marL="285750" indent="-285750">
              <a:buFont typeface="Arial" panose="020B0604020202020204" pitchFamily="34" charset="0"/>
              <a:buChar char="•"/>
            </a:pPr>
            <a:endParaRPr lang="en-GB" dirty="0">
              <a:solidFill>
                <a:schemeClr val="tx2"/>
              </a:solidFill>
            </a:endParaRPr>
          </a:p>
          <a:p>
            <a:pPr marL="285750" indent="-285750">
              <a:buFont typeface="Arial" panose="020B0604020202020204" pitchFamily="34" charset="0"/>
              <a:buChar char="•"/>
            </a:pPr>
            <a:r>
              <a:rPr lang="en-GB" dirty="0">
                <a:solidFill>
                  <a:schemeClr val="tx2"/>
                </a:solidFill>
              </a:rPr>
              <a:t>Data provision</a:t>
            </a:r>
          </a:p>
          <a:p>
            <a:pPr marL="742950" lvl="1" indent="-285750">
              <a:buFont typeface="Arial" panose="020B0604020202020204" pitchFamily="34" charset="0"/>
              <a:buChar char="•"/>
            </a:pPr>
            <a:r>
              <a:rPr lang="en-GB" dirty="0">
                <a:solidFill>
                  <a:schemeClr val="tx2"/>
                </a:solidFill>
              </a:rPr>
              <a:t>“Best endeavours NRT”</a:t>
            </a:r>
          </a:p>
          <a:p>
            <a:pPr marL="742950" lvl="1" indent="-285750">
              <a:buFont typeface="Arial" panose="020B0604020202020204" pitchFamily="34" charset="0"/>
              <a:buChar char="•"/>
            </a:pPr>
            <a:r>
              <a:rPr lang="en-GB" dirty="0">
                <a:solidFill>
                  <a:schemeClr val="tx2"/>
                </a:solidFill>
              </a:rPr>
              <a:t>No data restrictions (free exchange)</a:t>
            </a:r>
          </a:p>
          <a:p>
            <a:pPr marL="742950" lvl="1" indent="-285750">
              <a:buFont typeface="Arial" panose="020B0604020202020204" pitchFamily="34" charset="0"/>
              <a:buChar char="•"/>
            </a:pPr>
            <a:endParaRPr lang="en-GB" dirty="0">
              <a:solidFill>
                <a:schemeClr val="tx2"/>
              </a:solidFill>
            </a:endParaRPr>
          </a:p>
          <a:p>
            <a:pPr marL="285750" indent="-285750">
              <a:buFont typeface="Arial" panose="020B0604020202020204" pitchFamily="34" charset="0"/>
              <a:buChar char="•"/>
            </a:pPr>
            <a:r>
              <a:rPr lang="en-GB" dirty="0">
                <a:solidFill>
                  <a:schemeClr val="tx2"/>
                </a:solidFill>
              </a:rPr>
              <a:t>Mechanisms in place – but how ready are users for TROPICS and similar missions?</a:t>
            </a:r>
            <a:br>
              <a:rPr lang="en-GB" dirty="0">
                <a:solidFill>
                  <a:schemeClr val="tx2"/>
                </a:solidFill>
              </a:rPr>
            </a:br>
            <a:endParaRPr lang="en-GB" dirty="0"/>
          </a:p>
        </p:txBody>
      </p:sp>
    </p:spTree>
    <p:extLst>
      <p:ext uri="{BB962C8B-B14F-4D97-AF65-F5344CB8AC3E}">
        <p14:creationId xmlns:p14="http://schemas.microsoft.com/office/powerpoint/2010/main" val="4145982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a:extLst>
              <a:ext uri="{FF2B5EF4-FFF2-40B4-BE49-F238E27FC236}">
                <a16:creationId xmlns:a16="http://schemas.microsoft.com/office/drawing/2014/main" id="{82744466-3F2D-4A66-84D3-657C552AD1F2}"/>
              </a:ext>
            </a:extLst>
          </p:cNvPr>
          <p:cNvGraphicFramePr>
            <a:graphicFrameLocks noGrp="1"/>
          </p:cNvGraphicFramePr>
          <p:nvPr>
            <p:extLst>
              <p:ext uri="{D42A27DB-BD31-4B8C-83A1-F6EECF244321}">
                <p14:modId xmlns:p14="http://schemas.microsoft.com/office/powerpoint/2010/main" val="640938689"/>
              </p:ext>
            </p:extLst>
          </p:nvPr>
        </p:nvGraphicFramePr>
        <p:xfrm>
          <a:off x="223284" y="0"/>
          <a:ext cx="11101654"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12291" name="Rectangle 2"/>
          <p:cNvSpPr>
            <a:spLocks noChangeArrowheads="1"/>
          </p:cNvSpPr>
          <p:nvPr/>
        </p:nvSpPr>
        <p:spPr bwMode="auto">
          <a:xfrm>
            <a:off x="9664995" y="718458"/>
            <a:ext cx="1525638" cy="3919984"/>
          </a:xfrm>
          <a:prstGeom prst="rect">
            <a:avLst/>
          </a:prstGeom>
          <a:solidFill>
            <a:schemeClr val="accent1">
              <a:alpha val="9019"/>
            </a:schemeClr>
          </a:solidFill>
          <a:ln w="12700" algn="ctr">
            <a:solidFill>
              <a:schemeClr val="tx1"/>
            </a:solidFill>
            <a:round/>
            <a:headEnd/>
            <a:tailEnd/>
          </a:ln>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2" name="TextBox 1"/>
          <p:cNvSpPr txBox="1"/>
          <p:nvPr/>
        </p:nvSpPr>
        <p:spPr>
          <a:xfrm>
            <a:off x="897449" y="990008"/>
            <a:ext cx="4706938" cy="646331"/>
          </a:xfrm>
          <a:prstGeom prst="rect">
            <a:avLst/>
          </a:prstGeom>
          <a:solidFill>
            <a:schemeClr val="bg2">
              <a:lumMod val="90000"/>
            </a:schemeClr>
          </a:solidFill>
        </p:spPr>
        <p:txBody>
          <a:bodyPr wrap="square" rtlCol="0">
            <a:spAutoFit/>
          </a:bodyPr>
          <a:lstStyle/>
          <a:p>
            <a:r>
              <a:rPr lang="en-GB" dirty="0"/>
              <a:t>Roughly 1/3</a:t>
            </a:r>
            <a:r>
              <a:rPr lang="en-GB" baseline="30000" dirty="0"/>
              <a:t>rd</a:t>
            </a:r>
            <a:r>
              <a:rPr lang="en-GB" dirty="0"/>
              <a:t> from American, 1/3</a:t>
            </a:r>
            <a:r>
              <a:rPr lang="en-GB" baseline="30000" dirty="0"/>
              <a:t>rd</a:t>
            </a:r>
            <a:r>
              <a:rPr lang="en-GB" dirty="0"/>
              <a:t> from European and 1/3</a:t>
            </a:r>
            <a:r>
              <a:rPr lang="en-GB" baseline="30000" dirty="0"/>
              <a:t>rd</a:t>
            </a:r>
            <a:r>
              <a:rPr lang="en-GB" dirty="0"/>
              <a:t> from Asian countries.</a:t>
            </a:r>
          </a:p>
        </p:txBody>
      </p:sp>
      <p:sp>
        <p:nvSpPr>
          <p:cNvPr id="3" name="TextBox 2"/>
          <p:cNvSpPr txBox="1"/>
          <p:nvPr/>
        </p:nvSpPr>
        <p:spPr>
          <a:xfrm>
            <a:off x="11300505" y="3539074"/>
            <a:ext cx="695325" cy="261610"/>
          </a:xfrm>
          <a:prstGeom prst="rect">
            <a:avLst/>
          </a:prstGeom>
          <a:noFill/>
        </p:spPr>
        <p:txBody>
          <a:bodyPr wrap="square" rtlCol="0">
            <a:spAutoFit/>
          </a:bodyPr>
          <a:lstStyle/>
          <a:p>
            <a:r>
              <a:rPr lang="en-GB" sz="1100" dirty="0"/>
              <a:t>Metop</a:t>
            </a:r>
          </a:p>
        </p:txBody>
      </p:sp>
      <p:sp>
        <p:nvSpPr>
          <p:cNvPr id="8" name="TextBox 7"/>
          <p:cNvSpPr txBox="1"/>
          <p:nvPr/>
        </p:nvSpPr>
        <p:spPr>
          <a:xfrm>
            <a:off x="11146656" y="2855810"/>
            <a:ext cx="695325" cy="261610"/>
          </a:xfrm>
          <a:prstGeom prst="rect">
            <a:avLst/>
          </a:prstGeom>
          <a:noFill/>
        </p:spPr>
        <p:txBody>
          <a:bodyPr wrap="square" rtlCol="0">
            <a:spAutoFit/>
          </a:bodyPr>
          <a:lstStyle/>
          <a:p>
            <a:r>
              <a:rPr lang="en-GB" sz="1100" dirty="0"/>
              <a:t>CMA</a:t>
            </a:r>
          </a:p>
        </p:txBody>
      </p:sp>
      <p:sp>
        <p:nvSpPr>
          <p:cNvPr id="9" name="TextBox 8"/>
          <p:cNvSpPr txBox="1"/>
          <p:nvPr/>
        </p:nvSpPr>
        <p:spPr>
          <a:xfrm>
            <a:off x="11300504" y="4249218"/>
            <a:ext cx="695325" cy="261610"/>
          </a:xfrm>
          <a:prstGeom prst="rect">
            <a:avLst/>
          </a:prstGeom>
          <a:noFill/>
        </p:spPr>
        <p:txBody>
          <a:bodyPr wrap="square" rtlCol="0">
            <a:spAutoFit/>
          </a:bodyPr>
          <a:lstStyle/>
          <a:p>
            <a:r>
              <a:rPr lang="en-GB" sz="1100" dirty="0"/>
              <a:t>NOAA</a:t>
            </a:r>
          </a:p>
        </p:txBody>
      </p:sp>
      <p:sp>
        <p:nvSpPr>
          <p:cNvPr id="10" name="TextBox 9"/>
          <p:cNvSpPr txBox="1"/>
          <p:nvPr/>
        </p:nvSpPr>
        <p:spPr>
          <a:xfrm>
            <a:off x="11146656" y="2550105"/>
            <a:ext cx="954156" cy="261610"/>
          </a:xfrm>
          <a:prstGeom prst="rect">
            <a:avLst/>
          </a:prstGeom>
          <a:noFill/>
        </p:spPr>
        <p:txBody>
          <a:bodyPr wrap="square" rtlCol="0">
            <a:spAutoFit/>
          </a:bodyPr>
          <a:lstStyle/>
          <a:p>
            <a:r>
              <a:rPr lang="en-GB" sz="1100" dirty="0"/>
              <a:t>COSMIC-2</a:t>
            </a:r>
          </a:p>
        </p:txBody>
      </p:sp>
      <p:sp>
        <p:nvSpPr>
          <p:cNvPr id="6" name="Right Brace 5"/>
          <p:cNvSpPr/>
          <p:nvPr/>
        </p:nvSpPr>
        <p:spPr>
          <a:xfrm>
            <a:off x="11247913" y="4121606"/>
            <a:ext cx="77025" cy="51683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 name="Oval 3">
            <a:extLst>
              <a:ext uri="{FF2B5EF4-FFF2-40B4-BE49-F238E27FC236}">
                <a16:creationId xmlns:a16="http://schemas.microsoft.com/office/drawing/2014/main" id="{3740A20D-703D-46F2-A3AC-2E6B729667D0}"/>
              </a:ext>
            </a:extLst>
          </p:cNvPr>
          <p:cNvSpPr/>
          <p:nvPr/>
        </p:nvSpPr>
        <p:spPr>
          <a:xfrm>
            <a:off x="494521" y="5010540"/>
            <a:ext cx="3718776" cy="316374"/>
          </a:xfrm>
          <a:prstGeom prst="ellipse">
            <a:avLst/>
          </a:prstGeom>
          <a:noFill/>
          <a:ln w="412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0C23754A-0D43-4486-AFA0-C2926DCDC1F6}"/>
              </a:ext>
            </a:extLst>
          </p:cNvPr>
          <p:cNvSpPr/>
          <p:nvPr/>
        </p:nvSpPr>
        <p:spPr>
          <a:xfrm>
            <a:off x="5604387" y="5656521"/>
            <a:ext cx="3446612" cy="333408"/>
          </a:xfrm>
          <a:prstGeom prst="ellipse">
            <a:avLst/>
          </a:prstGeom>
          <a:noFill/>
          <a:ln w="412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372F2003-C9F8-4B02-A4ED-484E6FCC87F7}"/>
              </a:ext>
            </a:extLst>
          </p:cNvPr>
          <p:cNvSpPr/>
          <p:nvPr/>
        </p:nvSpPr>
        <p:spPr>
          <a:xfrm>
            <a:off x="4293889" y="5019292"/>
            <a:ext cx="2362092" cy="307622"/>
          </a:xfrm>
          <a:prstGeom prst="ellipse">
            <a:avLst/>
          </a:prstGeom>
          <a:noFill/>
          <a:ln w="412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CE8011CF-95C2-400E-91BB-0CE283D8440B}"/>
              </a:ext>
            </a:extLst>
          </p:cNvPr>
          <p:cNvSpPr/>
          <p:nvPr/>
        </p:nvSpPr>
        <p:spPr>
          <a:xfrm>
            <a:off x="6736573" y="5010539"/>
            <a:ext cx="839756" cy="316374"/>
          </a:xfrm>
          <a:prstGeom prst="ellipse">
            <a:avLst/>
          </a:prstGeom>
          <a:noFill/>
          <a:ln w="412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ight Brace 14">
            <a:extLst>
              <a:ext uri="{FF2B5EF4-FFF2-40B4-BE49-F238E27FC236}">
                <a16:creationId xmlns:a16="http://schemas.microsoft.com/office/drawing/2014/main" id="{5B8B2F85-2777-481F-9223-831EAEBCEC35}"/>
              </a:ext>
            </a:extLst>
          </p:cNvPr>
          <p:cNvSpPr/>
          <p:nvPr/>
        </p:nvSpPr>
        <p:spPr>
          <a:xfrm>
            <a:off x="11247913" y="3245033"/>
            <a:ext cx="77025" cy="8408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12"/>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11" grpId="0" animBg="1"/>
      <p:bldP spid="11" grpId="1" animBg="1"/>
      <p:bldP spid="12" grpId="0" animBg="1"/>
      <p:bldP spid="12" grpId="1" animBg="1"/>
      <p:bldP spid="13" grpId="0" animBg="1"/>
      <p:bldP spid="13"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bwMode="auto">
          <a:xfrm>
            <a:off x="4142467" y="387432"/>
            <a:ext cx="4300733"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n-GB" altLang="en-US" b="1" u="sng" dirty="0"/>
              <a:t>Some launches 2018</a:t>
            </a:r>
          </a:p>
        </p:txBody>
      </p:sp>
      <p:sp>
        <p:nvSpPr>
          <p:cNvPr id="39941" name="TextBox 3"/>
          <p:cNvSpPr txBox="1">
            <a:spLocks noChangeArrowheads="1"/>
          </p:cNvSpPr>
          <p:nvPr/>
        </p:nvSpPr>
        <p:spPr bwMode="auto">
          <a:xfrm>
            <a:off x="0" y="-2793"/>
            <a:ext cx="1601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dirty="0">
                <a:solidFill>
                  <a:schemeClr val="bg1"/>
                </a:solidFill>
              </a:rPr>
              <a:t>GPM </a:t>
            </a:r>
          </a:p>
          <a:p>
            <a:pPr algn="ctr" eaLnBrk="1" hangingPunct="1"/>
            <a:r>
              <a:rPr lang="en-GB" altLang="en-US" sz="1800" b="1" dirty="0">
                <a:solidFill>
                  <a:schemeClr val="bg1"/>
                </a:solidFill>
              </a:rPr>
              <a:t>Feb 2014</a:t>
            </a:r>
          </a:p>
        </p:txBody>
      </p:sp>
      <p:sp>
        <p:nvSpPr>
          <p:cNvPr id="39943" name="TextBox 6"/>
          <p:cNvSpPr txBox="1">
            <a:spLocks noChangeArrowheads="1"/>
          </p:cNvSpPr>
          <p:nvPr/>
        </p:nvSpPr>
        <p:spPr bwMode="auto">
          <a:xfrm>
            <a:off x="1708150" y="5562601"/>
            <a:ext cx="16017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a:solidFill>
                  <a:schemeClr val="bg1"/>
                </a:solidFill>
              </a:rPr>
              <a:t>FY3C </a:t>
            </a:r>
          </a:p>
          <a:p>
            <a:pPr algn="ctr" eaLnBrk="1" hangingPunct="1"/>
            <a:r>
              <a:rPr lang="en-GB" altLang="en-US" sz="1800" b="1">
                <a:solidFill>
                  <a:schemeClr val="bg1"/>
                </a:solidFill>
              </a:rPr>
              <a:t>Sept 2013</a:t>
            </a:r>
          </a:p>
        </p:txBody>
      </p:sp>
      <p:sp>
        <p:nvSpPr>
          <p:cNvPr id="39945" name="TextBox 8"/>
          <p:cNvSpPr txBox="1">
            <a:spLocks noChangeArrowheads="1"/>
          </p:cNvSpPr>
          <p:nvPr/>
        </p:nvSpPr>
        <p:spPr bwMode="auto">
          <a:xfrm>
            <a:off x="899725" y="3098802"/>
            <a:ext cx="18653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a:solidFill>
                  <a:schemeClr val="bg1"/>
                </a:solidFill>
              </a:rPr>
              <a:t>Meghatropiques Oct 2011</a:t>
            </a:r>
          </a:p>
        </p:txBody>
      </p:sp>
      <p:sp>
        <p:nvSpPr>
          <p:cNvPr id="39947" name="TextBox 12"/>
          <p:cNvSpPr txBox="1">
            <a:spLocks noChangeArrowheads="1"/>
          </p:cNvSpPr>
          <p:nvPr/>
        </p:nvSpPr>
        <p:spPr bwMode="auto">
          <a:xfrm>
            <a:off x="1659646" y="5406643"/>
            <a:ext cx="15763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dirty="0">
                <a:solidFill>
                  <a:schemeClr val="bg1"/>
                </a:solidFill>
              </a:rPr>
              <a:t>Sentinel-1 April 2014</a:t>
            </a:r>
          </a:p>
        </p:txBody>
      </p:sp>
      <p:sp>
        <p:nvSpPr>
          <p:cNvPr id="14" name="TextBox 3"/>
          <p:cNvSpPr txBox="1">
            <a:spLocks noChangeArrowheads="1"/>
          </p:cNvSpPr>
          <p:nvPr/>
        </p:nvSpPr>
        <p:spPr bwMode="auto">
          <a:xfrm>
            <a:off x="10875449" y="13346"/>
            <a:ext cx="1601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dirty="0">
                <a:solidFill>
                  <a:schemeClr val="bg1"/>
                </a:solidFill>
              </a:rPr>
              <a:t>FY4-A </a:t>
            </a:r>
          </a:p>
          <a:p>
            <a:pPr algn="ctr" eaLnBrk="1" hangingPunct="1"/>
            <a:r>
              <a:rPr lang="en-GB" altLang="en-US" sz="1800" b="1" dirty="0">
                <a:solidFill>
                  <a:schemeClr val="bg1"/>
                </a:solidFill>
              </a:rPr>
              <a:t>Dec 2016</a:t>
            </a:r>
          </a:p>
        </p:txBody>
      </p:sp>
      <p:sp>
        <p:nvSpPr>
          <p:cNvPr id="15" name="TextBox 3"/>
          <p:cNvSpPr txBox="1">
            <a:spLocks noChangeArrowheads="1"/>
          </p:cNvSpPr>
          <p:nvPr/>
        </p:nvSpPr>
        <p:spPr bwMode="auto">
          <a:xfrm>
            <a:off x="10829163" y="2884274"/>
            <a:ext cx="1601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dirty="0">
                <a:solidFill>
                  <a:schemeClr val="bg1"/>
                </a:solidFill>
              </a:rPr>
              <a:t>GOES-16 </a:t>
            </a:r>
          </a:p>
          <a:p>
            <a:pPr algn="ctr" eaLnBrk="1" hangingPunct="1"/>
            <a:r>
              <a:rPr lang="en-GB" altLang="en-US" sz="1800" b="1" dirty="0">
                <a:solidFill>
                  <a:schemeClr val="bg1"/>
                </a:solidFill>
              </a:rPr>
              <a:t>Nov 2016</a:t>
            </a:r>
          </a:p>
        </p:txBody>
      </p:sp>
      <p:sp>
        <p:nvSpPr>
          <p:cNvPr id="17" name="TextBox 3"/>
          <p:cNvSpPr txBox="1">
            <a:spLocks noChangeArrowheads="1"/>
          </p:cNvSpPr>
          <p:nvPr/>
        </p:nvSpPr>
        <p:spPr bwMode="auto">
          <a:xfrm>
            <a:off x="116237" y="3070850"/>
            <a:ext cx="1601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800" b="1" dirty="0">
                <a:solidFill>
                  <a:schemeClr val="bg1"/>
                </a:solidFill>
              </a:rPr>
              <a:t>Sentinel-3</a:t>
            </a:r>
          </a:p>
          <a:p>
            <a:pPr algn="ctr" eaLnBrk="1" hangingPunct="1"/>
            <a:r>
              <a:rPr lang="en-GB" altLang="en-US" sz="1800" b="1" dirty="0">
                <a:solidFill>
                  <a:schemeClr val="bg1"/>
                </a:solidFill>
              </a:rPr>
              <a:t>Feb 2016</a:t>
            </a:r>
          </a:p>
        </p:txBody>
      </p:sp>
      <p:sp>
        <p:nvSpPr>
          <p:cNvPr id="16" name="Content Placeholder 2"/>
          <p:cNvSpPr>
            <a:spLocks noGrp="1"/>
          </p:cNvSpPr>
          <p:nvPr>
            <p:ph idx="4294967295"/>
          </p:nvPr>
        </p:nvSpPr>
        <p:spPr>
          <a:xfrm>
            <a:off x="3875875" y="743129"/>
            <a:ext cx="5104610" cy="4929990"/>
          </a:xfrm>
          <a:prstGeom prst="rect">
            <a:avLst/>
          </a:prstGeom>
        </p:spPr>
        <p:txBody>
          <a:bodyPr/>
          <a:lstStyle/>
          <a:p>
            <a:pPr marL="0" indent="0" algn="ctr">
              <a:lnSpc>
                <a:spcPct val="102000"/>
              </a:lnSpc>
              <a:buNone/>
              <a:defRPr/>
            </a:pPr>
            <a:endParaRPr lang="en-GB" sz="2000" b="1" dirty="0">
              <a:solidFill>
                <a:srgbClr val="0070C0"/>
              </a:solidFill>
            </a:endParaRPr>
          </a:p>
          <a:p>
            <a:pPr marL="0" indent="0" algn="ctr">
              <a:lnSpc>
                <a:spcPct val="102000"/>
              </a:lnSpc>
              <a:buNone/>
              <a:defRPr/>
            </a:pPr>
            <a:r>
              <a:rPr lang="en-GB" sz="2000" b="1" dirty="0">
                <a:solidFill>
                  <a:srgbClr val="C00000"/>
                </a:solidFill>
              </a:rPr>
              <a:t>GOES-17 1</a:t>
            </a:r>
            <a:r>
              <a:rPr lang="en-GB" sz="2000" b="1" baseline="30000" dirty="0">
                <a:solidFill>
                  <a:srgbClr val="C00000"/>
                </a:solidFill>
              </a:rPr>
              <a:t>st</a:t>
            </a:r>
            <a:r>
              <a:rPr lang="en-GB" sz="2000" b="1" dirty="0">
                <a:solidFill>
                  <a:srgbClr val="C00000"/>
                </a:solidFill>
              </a:rPr>
              <a:t> March</a:t>
            </a:r>
          </a:p>
          <a:p>
            <a:pPr marL="0" indent="0" algn="ctr">
              <a:lnSpc>
                <a:spcPct val="102000"/>
              </a:lnSpc>
              <a:buNone/>
              <a:defRPr/>
            </a:pPr>
            <a:r>
              <a:rPr lang="en-GB" sz="2000" b="1" dirty="0">
                <a:solidFill>
                  <a:srgbClr val="C00000"/>
                </a:solidFill>
              </a:rPr>
              <a:t>Sentinel-3B 25</a:t>
            </a:r>
            <a:r>
              <a:rPr lang="en-GB" sz="2000" b="1" baseline="30000" dirty="0">
                <a:solidFill>
                  <a:srgbClr val="C00000"/>
                </a:solidFill>
              </a:rPr>
              <a:t>th</a:t>
            </a:r>
            <a:r>
              <a:rPr lang="en-GB" sz="2000" b="1" dirty="0">
                <a:solidFill>
                  <a:srgbClr val="C00000"/>
                </a:solidFill>
              </a:rPr>
              <a:t> April</a:t>
            </a:r>
          </a:p>
          <a:p>
            <a:pPr marL="0" indent="0" algn="ctr">
              <a:lnSpc>
                <a:spcPct val="102000"/>
              </a:lnSpc>
              <a:buNone/>
              <a:defRPr/>
            </a:pPr>
            <a:r>
              <a:rPr lang="en-GB" sz="2000" b="1" dirty="0">
                <a:solidFill>
                  <a:srgbClr val="C00000"/>
                </a:solidFill>
              </a:rPr>
              <a:t>GRACE-FO 22</a:t>
            </a:r>
            <a:r>
              <a:rPr lang="en-GB" sz="2000" b="1" baseline="30000" dirty="0">
                <a:solidFill>
                  <a:srgbClr val="C00000"/>
                </a:solidFill>
              </a:rPr>
              <a:t>nd</a:t>
            </a:r>
            <a:r>
              <a:rPr lang="en-GB" sz="2000" b="1" dirty="0">
                <a:solidFill>
                  <a:srgbClr val="C00000"/>
                </a:solidFill>
              </a:rPr>
              <a:t> May</a:t>
            </a:r>
          </a:p>
          <a:p>
            <a:pPr marL="0" indent="0" algn="ctr">
              <a:lnSpc>
                <a:spcPct val="102000"/>
              </a:lnSpc>
              <a:buNone/>
              <a:defRPr/>
            </a:pPr>
            <a:r>
              <a:rPr lang="en-GB" sz="2000" b="1" dirty="0">
                <a:solidFill>
                  <a:srgbClr val="C00000"/>
                </a:solidFill>
              </a:rPr>
              <a:t>Aeolus 22</a:t>
            </a:r>
            <a:r>
              <a:rPr lang="en-GB" sz="2000" b="1" baseline="30000" dirty="0">
                <a:solidFill>
                  <a:srgbClr val="C00000"/>
                </a:solidFill>
              </a:rPr>
              <a:t>nd</a:t>
            </a:r>
            <a:r>
              <a:rPr lang="en-GB" sz="2000" b="1" dirty="0">
                <a:solidFill>
                  <a:srgbClr val="C00000"/>
                </a:solidFill>
              </a:rPr>
              <a:t> August</a:t>
            </a:r>
          </a:p>
          <a:p>
            <a:pPr marL="0" indent="0" algn="ctr">
              <a:lnSpc>
                <a:spcPct val="102000"/>
              </a:lnSpc>
              <a:buNone/>
              <a:defRPr/>
            </a:pPr>
            <a:r>
              <a:rPr lang="en-GB" sz="2000" b="1" dirty="0">
                <a:solidFill>
                  <a:srgbClr val="C00000"/>
                </a:solidFill>
              </a:rPr>
              <a:t>GOSAT-2 29</a:t>
            </a:r>
            <a:r>
              <a:rPr lang="en-GB" sz="2000" b="1" baseline="30000" dirty="0">
                <a:solidFill>
                  <a:srgbClr val="C00000"/>
                </a:solidFill>
              </a:rPr>
              <a:t>th</a:t>
            </a:r>
            <a:r>
              <a:rPr lang="en-GB" sz="2000" b="1" dirty="0">
                <a:solidFill>
                  <a:srgbClr val="C00000"/>
                </a:solidFill>
              </a:rPr>
              <a:t> October</a:t>
            </a:r>
          </a:p>
          <a:p>
            <a:pPr marL="0" indent="0" algn="ctr">
              <a:lnSpc>
                <a:spcPct val="102000"/>
              </a:lnSpc>
              <a:buNone/>
              <a:defRPr/>
            </a:pPr>
            <a:r>
              <a:rPr lang="en-GB" sz="2000" b="1" dirty="0" err="1">
                <a:solidFill>
                  <a:srgbClr val="C00000"/>
                </a:solidFill>
              </a:rPr>
              <a:t>Metop</a:t>
            </a:r>
            <a:r>
              <a:rPr lang="en-GB" sz="2000" b="1" dirty="0">
                <a:solidFill>
                  <a:srgbClr val="C00000"/>
                </a:solidFill>
              </a:rPr>
              <a:t>-C 7</a:t>
            </a:r>
            <a:r>
              <a:rPr lang="en-GB" sz="2000" b="1" baseline="30000" dirty="0">
                <a:solidFill>
                  <a:srgbClr val="C00000"/>
                </a:solidFill>
              </a:rPr>
              <a:t>th</a:t>
            </a:r>
            <a:r>
              <a:rPr lang="en-GB" sz="2000" b="1" dirty="0">
                <a:solidFill>
                  <a:srgbClr val="C00000"/>
                </a:solidFill>
              </a:rPr>
              <a:t> November</a:t>
            </a:r>
          </a:p>
          <a:p>
            <a:pPr marL="0" indent="0" algn="ctr">
              <a:lnSpc>
                <a:spcPct val="102000"/>
              </a:lnSpc>
              <a:buNone/>
              <a:defRPr/>
            </a:pPr>
            <a:r>
              <a:rPr lang="en-GB" sz="2000" b="1" dirty="0">
                <a:solidFill>
                  <a:srgbClr val="C00000"/>
                </a:solidFill>
              </a:rPr>
              <a:t>GEO-KOMPSAT-2A 4</a:t>
            </a:r>
            <a:r>
              <a:rPr lang="en-GB" sz="2000" b="1" baseline="30000" dirty="0">
                <a:solidFill>
                  <a:srgbClr val="C00000"/>
                </a:solidFill>
              </a:rPr>
              <a:t>th</a:t>
            </a:r>
            <a:r>
              <a:rPr lang="en-GB" sz="2000" b="1" dirty="0">
                <a:solidFill>
                  <a:srgbClr val="C00000"/>
                </a:solidFill>
              </a:rPr>
              <a:t> December </a:t>
            </a:r>
          </a:p>
          <a:p>
            <a:pPr marL="0" indent="0" algn="ctr">
              <a:lnSpc>
                <a:spcPct val="102000"/>
              </a:lnSpc>
              <a:buNone/>
              <a:defRPr/>
            </a:pPr>
            <a:endParaRPr lang="en-GB" sz="2000" b="1" dirty="0">
              <a:solidFill>
                <a:srgbClr val="C00000"/>
              </a:solidFill>
            </a:endParaRPr>
          </a:p>
          <a:p>
            <a:pPr marL="0" indent="0" algn="ctr">
              <a:lnSpc>
                <a:spcPct val="102000"/>
              </a:lnSpc>
              <a:buNone/>
              <a:defRPr/>
            </a:pPr>
            <a:r>
              <a:rPr lang="en-GB" sz="2000" b="1" u="sng" dirty="0">
                <a:solidFill>
                  <a:srgbClr val="002060"/>
                </a:solidFill>
              </a:rPr>
              <a:t>Selected upcoming 2019-2020</a:t>
            </a:r>
          </a:p>
          <a:p>
            <a:pPr marL="0" indent="0" algn="ctr">
              <a:lnSpc>
                <a:spcPct val="102000"/>
              </a:lnSpc>
              <a:buNone/>
              <a:defRPr/>
            </a:pPr>
            <a:r>
              <a:rPr lang="en-GB" sz="2000" b="1" dirty="0">
                <a:solidFill>
                  <a:srgbClr val="C00000"/>
                </a:solidFill>
              </a:rPr>
              <a:t>TROPICS,  OceanSat-3,  ELEKTRO-L-3 </a:t>
            </a:r>
          </a:p>
          <a:p>
            <a:pPr marL="0" indent="0" algn="ctr">
              <a:lnSpc>
                <a:spcPct val="102000"/>
              </a:lnSpc>
              <a:buNone/>
              <a:defRPr/>
            </a:pPr>
            <a:r>
              <a:rPr lang="en-GB" sz="2000" b="1" dirty="0">
                <a:solidFill>
                  <a:srgbClr val="C00000"/>
                </a:solidFill>
              </a:rPr>
              <a:t>COSMIC-2a,  Meteor-M-N2 2,  HY-2C</a:t>
            </a:r>
          </a:p>
          <a:p>
            <a:pPr marL="0" indent="0" algn="ctr">
              <a:lnSpc>
                <a:spcPct val="102000"/>
              </a:lnSpc>
              <a:buNone/>
              <a:defRPr/>
            </a:pPr>
            <a:r>
              <a:rPr lang="en-GB" sz="2000" b="1" dirty="0">
                <a:solidFill>
                  <a:srgbClr val="C00000"/>
                </a:solidFill>
              </a:rPr>
              <a:t>FY-3E,   FY-4B,  GEO-KOMPSAT-2B,  </a:t>
            </a:r>
          </a:p>
          <a:p>
            <a:pPr marL="0" indent="0" algn="ctr">
              <a:lnSpc>
                <a:spcPct val="102000"/>
              </a:lnSpc>
              <a:buNone/>
              <a:defRPr/>
            </a:pPr>
            <a:endParaRPr lang="en-GB" sz="2000" b="1" dirty="0">
              <a:solidFill>
                <a:srgbClr val="C00000"/>
              </a:solidFill>
            </a:endParaRPr>
          </a:p>
          <a:p>
            <a:pPr marL="0" indent="0" algn="ctr">
              <a:lnSpc>
                <a:spcPct val="102000"/>
              </a:lnSpc>
              <a:buNone/>
              <a:defRPr/>
            </a:pPr>
            <a:endParaRPr lang="en-GB" sz="2000" b="1" dirty="0">
              <a:solidFill>
                <a:srgbClr val="C00000"/>
              </a:solidFill>
            </a:endParaRPr>
          </a:p>
          <a:p>
            <a:pPr marL="0" indent="0" algn="ctr">
              <a:lnSpc>
                <a:spcPct val="102000"/>
              </a:lnSpc>
              <a:buNone/>
              <a:defRPr/>
            </a:pPr>
            <a:endParaRPr lang="en-GB" sz="2000" b="1" dirty="0">
              <a:solidFill>
                <a:srgbClr val="C00000"/>
              </a:solidFill>
            </a:endParaRPr>
          </a:p>
        </p:txBody>
      </p:sp>
      <p:pic>
        <p:nvPicPr>
          <p:cNvPr id="7" name="Picture 6">
            <a:extLst>
              <a:ext uri="{FF2B5EF4-FFF2-40B4-BE49-F238E27FC236}">
                <a16:creationId xmlns:a16="http://schemas.microsoft.com/office/drawing/2014/main" id="{975D7625-29D4-4997-802E-BD3AC1773222}"/>
              </a:ext>
            </a:extLst>
          </p:cNvPr>
          <p:cNvPicPr>
            <a:picLocks noChangeAspect="1"/>
          </p:cNvPicPr>
          <p:nvPr/>
        </p:nvPicPr>
        <p:blipFill>
          <a:blip r:embed="rId2"/>
          <a:stretch>
            <a:fillRect/>
          </a:stretch>
        </p:blipFill>
        <p:spPr>
          <a:xfrm>
            <a:off x="675180" y="361423"/>
            <a:ext cx="3152191" cy="2228697"/>
          </a:xfrm>
          <a:prstGeom prst="rect">
            <a:avLst/>
          </a:prstGeom>
        </p:spPr>
      </p:pic>
      <p:pic>
        <p:nvPicPr>
          <p:cNvPr id="9" name="Picture 8">
            <a:extLst>
              <a:ext uri="{FF2B5EF4-FFF2-40B4-BE49-F238E27FC236}">
                <a16:creationId xmlns:a16="http://schemas.microsoft.com/office/drawing/2014/main" id="{CEF7213A-CE59-4802-B7C8-F2BFD9FB43FC}"/>
              </a:ext>
            </a:extLst>
          </p:cNvPr>
          <p:cNvPicPr>
            <a:picLocks noChangeAspect="1"/>
          </p:cNvPicPr>
          <p:nvPr/>
        </p:nvPicPr>
        <p:blipFill>
          <a:blip r:embed="rId3"/>
          <a:stretch>
            <a:fillRect/>
          </a:stretch>
        </p:blipFill>
        <p:spPr>
          <a:xfrm>
            <a:off x="9451482" y="2884274"/>
            <a:ext cx="2348051" cy="2921135"/>
          </a:xfrm>
          <a:prstGeom prst="rect">
            <a:avLst/>
          </a:prstGeom>
        </p:spPr>
      </p:pic>
      <p:pic>
        <p:nvPicPr>
          <p:cNvPr id="11" name="Picture 10">
            <a:extLst>
              <a:ext uri="{FF2B5EF4-FFF2-40B4-BE49-F238E27FC236}">
                <a16:creationId xmlns:a16="http://schemas.microsoft.com/office/drawing/2014/main" id="{EB7CC217-065A-40E4-88C0-F01DE7062144}"/>
              </a:ext>
            </a:extLst>
          </p:cNvPr>
          <p:cNvPicPr>
            <a:picLocks noChangeAspect="1"/>
          </p:cNvPicPr>
          <p:nvPr/>
        </p:nvPicPr>
        <p:blipFill rotWithShape="1">
          <a:blip r:embed="rId4"/>
          <a:srcRect l="27660" r="11958"/>
          <a:stretch/>
        </p:blipFill>
        <p:spPr>
          <a:xfrm>
            <a:off x="684014" y="2879411"/>
            <a:ext cx="2487837" cy="2921135"/>
          </a:xfrm>
          <a:prstGeom prst="rect">
            <a:avLst/>
          </a:prstGeom>
        </p:spPr>
      </p:pic>
      <p:pic>
        <p:nvPicPr>
          <p:cNvPr id="13" name="Picture 12">
            <a:extLst>
              <a:ext uri="{FF2B5EF4-FFF2-40B4-BE49-F238E27FC236}">
                <a16:creationId xmlns:a16="http://schemas.microsoft.com/office/drawing/2014/main" id="{9A5B5A6A-6F8D-460C-9FE3-B754AE0F0A91}"/>
              </a:ext>
            </a:extLst>
          </p:cNvPr>
          <p:cNvPicPr>
            <a:picLocks noChangeAspect="1"/>
          </p:cNvPicPr>
          <p:nvPr/>
        </p:nvPicPr>
        <p:blipFill rotWithShape="1">
          <a:blip r:embed="rId5"/>
          <a:srcRect l="29147"/>
          <a:stretch/>
        </p:blipFill>
        <p:spPr>
          <a:xfrm>
            <a:off x="8878185" y="359517"/>
            <a:ext cx="2921347" cy="2230603"/>
          </a:xfrm>
          <a:prstGeom prst="rect">
            <a:avLst/>
          </a:prstGeom>
        </p:spPr>
      </p:pic>
      <p:cxnSp>
        <p:nvCxnSpPr>
          <p:cNvPr id="19" name="Straight Arrow Connector 18">
            <a:extLst>
              <a:ext uri="{FF2B5EF4-FFF2-40B4-BE49-F238E27FC236}">
                <a16:creationId xmlns:a16="http://schemas.microsoft.com/office/drawing/2014/main" id="{DDCE5300-B721-4753-809F-3813630AB0BC}"/>
              </a:ext>
            </a:extLst>
          </p:cNvPr>
          <p:cNvCxnSpPr/>
          <p:nvPr/>
        </p:nvCxnSpPr>
        <p:spPr>
          <a:xfrm flipV="1">
            <a:off x="7836195" y="1488558"/>
            <a:ext cx="809343" cy="1376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8EFD5B40-0E2A-4605-B9A5-080686CD64D7}"/>
              </a:ext>
            </a:extLst>
          </p:cNvPr>
          <p:cNvCxnSpPr/>
          <p:nvPr/>
        </p:nvCxnSpPr>
        <p:spPr>
          <a:xfrm flipH="1" flipV="1">
            <a:off x="4036462" y="1886129"/>
            <a:ext cx="1152226" cy="5487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8F4CAF0B-639E-42A7-B318-CF6F48AFE26A}"/>
              </a:ext>
            </a:extLst>
          </p:cNvPr>
          <p:cNvCxnSpPr/>
          <p:nvPr/>
        </p:nvCxnSpPr>
        <p:spPr>
          <a:xfrm flipH="1">
            <a:off x="3236034" y="3200400"/>
            <a:ext cx="1764291" cy="33157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E93AE8F5-9676-4D13-B3C1-168E73C8163B}"/>
              </a:ext>
            </a:extLst>
          </p:cNvPr>
          <p:cNvCxnSpPr/>
          <p:nvPr/>
        </p:nvCxnSpPr>
        <p:spPr>
          <a:xfrm>
            <a:off x="8484781" y="3531974"/>
            <a:ext cx="966701" cy="21294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286" y="244155"/>
            <a:ext cx="9349085" cy="369332"/>
          </a:xfrm>
        </p:spPr>
        <p:txBody>
          <a:bodyPr/>
          <a:lstStyle/>
          <a:p>
            <a:r>
              <a:rPr lang="en-GB" dirty="0"/>
              <a:t>Summary</a:t>
            </a:r>
          </a:p>
        </p:txBody>
      </p:sp>
      <p:sp>
        <p:nvSpPr>
          <p:cNvPr id="3" name="Content Placeholder 2"/>
          <p:cNvSpPr>
            <a:spLocks noGrp="1"/>
          </p:cNvSpPr>
          <p:nvPr>
            <p:ph sz="quarter" idx="14"/>
          </p:nvPr>
        </p:nvSpPr>
        <p:spPr>
          <a:xfrm>
            <a:off x="509286" y="783205"/>
            <a:ext cx="9349085" cy="4986000"/>
          </a:xfrm>
        </p:spPr>
        <p:txBody>
          <a:bodyPr/>
          <a:lstStyle/>
          <a:p>
            <a:r>
              <a:rPr lang="en-GB" dirty="0"/>
              <a:t>We live in an incredible era for earth observation!!!</a:t>
            </a:r>
          </a:p>
          <a:p>
            <a:r>
              <a:rPr lang="en-GB" dirty="0"/>
              <a:t>Satellite data has driven data assimilation science to a remarkable level of skill</a:t>
            </a:r>
          </a:p>
          <a:p>
            <a:r>
              <a:rPr lang="en-GB" dirty="0"/>
              <a:t>Big satellites likely to continue to be the core of WIGOS but a role for smaller satellites </a:t>
            </a:r>
          </a:p>
        </p:txBody>
      </p:sp>
      <p:sp>
        <p:nvSpPr>
          <p:cNvPr id="4" name="Slide Number Placeholder 3"/>
          <p:cNvSpPr>
            <a:spLocks noGrp="1"/>
          </p:cNvSpPr>
          <p:nvPr>
            <p:ph type="sldNum" sz="quarter" idx="10"/>
          </p:nvPr>
        </p:nvSpPr>
        <p:spPr/>
        <p:txBody>
          <a:bodyPr/>
          <a:lstStyle/>
          <a:p>
            <a:fld id="{E4AB80EA-DB86-D849-B86F-15DAF31F0474}" type="slidenum">
              <a:rPr lang="en-US" smtClean="0"/>
              <a:pPr/>
              <a:t>31</a:t>
            </a:fld>
            <a:endParaRPr lang="en-US" dirty="0"/>
          </a:p>
        </p:txBody>
      </p:sp>
    </p:spTree>
    <p:extLst>
      <p:ext uri="{BB962C8B-B14F-4D97-AF65-F5344CB8AC3E}">
        <p14:creationId xmlns:p14="http://schemas.microsoft.com/office/powerpoint/2010/main" val="715670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5E84A0F-3D6B-4F73-A534-95E5E4BC16B4}"/>
              </a:ext>
            </a:extLst>
          </p:cNvPr>
          <p:cNvPicPr>
            <a:picLocks noChangeAspect="1"/>
          </p:cNvPicPr>
          <p:nvPr/>
        </p:nvPicPr>
        <p:blipFill rotWithShape="1">
          <a:blip r:embed="rId3"/>
          <a:srcRect t="11163"/>
          <a:stretch/>
        </p:blipFill>
        <p:spPr>
          <a:xfrm>
            <a:off x="529392" y="765543"/>
            <a:ext cx="7218947" cy="6092457"/>
          </a:xfrm>
          <a:prstGeom prst="rect">
            <a:avLst/>
          </a:prstGeom>
        </p:spPr>
      </p:pic>
      <p:sp>
        <p:nvSpPr>
          <p:cNvPr id="12300" name="TextBox 2"/>
          <p:cNvSpPr txBox="1">
            <a:spLocks noChangeArrowheads="1"/>
          </p:cNvSpPr>
          <p:nvPr/>
        </p:nvSpPr>
        <p:spPr bwMode="auto">
          <a:xfrm>
            <a:off x="7964489" y="2024063"/>
            <a:ext cx="147637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pitchFamily="18" charset="0"/>
              </a:defRPr>
            </a:lvl1pPr>
            <a:lvl2pPr marL="742950" indent="-285750" eaLnBrk="0" hangingPunct="0">
              <a:defRPr sz="2400">
                <a:solidFill>
                  <a:schemeClr val="tx1"/>
                </a:solidFill>
                <a:latin typeface="Times" pitchFamily="18" charset="0"/>
              </a:defRPr>
            </a:lvl2pPr>
            <a:lvl3pPr marL="1143000" indent="-228600" eaLnBrk="0" hangingPunct="0">
              <a:defRPr sz="2400">
                <a:solidFill>
                  <a:schemeClr val="tx1"/>
                </a:solidFill>
                <a:latin typeface="Times" pitchFamily="18" charset="0"/>
              </a:defRPr>
            </a:lvl3pPr>
            <a:lvl4pPr marL="1600200" indent="-228600" eaLnBrk="0" hangingPunct="0">
              <a:defRPr sz="2400">
                <a:solidFill>
                  <a:schemeClr val="tx1"/>
                </a:solidFill>
                <a:latin typeface="Times" pitchFamily="18" charset="0"/>
              </a:defRPr>
            </a:lvl4pPr>
            <a:lvl5pPr marL="2057400" indent="-228600" eaLnBrk="0" hangingPunct="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1" hangingPunct="1">
              <a:defRPr/>
            </a:pPr>
            <a:r>
              <a:rPr lang="en-GB" sz="2000" b="1" dirty="0">
                <a:solidFill>
                  <a:srgbClr val="C00000"/>
                </a:solidFill>
              </a:rPr>
              <a:t>Mid AM</a:t>
            </a:r>
          </a:p>
          <a:p>
            <a:pPr eaLnBrk="1" hangingPunct="1">
              <a:defRPr/>
            </a:pPr>
            <a:endParaRPr lang="en-GB" sz="2000" b="1" dirty="0"/>
          </a:p>
          <a:p>
            <a:pPr eaLnBrk="1" hangingPunct="1">
              <a:defRPr/>
            </a:pPr>
            <a:endParaRPr lang="en-GB" sz="2000" b="1" dirty="0"/>
          </a:p>
          <a:p>
            <a:pPr eaLnBrk="1" hangingPunct="1">
              <a:defRPr/>
            </a:pPr>
            <a:endParaRPr lang="en-GB" sz="2000" b="1" dirty="0"/>
          </a:p>
          <a:p>
            <a:pPr eaLnBrk="1" hangingPunct="1">
              <a:defRPr/>
            </a:pPr>
            <a:r>
              <a:rPr lang="en-GB" sz="2000" b="1" dirty="0"/>
              <a:t>Early AM</a:t>
            </a:r>
          </a:p>
          <a:p>
            <a:pPr eaLnBrk="1" hangingPunct="1">
              <a:defRPr/>
            </a:pPr>
            <a:endParaRPr lang="en-GB" sz="2000" b="1" dirty="0"/>
          </a:p>
          <a:p>
            <a:pPr eaLnBrk="1" hangingPunct="1">
              <a:defRPr/>
            </a:pPr>
            <a:endParaRPr lang="en-GB" sz="2000" b="1" dirty="0"/>
          </a:p>
          <a:p>
            <a:pPr eaLnBrk="1" hangingPunct="1">
              <a:defRPr/>
            </a:pPr>
            <a:endParaRPr lang="en-GB" sz="2000" b="1" dirty="0"/>
          </a:p>
          <a:p>
            <a:pPr eaLnBrk="1" hangingPunct="1">
              <a:defRPr/>
            </a:pPr>
            <a:r>
              <a:rPr lang="en-GB" sz="2000" b="1" dirty="0">
                <a:solidFill>
                  <a:schemeClr val="accent6"/>
                </a:solidFill>
              </a:rPr>
              <a:t>PM</a:t>
            </a:r>
          </a:p>
        </p:txBody>
      </p:sp>
      <p:sp>
        <p:nvSpPr>
          <p:cNvPr id="10243" name="Title 1"/>
          <p:cNvSpPr>
            <a:spLocks noGrp="1"/>
          </p:cNvSpPr>
          <p:nvPr>
            <p:ph type="title"/>
          </p:nvPr>
        </p:nvSpPr>
        <p:spPr bwMode="auto">
          <a:xfrm>
            <a:off x="310566" y="94594"/>
            <a:ext cx="9893884" cy="103094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altLang="en-US" dirty="0"/>
              <a:t>Satellite Equatorial Crossing Times (courtesy of Eric </a:t>
            </a:r>
            <a:r>
              <a:rPr lang="en-GB" altLang="en-US" dirty="0" err="1"/>
              <a:t>Nelkin</a:t>
            </a:r>
            <a:r>
              <a:rPr lang="en-GB" altLang="en-US" dirty="0"/>
              <a:t>)</a:t>
            </a:r>
          </a:p>
        </p:txBody>
      </p:sp>
      <p:sp>
        <p:nvSpPr>
          <p:cNvPr id="10244" name="TextBox 4"/>
          <p:cNvSpPr txBox="1">
            <a:spLocks noChangeArrowheads="1"/>
          </p:cNvSpPr>
          <p:nvPr/>
        </p:nvSpPr>
        <p:spPr bwMode="auto">
          <a:xfrm>
            <a:off x="7974014" y="2309813"/>
            <a:ext cx="11271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GB" altLang="en-US" sz="1200" dirty="0">
                <a:solidFill>
                  <a:srgbClr val="C00000"/>
                </a:solidFill>
                <a:latin typeface="Calibri" panose="020F0502020204030204" pitchFamily="34" charset="0"/>
              </a:rPr>
              <a:t>e.g. Metop</a:t>
            </a:r>
          </a:p>
        </p:txBody>
      </p:sp>
      <p:sp>
        <p:nvSpPr>
          <p:cNvPr id="10248" name="TextBox 12"/>
          <p:cNvSpPr txBox="1">
            <a:spLocks noChangeArrowheads="1"/>
          </p:cNvSpPr>
          <p:nvPr/>
        </p:nvSpPr>
        <p:spPr bwMode="auto">
          <a:xfrm>
            <a:off x="533556" y="3247206"/>
            <a:ext cx="3016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r>
              <a:rPr lang="en-GB" altLang="en-US" sz="1100" dirty="0">
                <a:latin typeface="Calibri" panose="020F0502020204030204" pitchFamily="34" charset="0"/>
              </a:rPr>
              <a:t>T</a:t>
            </a:r>
          </a:p>
          <a:p>
            <a:pPr algn="ctr" eaLnBrk="1" hangingPunct="1"/>
            <a:r>
              <a:rPr lang="en-GB" altLang="en-US" sz="1100" dirty="0" err="1">
                <a:latin typeface="Calibri" panose="020F0502020204030204" pitchFamily="34" charset="0"/>
              </a:rPr>
              <a:t>i</a:t>
            </a:r>
            <a:endParaRPr lang="en-GB" altLang="en-US" sz="1100" dirty="0">
              <a:latin typeface="Calibri" panose="020F0502020204030204" pitchFamily="34" charset="0"/>
            </a:endParaRPr>
          </a:p>
          <a:p>
            <a:pPr algn="ctr" eaLnBrk="1" hangingPunct="1"/>
            <a:r>
              <a:rPr lang="en-GB" altLang="en-US" sz="1100" dirty="0">
                <a:latin typeface="Calibri" panose="020F0502020204030204" pitchFamily="34" charset="0"/>
              </a:rPr>
              <a:t>m</a:t>
            </a:r>
          </a:p>
          <a:p>
            <a:pPr algn="ctr" eaLnBrk="1" hangingPunct="1"/>
            <a:r>
              <a:rPr lang="en-GB" altLang="en-US" sz="1100" dirty="0">
                <a:latin typeface="Calibri" panose="020F0502020204030204" pitchFamily="34" charset="0"/>
              </a:rPr>
              <a:t>e</a:t>
            </a:r>
          </a:p>
        </p:txBody>
      </p:sp>
      <p:sp>
        <p:nvSpPr>
          <p:cNvPr id="10250" name="Right Brace 7"/>
          <p:cNvSpPr>
            <a:spLocks/>
          </p:cNvSpPr>
          <p:nvPr/>
        </p:nvSpPr>
        <p:spPr bwMode="auto">
          <a:xfrm>
            <a:off x="7688264" y="1700213"/>
            <a:ext cx="276225" cy="1128712"/>
          </a:xfrm>
          <a:prstGeom prst="rightBrace">
            <a:avLst>
              <a:gd name="adj1" fmla="val 8343"/>
              <a:gd name="adj2" fmla="val 50000"/>
            </a:avLst>
          </a:prstGeom>
          <a:noFill/>
          <a:ln w="381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10251" name="Right Brace 20"/>
          <p:cNvSpPr>
            <a:spLocks/>
          </p:cNvSpPr>
          <p:nvPr/>
        </p:nvSpPr>
        <p:spPr bwMode="auto">
          <a:xfrm>
            <a:off x="7672389" y="2890838"/>
            <a:ext cx="276225" cy="1128712"/>
          </a:xfrm>
          <a:prstGeom prst="rightBrace">
            <a:avLst>
              <a:gd name="adj1" fmla="val 8343"/>
              <a:gd name="adj2" fmla="val 50000"/>
            </a:avLst>
          </a:prstGeom>
          <a:noFill/>
          <a:ln w="381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10252" name="Right Brace 21"/>
          <p:cNvSpPr>
            <a:spLocks/>
          </p:cNvSpPr>
          <p:nvPr/>
        </p:nvSpPr>
        <p:spPr bwMode="auto">
          <a:xfrm>
            <a:off x="7667626" y="4075113"/>
            <a:ext cx="276225" cy="1128712"/>
          </a:xfrm>
          <a:prstGeom prst="rightBrace">
            <a:avLst>
              <a:gd name="adj1" fmla="val 8343"/>
              <a:gd name="adj2" fmla="val 50000"/>
            </a:avLst>
          </a:prstGeom>
          <a:noFill/>
          <a:ln w="38100"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endParaRPr lang="en-US" altLang="en-US"/>
          </a:p>
        </p:txBody>
      </p:sp>
      <p:sp>
        <p:nvSpPr>
          <p:cNvPr id="3" name="TextBox 2"/>
          <p:cNvSpPr txBox="1"/>
          <p:nvPr/>
        </p:nvSpPr>
        <p:spPr>
          <a:xfrm>
            <a:off x="9824976" y="2039432"/>
            <a:ext cx="1828116" cy="3185487"/>
          </a:xfrm>
          <a:prstGeom prst="rect">
            <a:avLst/>
          </a:prstGeom>
          <a:noFill/>
        </p:spPr>
        <p:txBody>
          <a:bodyPr wrap="square">
            <a:spAutoFit/>
          </a:bodyPr>
          <a:lstStyle/>
          <a:p>
            <a:pPr eaLnBrk="1" hangingPunct="1">
              <a:defRPr/>
            </a:pPr>
            <a:r>
              <a:rPr lang="en-GB" b="1" dirty="0">
                <a:solidFill>
                  <a:srgbClr val="FF0000"/>
                </a:solidFill>
              </a:rPr>
              <a:t>Europe</a:t>
            </a:r>
          </a:p>
          <a:p>
            <a:pPr eaLnBrk="1" hangingPunct="1">
              <a:defRPr/>
            </a:pPr>
            <a:endParaRPr lang="en-GB" b="1" dirty="0"/>
          </a:p>
          <a:p>
            <a:pPr eaLnBrk="1" hangingPunct="1">
              <a:defRPr/>
            </a:pPr>
            <a:endParaRPr lang="en-GB" b="1" dirty="0"/>
          </a:p>
          <a:p>
            <a:pPr eaLnBrk="1" hangingPunct="1">
              <a:defRPr/>
            </a:pPr>
            <a:endParaRPr lang="en-GB" b="1" dirty="0"/>
          </a:p>
          <a:p>
            <a:pPr eaLnBrk="1" hangingPunct="1">
              <a:defRPr/>
            </a:pPr>
            <a:endParaRPr lang="en-GB" sz="1100" b="1" dirty="0"/>
          </a:p>
          <a:p>
            <a:pPr eaLnBrk="1" hangingPunct="1">
              <a:defRPr/>
            </a:pPr>
            <a:r>
              <a:rPr lang="en-GB" b="1" dirty="0"/>
              <a:t>China</a:t>
            </a:r>
          </a:p>
          <a:p>
            <a:pPr eaLnBrk="1" hangingPunct="1">
              <a:defRPr/>
            </a:pPr>
            <a:r>
              <a:rPr lang="en-GB" b="1" dirty="0"/>
              <a:t>South Korea?</a:t>
            </a:r>
            <a:endParaRPr lang="en-GB" sz="2800" b="1" dirty="0"/>
          </a:p>
          <a:p>
            <a:pPr eaLnBrk="1" hangingPunct="1">
              <a:defRPr/>
            </a:pPr>
            <a:endParaRPr lang="en-GB" sz="2800" b="1" dirty="0"/>
          </a:p>
          <a:p>
            <a:pPr eaLnBrk="1" hangingPunct="1">
              <a:defRPr/>
            </a:pPr>
            <a:endParaRPr lang="en-GB" sz="1200" b="1" dirty="0"/>
          </a:p>
          <a:p>
            <a:pPr eaLnBrk="1" hangingPunct="1">
              <a:defRPr/>
            </a:pPr>
            <a:r>
              <a:rPr lang="en-GB" b="1" dirty="0">
                <a:solidFill>
                  <a:schemeClr val="accent6"/>
                </a:solidFill>
              </a:rPr>
              <a:t>US</a:t>
            </a:r>
          </a:p>
          <a:p>
            <a:pPr eaLnBrk="1" hangingPunct="1">
              <a:defRPr/>
            </a:pPr>
            <a:r>
              <a:rPr lang="en-GB" b="1" dirty="0">
                <a:solidFill>
                  <a:schemeClr val="accent6"/>
                </a:solidFill>
              </a:rPr>
              <a:t>China</a:t>
            </a: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28D9B-97EC-40D4-9BF4-5AEE3372CB3D}"/>
              </a:ext>
            </a:extLst>
          </p:cNvPr>
          <p:cNvSpPr>
            <a:spLocks noGrp="1"/>
          </p:cNvSpPr>
          <p:nvPr>
            <p:ph type="title"/>
          </p:nvPr>
        </p:nvSpPr>
        <p:spPr>
          <a:xfrm>
            <a:off x="625151" y="360000"/>
            <a:ext cx="10487343" cy="369332"/>
          </a:xfrm>
        </p:spPr>
        <p:txBody>
          <a:bodyPr/>
          <a:lstStyle/>
          <a:p>
            <a:r>
              <a:rPr lang="en-GB" dirty="0"/>
              <a:t>Temporal coverage of satellite data by type</a:t>
            </a:r>
          </a:p>
        </p:txBody>
      </p:sp>
      <p:sp>
        <p:nvSpPr>
          <p:cNvPr id="4" name="Slide Number Placeholder 3">
            <a:extLst>
              <a:ext uri="{FF2B5EF4-FFF2-40B4-BE49-F238E27FC236}">
                <a16:creationId xmlns:a16="http://schemas.microsoft.com/office/drawing/2014/main" id="{7D8C1059-A6DB-406C-AE46-C4349031A079}"/>
              </a:ext>
            </a:extLst>
          </p:cNvPr>
          <p:cNvSpPr>
            <a:spLocks noGrp="1"/>
          </p:cNvSpPr>
          <p:nvPr>
            <p:ph type="sldNum" sz="quarter" idx="10"/>
          </p:nvPr>
        </p:nvSpPr>
        <p:spPr/>
        <p:txBody>
          <a:bodyPr/>
          <a:lstStyle/>
          <a:p>
            <a:fld id="{E4AB80EA-DB86-D849-B86F-15DAF31F0474}" type="slidenum">
              <a:rPr lang="en-US" smtClean="0"/>
              <a:pPr/>
              <a:t>5</a:t>
            </a:fld>
            <a:endParaRPr lang="en-US" dirty="0"/>
          </a:p>
        </p:txBody>
      </p:sp>
      <p:pic>
        <p:nvPicPr>
          <p:cNvPr id="10" name="Picture 9">
            <a:extLst>
              <a:ext uri="{FF2B5EF4-FFF2-40B4-BE49-F238E27FC236}">
                <a16:creationId xmlns:a16="http://schemas.microsoft.com/office/drawing/2014/main" id="{5945F95F-1111-4EAD-8FF4-6393F3F02F57}"/>
              </a:ext>
            </a:extLst>
          </p:cNvPr>
          <p:cNvPicPr>
            <a:picLocks noChangeAspect="1"/>
          </p:cNvPicPr>
          <p:nvPr/>
        </p:nvPicPr>
        <p:blipFill rotWithShape="1">
          <a:blip r:embed="rId2"/>
          <a:srcRect r="27874" b="31565"/>
          <a:stretch/>
        </p:blipFill>
        <p:spPr>
          <a:xfrm>
            <a:off x="6951308" y="441732"/>
            <a:ext cx="4721290" cy="5797251"/>
          </a:xfrm>
          <a:prstGeom prst="rect">
            <a:avLst/>
          </a:prstGeom>
        </p:spPr>
      </p:pic>
      <p:pic>
        <p:nvPicPr>
          <p:cNvPr id="11" name="Picture 10">
            <a:extLst>
              <a:ext uri="{FF2B5EF4-FFF2-40B4-BE49-F238E27FC236}">
                <a16:creationId xmlns:a16="http://schemas.microsoft.com/office/drawing/2014/main" id="{C063081D-8932-4B12-9721-231A5C24DA21}"/>
              </a:ext>
            </a:extLst>
          </p:cNvPr>
          <p:cNvPicPr>
            <a:picLocks noChangeAspect="1"/>
          </p:cNvPicPr>
          <p:nvPr/>
        </p:nvPicPr>
        <p:blipFill rotWithShape="1">
          <a:blip r:embed="rId2"/>
          <a:srcRect t="67982" r="27874"/>
          <a:stretch/>
        </p:blipFill>
        <p:spPr>
          <a:xfrm>
            <a:off x="1362270" y="3703956"/>
            <a:ext cx="4721290" cy="2712299"/>
          </a:xfrm>
          <a:prstGeom prst="rect">
            <a:avLst/>
          </a:prstGeom>
        </p:spPr>
      </p:pic>
      <p:sp>
        <p:nvSpPr>
          <p:cNvPr id="12" name="TextBox 11">
            <a:extLst>
              <a:ext uri="{FF2B5EF4-FFF2-40B4-BE49-F238E27FC236}">
                <a16:creationId xmlns:a16="http://schemas.microsoft.com/office/drawing/2014/main" id="{BE4B7B4F-BD94-4581-B410-01CD88579251}"/>
              </a:ext>
            </a:extLst>
          </p:cNvPr>
          <p:cNvSpPr txBox="1"/>
          <p:nvPr/>
        </p:nvSpPr>
        <p:spPr>
          <a:xfrm>
            <a:off x="466530" y="1754979"/>
            <a:ext cx="6195527" cy="923330"/>
          </a:xfrm>
          <a:prstGeom prst="rect">
            <a:avLst/>
          </a:prstGeom>
          <a:noFill/>
        </p:spPr>
        <p:txBody>
          <a:bodyPr wrap="square" rtlCol="0">
            <a:spAutoFit/>
          </a:bodyPr>
          <a:lstStyle/>
          <a:p>
            <a:r>
              <a:rPr lang="en-GB" dirty="0"/>
              <a:t>In some bands e.g. 183 GHz excellent temporal coverage</a:t>
            </a:r>
          </a:p>
          <a:p>
            <a:r>
              <a:rPr lang="en-GB" dirty="0"/>
              <a:t>In some bands e.g. 50 GHz gaps </a:t>
            </a:r>
          </a:p>
          <a:p>
            <a:r>
              <a:rPr lang="en-GB" dirty="0"/>
              <a:t>In some bands e.g. IR major gaps</a:t>
            </a:r>
          </a:p>
        </p:txBody>
      </p:sp>
    </p:spTree>
    <p:extLst>
      <p:ext uri="{BB962C8B-B14F-4D97-AF65-F5344CB8AC3E}">
        <p14:creationId xmlns:p14="http://schemas.microsoft.com/office/powerpoint/2010/main" val="1209564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1990846" y="1620688"/>
            <a:ext cx="8449519"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943100" indent="-3429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GB" altLang="en-US" sz="3200" dirty="0">
                <a:solidFill>
                  <a:srgbClr val="0F3692"/>
                </a:solidFill>
                <a:latin typeface="Arial Black" panose="020B0A04020102020204" pitchFamily="34" charset="0"/>
              </a:rPr>
              <a:t>Current Satellite Observing Network and its Future Evolution</a:t>
            </a:r>
          </a:p>
          <a:p>
            <a:pPr algn="ctr"/>
            <a:endParaRPr lang="en-GB" altLang="en-US" sz="3200" dirty="0">
              <a:latin typeface="Arial Black" panose="020B0A04020102020204" pitchFamily="34" charset="0"/>
            </a:endParaRPr>
          </a:p>
          <a:p>
            <a:pPr algn="ctr"/>
            <a:endParaRPr lang="en-GB" altLang="en-US" sz="1800" b="1" dirty="0">
              <a:latin typeface="Arial Unicode MS" panose="020B0604020202020204" pitchFamily="34" charset="-128"/>
            </a:endParaRPr>
          </a:p>
          <a:p>
            <a:pPr algn="ctr"/>
            <a:endParaRPr lang="en-GB" altLang="en-US" sz="1800" b="1" dirty="0">
              <a:latin typeface="Arial Unicode MS" panose="020B0604020202020204" pitchFamily="34" charset="-128"/>
            </a:endParaRPr>
          </a:p>
          <a:p>
            <a:pPr lvl="1">
              <a:buFontTx/>
              <a:buAutoNum type="arabicPeriod"/>
            </a:pPr>
            <a:r>
              <a:rPr lang="en-GB" altLang="en-US" sz="1800" b="1" dirty="0">
                <a:solidFill>
                  <a:schemeClr val="bg1">
                    <a:lumMod val="75000"/>
                  </a:schemeClr>
                </a:solidFill>
                <a:latin typeface="Arial Unicode MS" panose="020B0604020202020204" pitchFamily="34" charset="-128"/>
              </a:rPr>
              <a:t>A brief introduction to the Satellite GOS</a:t>
            </a:r>
          </a:p>
          <a:p>
            <a:pPr lvl="1">
              <a:buFontTx/>
              <a:buAutoNum type="arabicPeriod"/>
            </a:pPr>
            <a:r>
              <a:rPr lang="en-GB" altLang="en-US" sz="1800" b="1" dirty="0">
                <a:latin typeface="Arial Unicode MS" panose="020B0604020202020204" pitchFamily="34" charset="-128"/>
              </a:rPr>
              <a:t>The WMO Integrated Observing System</a:t>
            </a:r>
          </a:p>
          <a:p>
            <a:pPr lvl="1">
              <a:buFontTx/>
              <a:buAutoNum type="arabicPeriod"/>
            </a:pPr>
            <a:r>
              <a:rPr lang="en-GB" altLang="en-US" sz="1800" b="1" dirty="0">
                <a:solidFill>
                  <a:schemeClr val="bg1">
                    <a:lumMod val="75000"/>
                  </a:schemeClr>
                </a:solidFill>
                <a:latin typeface="Arial Unicode MS" panose="020B0604020202020204" pitchFamily="34" charset="-128"/>
              </a:rPr>
              <a:t>EPS Second Generation / Meteosat Third Generation</a:t>
            </a:r>
          </a:p>
          <a:p>
            <a:pPr lvl="1">
              <a:buFontTx/>
              <a:buAutoNum type="arabicPeriod"/>
            </a:pPr>
            <a:r>
              <a:rPr lang="en-GB" altLang="en-US" sz="1800" b="1" dirty="0">
                <a:solidFill>
                  <a:schemeClr val="bg1">
                    <a:lumMod val="75000"/>
                  </a:schemeClr>
                </a:solidFill>
                <a:latin typeface="Arial Unicode MS" panose="020B0604020202020204" pitchFamily="34" charset="-128"/>
              </a:rPr>
              <a:t>ESA Earth Explorer missions: EarthCARE and Aeolus</a:t>
            </a:r>
          </a:p>
          <a:p>
            <a:pPr lvl="1">
              <a:buFontTx/>
              <a:buAutoNum type="arabicPeriod"/>
            </a:pPr>
            <a:r>
              <a:rPr lang="en-GB" altLang="en-US" sz="1800" b="1" dirty="0">
                <a:solidFill>
                  <a:schemeClr val="bg1">
                    <a:lumMod val="75000"/>
                  </a:schemeClr>
                </a:solidFill>
                <a:latin typeface="Arial Unicode MS" panose="020B0604020202020204" pitchFamily="34" charset="-128"/>
              </a:rPr>
              <a:t>Quick summary of other missions</a:t>
            </a:r>
          </a:p>
          <a:p>
            <a:pPr lvl="3">
              <a:buFontTx/>
              <a:buAutoNum type="arabicPeriod"/>
            </a:pPr>
            <a:endParaRPr lang="en-GB" altLang="en-US" sz="1800" b="1"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a:p>
            <a:pPr algn="ctr"/>
            <a:endParaRPr lang="en-GB" altLang="en-US" sz="1800" dirty="0">
              <a:latin typeface="Arial Unicode MS" panose="020B0604020202020204" pitchFamily="34" charset="-128"/>
            </a:endParaRPr>
          </a:p>
        </p:txBody>
      </p:sp>
      <p:sp>
        <p:nvSpPr>
          <p:cNvPr id="12" name="Text Placeholder 11"/>
          <p:cNvSpPr>
            <a:spLocks noGrp="1"/>
          </p:cNvSpPr>
          <p:nvPr>
            <p:ph type="body" sz="quarter" idx="12"/>
          </p:nvPr>
        </p:nvSpPr>
        <p:spPr>
          <a:xfrm>
            <a:off x="5047234" y="2948377"/>
            <a:ext cx="5903737" cy="307777"/>
          </a:xfrm>
        </p:spPr>
        <p:txBody>
          <a:bodyPr/>
          <a:lstStyle/>
          <a:p>
            <a:r>
              <a:rPr lang="en-US" dirty="0"/>
              <a:t>Stephen English	</a:t>
            </a:r>
          </a:p>
        </p:txBody>
      </p:sp>
      <p:sp>
        <p:nvSpPr>
          <p:cNvPr id="14" name="Text Placeholder 13"/>
          <p:cNvSpPr>
            <a:spLocks noGrp="1"/>
          </p:cNvSpPr>
          <p:nvPr>
            <p:ph type="body" sz="quarter" idx="14"/>
          </p:nvPr>
        </p:nvSpPr>
        <p:spPr>
          <a:xfrm>
            <a:off x="4954636" y="5560177"/>
            <a:ext cx="5903737" cy="230832"/>
          </a:xfrm>
        </p:spPr>
        <p:txBody>
          <a:bodyPr/>
          <a:lstStyle/>
          <a:p>
            <a:r>
              <a:rPr lang="en-US" dirty="0"/>
              <a:t>Stephen.English@ecmwf.int</a:t>
            </a:r>
          </a:p>
        </p:txBody>
      </p:sp>
      <p:pic>
        <p:nvPicPr>
          <p:cNvPr id="2" name="Picture 1"/>
          <p:cNvPicPr>
            <a:picLocks noChangeAspect="1"/>
          </p:cNvPicPr>
          <p:nvPr/>
        </p:nvPicPr>
        <p:blipFill>
          <a:blip r:embed="rId2"/>
          <a:stretch>
            <a:fillRect/>
          </a:stretch>
        </p:blipFill>
        <p:spPr>
          <a:xfrm>
            <a:off x="1524000" y="0"/>
            <a:ext cx="9144000" cy="1428750"/>
          </a:xfrm>
          <a:prstGeom prst="rect">
            <a:avLst/>
          </a:prstGeom>
        </p:spPr>
      </p:pic>
    </p:spTree>
    <p:extLst>
      <p:ext uri="{BB962C8B-B14F-4D97-AF65-F5344CB8AC3E}">
        <p14:creationId xmlns:p14="http://schemas.microsoft.com/office/powerpoint/2010/main" val="603377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5190" y="360000"/>
            <a:ext cx="10287304" cy="369332"/>
          </a:xfrm>
        </p:spPr>
        <p:txBody>
          <a:bodyPr/>
          <a:lstStyle/>
          <a:p>
            <a:r>
              <a:rPr lang="en-GB" b="1" dirty="0"/>
              <a:t>WMO Coordination and WIGOS</a:t>
            </a:r>
          </a:p>
        </p:txBody>
      </p:sp>
      <p:sp>
        <p:nvSpPr>
          <p:cNvPr id="3" name="Content Placeholder 2"/>
          <p:cNvSpPr>
            <a:spLocks noGrp="1"/>
          </p:cNvSpPr>
          <p:nvPr>
            <p:ph sz="quarter" idx="14"/>
          </p:nvPr>
        </p:nvSpPr>
        <p:spPr>
          <a:xfrm>
            <a:off x="1079893" y="1167494"/>
            <a:ext cx="10032212" cy="4986000"/>
          </a:xfrm>
        </p:spPr>
        <p:txBody>
          <a:bodyPr/>
          <a:lstStyle/>
          <a:p>
            <a:pPr indent="0" algn="ctr">
              <a:buNone/>
            </a:pPr>
            <a:r>
              <a:rPr lang="en-GB" sz="2000" dirty="0"/>
              <a:t>WMO is striving towards a coordinated global observing system </a:t>
            </a:r>
          </a:p>
          <a:p>
            <a:pPr indent="0" algn="ctr">
              <a:buNone/>
            </a:pPr>
            <a:r>
              <a:rPr lang="en-GB" sz="2000" dirty="0"/>
              <a:t>(</a:t>
            </a:r>
            <a:r>
              <a:rPr lang="en-GB" sz="2000" b="1" dirty="0"/>
              <a:t>WMO Integrated Global Observing System</a:t>
            </a:r>
            <a:r>
              <a:rPr lang="en-GB" sz="2000" dirty="0"/>
              <a:t> – WIGOS)</a:t>
            </a:r>
          </a:p>
          <a:p>
            <a:pPr indent="0" algn="ctr">
              <a:buNone/>
            </a:pPr>
            <a:endParaRPr lang="en-GB" sz="2000" dirty="0"/>
          </a:p>
          <a:p>
            <a:pPr indent="0" algn="ctr">
              <a:buNone/>
            </a:pPr>
            <a:endParaRPr lang="en-GB" sz="2000" dirty="0"/>
          </a:p>
          <a:p>
            <a:pPr indent="0" algn="ctr">
              <a:buNone/>
            </a:pPr>
            <a:endParaRPr lang="en-GB" sz="2000" dirty="0"/>
          </a:p>
          <a:p>
            <a:pPr indent="0" algn="ctr">
              <a:buNone/>
            </a:pPr>
            <a:endParaRPr lang="en-GB" sz="2000" dirty="0"/>
          </a:p>
          <a:p>
            <a:pPr indent="0" algn="ctr">
              <a:buNone/>
            </a:pPr>
            <a:endParaRPr lang="en-GB" sz="2000" dirty="0"/>
          </a:p>
          <a:p>
            <a:pPr indent="0" algn="ctr">
              <a:buNone/>
            </a:pPr>
            <a:endParaRPr lang="en-GB" sz="2000" dirty="0"/>
          </a:p>
          <a:p>
            <a:pPr indent="0" algn="ctr">
              <a:buNone/>
            </a:pPr>
            <a:endParaRPr lang="en-GB" sz="2000" dirty="0"/>
          </a:p>
          <a:p>
            <a:pPr indent="0" algn="ctr">
              <a:buNone/>
            </a:pPr>
            <a:endParaRPr lang="en-GB" sz="2000" dirty="0"/>
          </a:p>
          <a:p>
            <a:pPr indent="0" algn="ctr">
              <a:buNone/>
            </a:pPr>
            <a:r>
              <a:rPr lang="en-GB" sz="2000" dirty="0"/>
              <a:t>Trying to make sure national efforts are complementary</a:t>
            </a:r>
          </a:p>
          <a:p>
            <a:pPr indent="0" algn="ctr">
              <a:buNone/>
            </a:pPr>
            <a:r>
              <a:rPr lang="en-GB" sz="2000" dirty="0"/>
              <a:t>Surface and space components</a:t>
            </a:r>
          </a:p>
        </p:txBody>
      </p:sp>
      <p:sp>
        <p:nvSpPr>
          <p:cNvPr id="4" name="Slide Number Placeholder 3"/>
          <p:cNvSpPr>
            <a:spLocks noGrp="1"/>
          </p:cNvSpPr>
          <p:nvPr>
            <p:ph type="sldNum" sz="quarter" idx="10"/>
          </p:nvPr>
        </p:nvSpPr>
        <p:spPr/>
        <p:txBody>
          <a:bodyPr/>
          <a:lstStyle/>
          <a:p>
            <a:fld id="{E4AB80EA-DB86-D849-B86F-15DAF31F0474}" type="slidenum">
              <a:rPr lang="en-US" smtClean="0"/>
              <a:pPr/>
              <a:t>7</a:t>
            </a:fld>
            <a:endParaRPr lang="en-US" dirty="0"/>
          </a:p>
        </p:txBody>
      </p:sp>
      <p:sp>
        <p:nvSpPr>
          <p:cNvPr id="5" name="Rectangle 4"/>
          <p:cNvSpPr/>
          <p:nvPr/>
        </p:nvSpPr>
        <p:spPr>
          <a:xfrm>
            <a:off x="4607858" y="2075018"/>
            <a:ext cx="2905246" cy="844952"/>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GB" dirty="0">
                <a:solidFill>
                  <a:schemeClr val="tx1"/>
                </a:solidFill>
              </a:rPr>
              <a:t>WIGOS Design</a:t>
            </a:r>
          </a:p>
        </p:txBody>
      </p:sp>
      <p:sp>
        <p:nvSpPr>
          <p:cNvPr id="10" name="Rectangle 9"/>
          <p:cNvSpPr/>
          <p:nvPr/>
        </p:nvSpPr>
        <p:spPr>
          <a:xfrm>
            <a:off x="950111" y="3652444"/>
            <a:ext cx="1108340" cy="925974"/>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GB" dirty="0">
                <a:solidFill>
                  <a:schemeClr val="tx1"/>
                </a:solidFill>
              </a:rPr>
              <a:t>China</a:t>
            </a:r>
          </a:p>
        </p:txBody>
      </p:sp>
      <p:sp>
        <p:nvSpPr>
          <p:cNvPr id="11" name="Rectangle 10"/>
          <p:cNvSpPr/>
          <p:nvPr/>
        </p:nvSpPr>
        <p:spPr>
          <a:xfrm>
            <a:off x="7350057" y="3625633"/>
            <a:ext cx="1108340" cy="925974"/>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GB" dirty="0">
                <a:solidFill>
                  <a:schemeClr val="tx1"/>
                </a:solidFill>
              </a:rPr>
              <a:t>Japan</a:t>
            </a:r>
          </a:p>
        </p:txBody>
      </p:sp>
      <p:sp>
        <p:nvSpPr>
          <p:cNvPr id="12" name="Rectangle 11"/>
          <p:cNvSpPr/>
          <p:nvPr/>
        </p:nvSpPr>
        <p:spPr>
          <a:xfrm>
            <a:off x="3914054" y="3654631"/>
            <a:ext cx="1108340" cy="92597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GB" dirty="0">
                <a:solidFill>
                  <a:schemeClr val="tx1"/>
                </a:solidFill>
              </a:rPr>
              <a:t>United States</a:t>
            </a:r>
          </a:p>
        </p:txBody>
      </p:sp>
      <p:sp>
        <p:nvSpPr>
          <p:cNvPr id="13" name="Rectangle 12"/>
          <p:cNvSpPr/>
          <p:nvPr/>
        </p:nvSpPr>
        <p:spPr>
          <a:xfrm>
            <a:off x="2416461" y="3652444"/>
            <a:ext cx="1108340" cy="92597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chemeClr val="tx1"/>
                </a:solidFill>
              </a:rPr>
              <a:t>Europe</a:t>
            </a:r>
          </a:p>
        </p:txBody>
      </p:sp>
      <p:sp>
        <p:nvSpPr>
          <p:cNvPr id="14" name="Rectangle 13"/>
          <p:cNvSpPr/>
          <p:nvPr/>
        </p:nvSpPr>
        <p:spPr>
          <a:xfrm>
            <a:off x="8845454" y="3614050"/>
            <a:ext cx="1108340" cy="925974"/>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dirty="0">
                <a:solidFill>
                  <a:schemeClr val="tx1"/>
                </a:solidFill>
              </a:rPr>
              <a:t>India</a:t>
            </a:r>
          </a:p>
        </p:txBody>
      </p:sp>
      <p:sp>
        <p:nvSpPr>
          <p:cNvPr id="15" name="Rectangle 14"/>
          <p:cNvSpPr/>
          <p:nvPr/>
        </p:nvSpPr>
        <p:spPr>
          <a:xfrm>
            <a:off x="10349188" y="3617911"/>
            <a:ext cx="1108340" cy="925974"/>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GB" dirty="0">
                <a:solidFill>
                  <a:schemeClr val="tx1"/>
                </a:solidFill>
              </a:rPr>
              <a:t>Russia</a:t>
            </a:r>
          </a:p>
        </p:txBody>
      </p:sp>
      <p:cxnSp>
        <p:nvCxnSpPr>
          <p:cNvPr id="17" name="Straight Arrow Connector 16"/>
          <p:cNvCxnSpPr>
            <a:stCxn id="10" idx="0"/>
            <a:endCxn id="5" idx="1"/>
          </p:cNvCxnSpPr>
          <p:nvPr/>
        </p:nvCxnSpPr>
        <p:spPr>
          <a:xfrm flipV="1">
            <a:off x="1504281" y="2497494"/>
            <a:ext cx="3103577" cy="11549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3480231" y="2947939"/>
            <a:ext cx="1127627" cy="7089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12" idx="0"/>
          </p:cNvCxnSpPr>
          <p:nvPr/>
        </p:nvCxnSpPr>
        <p:spPr>
          <a:xfrm flipV="1">
            <a:off x="4468224" y="2942153"/>
            <a:ext cx="664490" cy="71247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11" idx="0"/>
          </p:cNvCxnSpPr>
          <p:nvPr/>
        </p:nvCxnSpPr>
        <p:spPr>
          <a:xfrm flipH="1" flipV="1">
            <a:off x="7176810" y="2919970"/>
            <a:ext cx="727417" cy="7056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14" idx="0"/>
          </p:cNvCxnSpPr>
          <p:nvPr/>
        </p:nvCxnSpPr>
        <p:spPr>
          <a:xfrm flipH="1" flipV="1">
            <a:off x="7513104" y="2919970"/>
            <a:ext cx="1886520" cy="6940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5" idx="0"/>
            <a:endCxn id="5" idx="3"/>
          </p:cNvCxnSpPr>
          <p:nvPr/>
        </p:nvCxnSpPr>
        <p:spPr>
          <a:xfrm flipH="1" flipV="1">
            <a:off x="7513104" y="2497494"/>
            <a:ext cx="3390254" cy="11204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8" name="Rectangle 37"/>
          <p:cNvSpPr/>
          <p:nvPr/>
        </p:nvSpPr>
        <p:spPr>
          <a:xfrm>
            <a:off x="5448265" y="3639902"/>
            <a:ext cx="1510669" cy="925974"/>
          </a:xfrm>
          <a:prstGeom prst="rect">
            <a:avLst/>
          </a:prstGeom>
          <a:gradFill>
            <a:gsLst>
              <a:gs pos="0">
                <a:schemeClr val="tx1"/>
              </a:gs>
              <a:gs pos="100000">
                <a:schemeClr val="bg2">
                  <a:lumMod val="50000"/>
                </a:schemeClr>
              </a:gs>
            </a:gsLst>
          </a:gradFill>
        </p:spPr>
        <p:style>
          <a:lnRef idx="1">
            <a:schemeClr val="accent4"/>
          </a:lnRef>
          <a:fillRef idx="3">
            <a:schemeClr val="accent4"/>
          </a:fillRef>
          <a:effectRef idx="2">
            <a:schemeClr val="accent4"/>
          </a:effectRef>
          <a:fontRef idx="minor">
            <a:schemeClr val="lt1"/>
          </a:fontRef>
        </p:style>
        <p:txBody>
          <a:bodyPr rtlCol="0" anchor="ctr"/>
          <a:lstStyle/>
          <a:p>
            <a:pPr algn="ctr"/>
            <a:r>
              <a:rPr lang="en-GB" dirty="0">
                <a:solidFill>
                  <a:schemeClr val="bg1"/>
                </a:solidFill>
              </a:rPr>
              <a:t>Others</a:t>
            </a:r>
          </a:p>
          <a:p>
            <a:pPr algn="ctr"/>
            <a:r>
              <a:rPr lang="en-GB" dirty="0">
                <a:solidFill>
                  <a:schemeClr val="bg1"/>
                </a:solidFill>
              </a:rPr>
              <a:t>(Korea, Canada…..)</a:t>
            </a:r>
          </a:p>
        </p:txBody>
      </p:sp>
      <p:cxnSp>
        <p:nvCxnSpPr>
          <p:cNvPr id="54" name="Straight Arrow Connector 53"/>
          <p:cNvCxnSpPr>
            <a:stCxn id="38" idx="0"/>
          </p:cNvCxnSpPr>
          <p:nvPr/>
        </p:nvCxnSpPr>
        <p:spPr>
          <a:xfrm flipH="1" flipV="1">
            <a:off x="6189462" y="2942153"/>
            <a:ext cx="14138" cy="69774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3881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ctrTitle"/>
          </p:nvPr>
        </p:nvSpPr>
        <p:spPr bwMode="auto">
          <a:xfrm>
            <a:off x="486137" y="49213"/>
            <a:ext cx="11586257" cy="5762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110000"/>
              </a:lnSpc>
              <a:spcBef>
                <a:spcPts val="600"/>
              </a:spcBef>
              <a:spcAft>
                <a:spcPts val="600"/>
              </a:spcAft>
            </a:pPr>
            <a:r>
              <a:rPr lang="en-GB" altLang="en-US" sz="3600" dirty="0">
                <a:solidFill>
                  <a:schemeClr val="tx1"/>
                </a:solidFill>
              </a:rPr>
              <a:t>WMO Integrated Global Observing System (WIGOS)</a:t>
            </a:r>
            <a:br>
              <a:rPr lang="en-GB" altLang="en-US" sz="3600" dirty="0"/>
            </a:br>
            <a:br>
              <a:rPr lang="en-GB" altLang="en-US" sz="3600" dirty="0">
                <a:solidFill>
                  <a:schemeClr val="tx1"/>
                </a:solidFill>
              </a:rPr>
            </a:br>
            <a:endParaRPr lang="en-GB" altLang="en-US" sz="3600" dirty="0">
              <a:solidFill>
                <a:schemeClr val="tx1"/>
              </a:solidFill>
            </a:endParaRPr>
          </a:p>
        </p:txBody>
      </p:sp>
      <p:sp>
        <p:nvSpPr>
          <p:cNvPr id="2" name="TextBox 1"/>
          <p:cNvSpPr txBox="1"/>
          <p:nvPr/>
        </p:nvSpPr>
        <p:spPr>
          <a:xfrm>
            <a:off x="613458" y="983848"/>
            <a:ext cx="11053823" cy="4062651"/>
          </a:xfrm>
          <a:prstGeom prst="rect">
            <a:avLst/>
          </a:prstGeom>
          <a:noFill/>
        </p:spPr>
        <p:txBody>
          <a:bodyPr wrap="square">
            <a:spAutoFit/>
          </a:bodyPr>
          <a:lstStyle/>
          <a:p>
            <a:pPr eaLnBrk="1" hangingPunct="1">
              <a:defRPr/>
            </a:pPr>
            <a:r>
              <a:rPr lang="en-GB" dirty="0"/>
              <a:t>Role of users and scientists</a:t>
            </a:r>
          </a:p>
          <a:p>
            <a:pPr eaLnBrk="1" hangingPunct="1">
              <a:defRPr/>
            </a:pPr>
            <a:endParaRPr lang="en-GB" sz="2000" dirty="0"/>
          </a:p>
          <a:p>
            <a:pPr marL="342900" indent="-342900">
              <a:buFont typeface="Arial" pitchFamily="34" charset="0"/>
              <a:buChar char="•"/>
              <a:defRPr/>
            </a:pPr>
            <a:r>
              <a:rPr lang="en-GB" sz="2000" dirty="0"/>
              <a:t>Input to the “Rolling Requirements Review” and gap analysis</a:t>
            </a:r>
          </a:p>
          <a:p>
            <a:pPr marL="342900" indent="-342900">
              <a:buFont typeface="Arial" pitchFamily="34" charset="0"/>
              <a:buChar char="•"/>
              <a:defRPr/>
            </a:pPr>
            <a:endParaRPr lang="en-GB" sz="2000" dirty="0"/>
          </a:p>
          <a:p>
            <a:pPr marL="342900" indent="-342900">
              <a:buFont typeface="Arial" pitchFamily="34" charset="0"/>
              <a:buChar char="•"/>
              <a:defRPr/>
            </a:pPr>
            <a:r>
              <a:rPr lang="en-GB" sz="2000" dirty="0"/>
              <a:t>Answering specific questions from space agencies </a:t>
            </a:r>
          </a:p>
          <a:p>
            <a:pPr marL="342900" indent="-342900">
              <a:buFont typeface="Arial" pitchFamily="34" charset="0"/>
              <a:buChar char="•"/>
              <a:defRPr/>
            </a:pPr>
            <a:endParaRPr lang="en-GB" sz="2000" dirty="0"/>
          </a:p>
          <a:p>
            <a:pPr marL="342900" indent="-342900">
              <a:buFont typeface="Arial" pitchFamily="34" charset="0"/>
              <a:buChar char="•"/>
              <a:defRPr/>
            </a:pPr>
            <a:r>
              <a:rPr lang="en-GB" sz="2000" dirty="0"/>
              <a:t>Preparation for future instruments such as lidar and radar (e.g. </a:t>
            </a:r>
            <a:r>
              <a:rPr lang="en-GB" sz="2000" dirty="0" err="1"/>
              <a:t>EarthCARE</a:t>
            </a:r>
            <a:r>
              <a:rPr lang="en-GB" sz="2000" dirty="0"/>
              <a:t>)</a:t>
            </a:r>
          </a:p>
          <a:p>
            <a:pPr marL="342900" indent="-342900">
              <a:buFont typeface="Arial" pitchFamily="34" charset="0"/>
              <a:buChar char="•"/>
              <a:defRPr/>
            </a:pPr>
            <a:endParaRPr lang="en-GB" sz="2000" dirty="0"/>
          </a:p>
          <a:p>
            <a:pPr marL="342900" indent="-342900">
              <a:buFont typeface="Arial" pitchFamily="34" charset="0"/>
              <a:buChar char="•"/>
              <a:defRPr/>
            </a:pPr>
            <a:r>
              <a:rPr lang="en-GB" sz="2000" dirty="0"/>
              <a:t>Which observations are most critical to forecast skill (and so must be maintained)? </a:t>
            </a:r>
          </a:p>
          <a:p>
            <a:pPr marL="342900" indent="-342900">
              <a:buFont typeface="Arial" pitchFamily="34" charset="0"/>
              <a:buChar char="•"/>
              <a:defRPr/>
            </a:pPr>
            <a:endParaRPr lang="en-GB" sz="2000" dirty="0"/>
          </a:p>
          <a:p>
            <a:pPr marL="342900" indent="-342900">
              <a:buFont typeface="Arial" pitchFamily="34" charset="0"/>
              <a:buChar char="•"/>
              <a:defRPr/>
            </a:pPr>
            <a:r>
              <a:rPr lang="en-GB" sz="2000" dirty="0"/>
              <a:t>Monitoring the WIGOS: health of the space sector and event (e.g. HCN) monitoring</a:t>
            </a:r>
          </a:p>
          <a:p>
            <a:pPr marL="342900" indent="-342900">
              <a:buFont typeface="Arial" pitchFamily="34" charset="0"/>
              <a:buChar char="•"/>
              <a:defRPr/>
            </a:pPr>
            <a:endParaRPr lang="en-GB" sz="2000" dirty="0"/>
          </a:p>
          <a:p>
            <a:pPr marL="342900" indent="-342900">
              <a:buFont typeface="Arial" pitchFamily="34" charset="0"/>
              <a:buChar char="•"/>
              <a:defRPr/>
            </a:pPr>
            <a:r>
              <a:rPr lang="en-GB" sz="2000" dirty="0"/>
              <a:t>Protecting meteorological applications e.g. radio-frequency interference (note 5G threat)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bwMode="auto">
          <a:xfrm>
            <a:off x="636608" y="360363"/>
            <a:ext cx="9221767" cy="368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r>
              <a:rPr lang="en-GB" altLang="en-US" dirty="0"/>
              <a:t>Developing WIGOS</a:t>
            </a:r>
          </a:p>
        </p:txBody>
      </p:sp>
      <p:sp>
        <p:nvSpPr>
          <p:cNvPr id="3" name="Content Placeholder 2"/>
          <p:cNvSpPr>
            <a:spLocks noGrp="1"/>
          </p:cNvSpPr>
          <p:nvPr>
            <p:ph sz="quarter" idx="14"/>
          </p:nvPr>
        </p:nvSpPr>
        <p:spPr>
          <a:xfrm>
            <a:off x="636608" y="936625"/>
            <a:ext cx="11285316" cy="4984750"/>
          </a:xfrm>
        </p:spPr>
        <p:txBody>
          <a:bodyPr/>
          <a:lstStyle/>
          <a:p>
            <a:pPr>
              <a:defRPr/>
            </a:pPr>
            <a:r>
              <a:rPr lang="en-GB" altLang="en-US" dirty="0"/>
              <a:t>Vision for WIGOS in 2025 adopted June 2009</a:t>
            </a:r>
          </a:p>
          <a:p>
            <a:pPr>
              <a:defRPr/>
            </a:pPr>
            <a:r>
              <a:rPr lang="en-GB" altLang="en-US" dirty="0"/>
              <a:t>Vision for WIGOS in 2040 drafted:</a:t>
            </a:r>
          </a:p>
          <a:p>
            <a:pPr lvl="1">
              <a:buFontTx/>
              <a:buChar char="-"/>
              <a:defRPr/>
            </a:pPr>
            <a:r>
              <a:rPr lang="en-GB" altLang="en-US" dirty="0"/>
              <a:t>Goal of new WIGOS vision</a:t>
            </a:r>
          </a:p>
          <a:p>
            <a:pPr lvl="1">
              <a:buFontTx/>
              <a:buChar char="-"/>
              <a:defRPr/>
            </a:pPr>
            <a:r>
              <a:rPr lang="en-GB" altLang="en-US" dirty="0"/>
              <a:t>Sets goals for the Space Agencies and the Coordinating Group for Meteorological Satellites – CGMS</a:t>
            </a:r>
          </a:p>
          <a:p>
            <a:pPr marL="285750" indent="-285750">
              <a:defRPr/>
            </a:pPr>
            <a:endParaRPr lang="en-GB" altLang="en-US" dirty="0"/>
          </a:p>
          <a:p>
            <a:pPr marL="285750" indent="-285750">
              <a:defRPr/>
            </a:pPr>
            <a:r>
              <a:rPr lang="en-GB" altLang="en-US" dirty="0"/>
              <a:t>WMO Space provide detailed support for satellite data from www.wmo-sat.info:</a:t>
            </a:r>
          </a:p>
          <a:p>
            <a:pPr lvl="1">
              <a:buFontTx/>
              <a:buChar char="-"/>
              <a:defRPr/>
            </a:pPr>
            <a:r>
              <a:rPr lang="en-GB" altLang="en-US" b="1" dirty="0"/>
              <a:t>OSCAR</a:t>
            </a:r>
            <a:r>
              <a:rPr lang="en-GB" altLang="en-US" dirty="0"/>
              <a:t> lists what exists, what is planned, what it can do, how this compares to requirements:</a:t>
            </a:r>
          </a:p>
          <a:p>
            <a:pPr marL="360000" lvl="1" indent="0" algn="ctr">
              <a:buNone/>
              <a:defRPr/>
            </a:pPr>
            <a:r>
              <a:rPr lang="en-GB" altLang="en-US" dirty="0">
                <a:hlinkClick r:id="rId2"/>
              </a:rPr>
              <a:t>http://www.wmo-sat.info/oscar/</a:t>
            </a:r>
            <a:endParaRPr lang="en-GB" altLang="en-US" dirty="0"/>
          </a:p>
          <a:p>
            <a:pPr lvl="1">
              <a:buFontTx/>
              <a:buChar char="-"/>
              <a:defRPr/>
            </a:pPr>
            <a:r>
              <a:rPr lang="en-GB" altLang="en-US" b="1" dirty="0"/>
              <a:t>SATURN</a:t>
            </a:r>
            <a:r>
              <a:rPr lang="en-GB" altLang="en-US" dirty="0"/>
              <a:t> provides detailed information to prepare for forthcoming launches: data availability, formats, meta data, test data, points of contact:</a:t>
            </a:r>
          </a:p>
          <a:p>
            <a:pPr marL="360000" lvl="1" indent="0" algn="ctr">
              <a:buNone/>
              <a:defRPr/>
            </a:pPr>
            <a:r>
              <a:rPr lang="en-GB" altLang="en-US" dirty="0">
                <a:hlinkClick r:id="rId3"/>
              </a:rPr>
              <a:t>https://www.wmo-sat.info/satellite-user-readiness/</a:t>
            </a:r>
            <a:endParaRPr lang="en-GB" altLang="en-US" dirty="0"/>
          </a:p>
          <a:p>
            <a:pPr lvl="1">
              <a:buFontTx/>
              <a:buChar char="-"/>
              <a:defRPr/>
            </a:pPr>
            <a:r>
              <a:rPr lang="en-GB" altLang="en-US" dirty="0"/>
              <a:t>The </a:t>
            </a:r>
            <a:r>
              <a:rPr lang="en-GB" altLang="en-US" b="1" dirty="0"/>
              <a:t>Product Access Guide </a:t>
            </a:r>
            <a:r>
              <a:rPr lang="en-GB" altLang="en-US" dirty="0"/>
              <a:t>provides information on existing datasets and how to obtain them:</a:t>
            </a:r>
          </a:p>
          <a:p>
            <a:pPr marL="360000" lvl="1" indent="0" algn="ctr">
              <a:buNone/>
              <a:defRPr/>
            </a:pPr>
            <a:r>
              <a:rPr lang="en-GB" altLang="en-US" dirty="0">
                <a:hlinkClick r:id="rId4"/>
              </a:rPr>
              <a:t>https://www.wmo-sat.info/product-access-guide/</a:t>
            </a:r>
            <a:endParaRPr lang="en-GB" altLang="en-US" dirty="0"/>
          </a:p>
          <a:p>
            <a:pPr>
              <a:defRPr/>
            </a:pPr>
            <a:endParaRPr lang="en-GB" dirty="0"/>
          </a:p>
        </p:txBody>
      </p:sp>
      <p:sp>
        <p:nvSpPr>
          <p:cNvPr id="43012" name="Slide Number Placeholder 3"/>
          <p:cNvSpPr>
            <a:spLocks noGrp="1"/>
          </p:cNvSpPr>
          <p:nvPr>
            <p:ph type="sldNum" sz="quarter" idx="4294967295"/>
          </p:nvPr>
        </p:nvSpPr>
        <p:spPr bwMode="auto">
          <a:xfrm>
            <a:off x="9048750" y="6308725"/>
            <a:ext cx="1619250" cy="2159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2603C652-AEC0-4B40-8278-B9C75F61BA99}" type="slidenum">
              <a:rPr lang="en-US" altLang="en-US" sz="900">
                <a:solidFill>
                  <a:srgbClr val="064E83"/>
                </a:solidFill>
              </a:rPr>
              <a:pPr/>
              <a:t>9</a:t>
            </a:fld>
            <a:endParaRPr lang="en-US" altLang="en-US" sz="900">
              <a:solidFill>
                <a:srgbClr val="064E83"/>
              </a:solidFill>
            </a:endParaRPr>
          </a:p>
        </p:txBody>
      </p:sp>
    </p:spTree>
  </p:cSld>
  <p:clrMapOvr>
    <a:masterClrMapping/>
  </p:clrMapOvr>
</p:sld>
</file>

<file path=ppt/theme/theme1.xml><?xml version="1.0" encoding="utf-8"?>
<a:theme xmlns:a="http://schemas.openxmlformats.org/drawingml/2006/main" name="ECMWF Light 4:3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Apex.thmx</Template>
  <TotalTime>41117</TotalTime>
  <Words>2109</Words>
  <Application>Microsoft Office PowerPoint</Application>
  <PresentationFormat>Widescreen</PresentationFormat>
  <Paragraphs>492</Paragraphs>
  <Slides>31</Slides>
  <Notes>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ＭＳ Ｐゴシック</vt:lpstr>
      <vt:lpstr>Arial</vt:lpstr>
      <vt:lpstr>Arial Black</vt:lpstr>
      <vt:lpstr>Arial Unicode MS</vt:lpstr>
      <vt:lpstr>Calibri</vt:lpstr>
      <vt:lpstr>Helvetica</vt:lpstr>
      <vt:lpstr>Times</vt:lpstr>
      <vt:lpstr>Times New Roman</vt:lpstr>
      <vt:lpstr>Wingdings</vt:lpstr>
      <vt:lpstr>ECMWF Light 4:3 blue</vt:lpstr>
      <vt:lpstr>PowerPoint Presentation</vt:lpstr>
      <vt:lpstr>PowerPoint Presentation</vt:lpstr>
      <vt:lpstr>PowerPoint Presentation</vt:lpstr>
      <vt:lpstr>Satellite Equatorial Crossing Times (courtesy of Eric Nelkin)</vt:lpstr>
      <vt:lpstr>Temporal coverage of satellite data by type</vt:lpstr>
      <vt:lpstr>PowerPoint Presentation</vt:lpstr>
      <vt:lpstr>WMO Coordination and WIGOS</vt:lpstr>
      <vt:lpstr>WMO Integrated Global Observing System (WIGOS)  </vt:lpstr>
      <vt:lpstr>Developing WIGOS</vt:lpstr>
      <vt:lpstr>PowerPoint Presentation</vt:lpstr>
      <vt:lpstr>EPS Second Generation</vt:lpstr>
      <vt:lpstr>EPS Second Generation</vt:lpstr>
      <vt:lpstr>EPS-SG: Ice Cloud Imager - ICI</vt:lpstr>
      <vt:lpstr>EPS-SG:  Multi-Viewing Multi-Channel Multi-Polarisation Imaging Mission - 3MI</vt:lpstr>
      <vt:lpstr>Meteosat Third Generation</vt:lpstr>
      <vt:lpstr>PowerPoint Presentation</vt:lpstr>
      <vt:lpstr>MTG: Infrared Sounder - IRS</vt:lpstr>
      <vt:lpstr>PowerPoint Presentation</vt:lpstr>
      <vt:lpstr>PowerPoint Presentation</vt:lpstr>
      <vt:lpstr>PowerPoint Presentation</vt:lpstr>
      <vt:lpstr>PowerPoint Presentation</vt:lpstr>
      <vt:lpstr>PowerPoint Presentation</vt:lpstr>
      <vt:lpstr>Cubesats, nanosats and other small satellites</vt:lpstr>
      <vt:lpstr>PowerPoint Presentation</vt:lpstr>
      <vt:lpstr>PowerPoint Presentation</vt:lpstr>
      <vt:lpstr>PowerPoint Presentation</vt:lpstr>
      <vt:lpstr>PowerPoint Presentation</vt:lpstr>
      <vt:lpstr>PowerPoint Presentation</vt:lpstr>
      <vt:lpstr>User readiness preparations     </vt:lpstr>
      <vt:lpstr>Some launches 2018</vt:lpstr>
      <vt:lpstr>Summary</vt:lpstr>
    </vt:vector>
  </TitlesOfParts>
  <Company>ECMWF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Hine</dc:creator>
  <cp:lastModifiedBy>Stephen English</cp:lastModifiedBy>
  <cp:revision>236</cp:revision>
  <cp:lastPrinted>2018-03-14T09:30:14Z</cp:lastPrinted>
  <dcterms:created xsi:type="dcterms:W3CDTF">2015-03-12T16:17:10Z</dcterms:created>
  <dcterms:modified xsi:type="dcterms:W3CDTF">2019-03-21T12:30:00Z</dcterms:modified>
</cp:coreProperties>
</file>