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62"/>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30" autoAdjust="0"/>
    <p:restoredTop sz="94660"/>
  </p:normalViewPr>
  <p:slideViewPr>
    <p:cSldViewPr snapToGrid="0">
      <p:cViewPr varScale="1">
        <p:scale>
          <a:sx n="128" d="100"/>
          <a:sy n="128" d="100"/>
        </p:scale>
        <p:origin x="144" y="5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microsoft.com/office/2015/10/relationships/revisionInfo" Target="revisionInfo.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9" name="PlaceHolder 1"/>
          <p:cNvSpPr>
            <a:spLocks noGrp="1"/>
          </p:cNvSpPr>
          <p:nvPr>
            <p:ph type="body"/>
          </p:nvPr>
        </p:nvSpPr>
        <p:spPr>
          <a:xfrm>
            <a:off x="756000" y="5078520"/>
            <a:ext cx="6047640" cy="4811040"/>
          </a:xfrm>
          <a:prstGeom prst="rect">
            <a:avLst/>
          </a:prstGeom>
        </p:spPr>
        <p:txBody>
          <a:bodyPr lIns="0" tIns="0" rIns="0" bIns="0"/>
          <a:lstStyle/>
          <a:p>
            <a:r>
              <a:rPr lang="en-GB" sz="2000" b="0" strike="noStrike" spc="-1">
                <a:latin typeface="Arial"/>
              </a:rPr>
              <a:t>Click to edit the notes format</a:t>
            </a:r>
          </a:p>
        </p:txBody>
      </p:sp>
      <p:sp>
        <p:nvSpPr>
          <p:cNvPr id="150" name="PlaceHolder 2"/>
          <p:cNvSpPr>
            <a:spLocks noGrp="1"/>
          </p:cNvSpPr>
          <p:nvPr>
            <p:ph type="hdr"/>
          </p:nvPr>
        </p:nvSpPr>
        <p:spPr>
          <a:xfrm>
            <a:off x="0" y="0"/>
            <a:ext cx="3280680" cy="534240"/>
          </a:xfrm>
          <a:prstGeom prst="rect">
            <a:avLst/>
          </a:prstGeom>
        </p:spPr>
        <p:txBody>
          <a:bodyPr lIns="0" tIns="0" rIns="0" bIns="0"/>
          <a:lstStyle/>
          <a:p>
            <a:r>
              <a:rPr lang="en-GB" sz="1400" b="0" strike="noStrike" spc="-1">
                <a:latin typeface="Times New Roman"/>
              </a:rPr>
              <a:t>&lt;header&gt;</a:t>
            </a:r>
          </a:p>
        </p:txBody>
      </p:sp>
      <p:sp>
        <p:nvSpPr>
          <p:cNvPr id="151" name="PlaceHolder 3"/>
          <p:cNvSpPr>
            <a:spLocks noGrp="1"/>
          </p:cNvSpPr>
          <p:nvPr>
            <p:ph type="dt"/>
          </p:nvPr>
        </p:nvSpPr>
        <p:spPr>
          <a:xfrm>
            <a:off x="4278960" y="0"/>
            <a:ext cx="3280680" cy="534240"/>
          </a:xfrm>
          <a:prstGeom prst="rect">
            <a:avLst/>
          </a:prstGeom>
        </p:spPr>
        <p:txBody>
          <a:bodyPr lIns="0" tIns="0" rIns="0" bIns="0"/>
          <a:lstStyle/>
          <a:p>
            <a:pPr algn="r"/>
            <a:r>
              <a:rPr lang="en-GB" sz="1400" b="0" strike="noStrike" spc="-1">
                <a:latin typeface="Times New Roman"/>
              </a:rPr>
              <a:t>&lt;date/time&gt;</a:t>
            </a:r>
          </a:p>
        </p:txBody>
      </p:sp>
      <p:sp>
        <p:nvSpPr>
          <p:cNvPr id="152" name="PlaceHolder 4"/>
          <p:cNvSpPr>
            <a:spLocks noGrp="1"/>
          </p:cNvSpPr>
          <p:nvPr>
            <p:ph type="ftr"/>
          </p:nvPr>
        </p:nvSpPr>
        <p:spPr>
          <a:xfrm>
            <a:off x="0" y="10157400"/>
            <a:ext cx="3280680" cy="534240"/>
          </a:xfrm>
          <a:prstGeom prst="rect">
            <a:avLst/>
          </a:prstGeom>
        </p:spPr>
        <p:txBody>
          <a:bodyPr lIns="0" tIns="0" rIns="0" bIns="0" anchor="b"/>
          <a:lstStyle/>
          <a:p>
            <a:r>
              <a:rPr lang="en-GB" sz="1400" b="0" strike="noStrike" spc="-1">
                <a:latin typeface="Times New Roman"/>
              </a:rPr>
              <a:t>&lt;footer&gt;</a:t>
            </a:r>
          </a:p>
        </p:txBody>
      </p:sp>
      <p:sp>
        <p:nvSpPr>
          <p:cNvPr id="153" name="PlaceHolder 5"/>
          <p:cNvSpPr>
            <a:spLocks noGrp="1"/>
          </p:cNvSpPr>
          <p:nvPr>
            <p:ph type="sldNum"/>
          </p:nvPr>
        </p:nvSpPr>
        <p:spPr>
          <a:xfrm>
            <a:off x="4278960" y="10157400"/>
            <a:ext cx="3280680" cy="534240"/>
          </a:xfrm>
          <a:prstGeom prst="rect">
            <a:avLst/>
          </a:prstGeom>
        </p:spPr>
        <p:txBody>
          <a:bodyPr lIns="0" tIns="0" rIns="0" bIns="0" anchor="b"/>
          <a:lstStyle/>
          <a:p>
            <a:pPr algn="r"/>
            <a:fld id="{2C95AD57-9F49-42A4-8639-D3A2E3519DFC}" type="slidenum">
              <a:rPr lang="en-GB" sz="1400" b="0" strike="noStrike" spc="-1">
                <a:latin typeface="Times New Roman"/>
              </a:rPr>
              <a:t>‹#›</a:t>
            </a:fld>
            <a:endParaRPr lang="en-GB"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 name="PlaceHolder 1"/>
          <p:cNvSpPr>
            <a:spLocks noGrp="1"/>
          </p:cNvSpPr>
          <p:nvPr>
            <p:ph type="body"/>
          </p:nvPr>
        </p:nvSpPr>
        <p:spPr>
          <a:xfrm>
            <a:off x="685800" y="4343400"/>
            <a:ext cx="5486040" cy="4114440"/>
          </a:xfrm>
          <a:prstGeom prst="rect">
            <a:avLst/>
          </a:prstGeom>
        </p:spPr>
        <p:txBody>
          <a:bodyPr/>
          <a:lstStyle/>
          <a:p>
            <a:endParaRPr lang="en-GB" sz="2000" b="0" strike="noStrike" spc="-1">
              <a:latin typeface="Arial"/>
            </a:endParaRPr>
          </a:p>
        </p:txBody>
      </p:sp>
      <p:sp>
        <p:nvSpPr>
          <p:cNvPr id="600" name="TextShape 2"/>
          <p:cNvSpPr txBox="1"/>
          <p:nvPr/>
        </p:nvSpPr>
        <p:spPr>
          <a:xfrm>
            <a:off x="3884760" y="8685360"/>
            <a:ext cx="2971440" cy="456840"/>
          </a:xfrm>
          <a:prstGeom prst="rect">
            <a:avLst/>
          </a:prstGeom>
          <a:noFill/>
          <a:ln>
            <a:noFill/>
          </a:ln>
        </p:spPr>
        <p:txBody>
          <a:bodyPr anchor="b"/>
          <a:lstStyle/>
          <a:p>
            <a:pPr algn="r">
              <a:lnSpc>
                <a:spcPct val="100000"/>
              </a:lnSpc>
            </a:pPr>
            <a:fld id="{8514D683-0694-4E28-8453-3B0D36677B31}" type="slidenum">
              <a:rPr lang="en-GB" sz="1200" b="0" strike="noStrike" spc="-1">
                <a:solidFill>
                  <a:srgbClr val="000000"/>
                </a:solidFill>
                <a:latin typeface="+mn-lt"/>
                <a:ea typeface="+mn-ea"/>
              </a:rPr>
              <a:t>12</a:t>
            </a:fld>
            <a:endParaRPr lang="en-GB"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 name="PlaceHolder 1"/>
          <p:cNvSpPr>
            <a:spLocks noGrp="1"/>
          </p:cNvSpPr>
          <p:nvPr>
            <p:ph type="body"/>
          </p:nvPr>
        </p:nvSpPr>
        <p:spPr>
          <a:xfrm>
            <a:off x="685800" y="4343400"/>
            <a:ext cx="5486040" cy="4114440"/>
          </a:xfrm>
          <a:prstGeom prst="rect">
            <a:avLst/>
          </a:prstGeom>
        </p:spPr>
        <p:txBody>
          <a:bodyPr/>
          <a:lstStyle/>
          <a:p>
            <a:endParaRPr lang="en-GB" sz="2000" b="0" strike="noStrike" spc="-1">
              <a:latin typeface="Arial"/>
            </a:endParaRPr>
          </a:p>
        </p:txBody>
      </p:sp>
      <p:sp>
        <p:nvSpPr>
          <p:cNvPr id="602" name="TextShape 2"/>
          <p:cNvSpPr txBox="1"/>
          <p:nvPr/>
        </p:nvSpPr>
        <p:spPr>
          <a:xfrm>
            <a:off x="3884760" y="8685360"/>
            <a:ext cx="2971440" cy="456840"/>
          </a:xfrm>
          <a:prstGeom prst="rect">
            <a:avLst/>
          </a:prstGeom>
          <a:noFill/>
          <a:ln>
            <a:noFill/>
          </a:ln>
        </p:spPr>
        <p:txBody>
          <a:bodyPr anchor="b"/>
          <a:lstStyle/>
          <a:p>
            <a:pPr algn="r">
              <a:lnSpc>
                <a:spcPct val="100000"/>
              </a:lnSpc>
            </a:pPr>
            <a:fld id="{7125A178-0B2F-4754-9B39-25B901DD3AD6}" type="slidenum">
              <a:rPr lang="en-GB" sz="1200" b="0" strike="noStrike" spc="-1">
                <a:solidFill>
                  <a:srgbClr val="000000"/>
                </a:solidFill>
                <a:latin typeface="+mn-lt"/>
                <a:ea typeface="+mn-ea"/>
              </a:rPr>
              <a:t>14</a:t>
            </a:fld>
            <a:endParaRPr lang="en-GB" sz="12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 name="PlaceHolder 1"/>
          <p:cNvSpPr>
            <a:spLocks noGrp="1"/>
          </p:cNvSpPr>
          <p:nvPr>
            <p:ph type="body"/>
          </p:nvPr>
        </p:nvSpPr>
        <p:spPr>
          <a:xfrm>
            <a:off x="685800" y="4343400"/>
            <a:ext cx="5486040" cy="4114440"/>
          </a:xfrm>
          <a:prstGeom prst="rect">
            <a:avLst/>
          </a:prstGeom>
        </p:spPr>
        <p:txBody>
          <a:bodyPr/>
          <a:lstStyle/>
          <a:p>
            <a:pPr marL="216000" indent="-216000">
              <a:lnSpc>
                <a:spcPct val="100000"/>
              </a:lnSpc>
            </a:pPr>
            <a:r>
              <a:rPr lang="en-GB" sz="2000" b="0" strike="noStrike" spc="-1">
                <a:latin typeface="Arial"/>
              </a:rPr>
              <a:t>Use of Resources form for Cost Reimbursement contracts</a:t>
            </a:r>
          </a:p>
        </p:txBody>
      </p:sp>
      <p:sp>
        <p:nvSpPr>
          <p:cNvPr id="604" name="TextShape 2"/>
          <p:cNvSpPr txBox="1"/>
          <p:nvPr/>
        </p:nvSpPr>
        <p:spPr>
          <a:xfrm>
            <a:off x="3884760" y="8685360"/>
            <a:ext cx="2971440" cy="456840"/>
          </a:xfrm>
          <a:prstGeom prst="rect">
            <a:avLst/>
          </a:prstGeom>
          <a:noFill/>
          <a:ln>
            <a:noFill/>
          </a:ln>
        </p:spPr>
        <p:txBody>
          <a:bodyPr anchor="b"/>
          <a:lstStyle/>
          <a:p>
            <a:pPr algn="r">
              <a:lnSpc>
                <a:spcPct val="100000"/>
              </a:lnSpc>
            </a:pPr>
            <a:fld id="{62ECB0DD-FC17-4FBC-9706-12DCC1BAB794}" type="slidenum">
              <a:rPr lang="en-GB" sz="1200" b="0" strike="noStrike" spc="-1">
                <a:solidFill>
                  <a:srgbClr val="000000"/>
                </a:solidFill>
                <a:latin typeface="Arial"/>
              </a:rPr>
              <a:t>35</a:t>
            </a:fld>
            <a:endParaRPr lang="en-GB" sz="1200" b="0" strike="noStrike" spc="-1">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PlaceHolder 1"/>
          <p:cNvSpPr>
            <a:spLocks noGrp="1"/>
          </p:cNvSpPr>
          <p:nvPr>
            <p:ph type="body"/>
          </p:nvPr>
        </p:nvSpPr>
        <p:spPr>
          <a:xfrm>
            <a:off x="685800" y="4343400"/>
            <a:ext cx="5486040" cy="4114440"/>
          </a:xfrm>
          <a:prstGeom prst="rect">
            <a:avLst/>
          </a:prstGeom>
        </p:spPr>
        <p:txBody>
          <a:bodyPr/>
          <a:lstStyle/>
          <a:p>
            <a:endParaRPr lang="en-GB" sz="2000" b="0" strike="noStrike" spc="-1">
              <a:latin typeface="Arial"/>
            </a:endParaRPr>
          </a:p>
          <a:p>
            <a:endParaRPr lang="en-GB" sz="2000" b="0" strike="noStrike" spc="-1">
              <a:latin typeface="Arial"/>
            </a:endParaRPr>
          </a:p>
          <a:p>
            <a:pPr marL="216000" indent="-216000">
              <a:lnSpc>
                <a:spcPct val="100000"/>
              </a:lnSpc>
            </a:pPr>
            <a:endParaRPr lang="en-GB" sz="2000" b="0" strike="noStrike" spc="-1">
              <a:latin typeface="Arial"/>
            </a:endParaRPr>
          </a:p>
        </p:txBody>
      </p:sp>
      <p:sp>
        <p:nvSpPr>
          <p:cNvPr id="606" name="TextShape 2"/>
          <p:cNvSpPr txBox="1"/>
          <p:nvPr/>
        </p:nvSpPr>
        <p:spPr>
          <a:xfrm>
            <a:off x="3884760" y="8685360"/>
            <a:ext cx="2971440" cy="456840"/>
          </a:xfrm>
          <a:prstGeom prst="rect">
            <a:avLst/>
          </a:prstGeom>
          <a:noFill/>
          <a:ln>
            <a:noFill/>
          </a:ln>
        </p:spPr>
        <p:txBody>
          <a:bodyPr anchor="b"/>
          <a:lstStyle/>
          <a:p>
            <a:pPr algn="r">
              <a:lnSpc>
                <a:spcPct val="100000"/>
              </a:lnSpc>
            </a:pPr>
            <a:fld id="{F28EFBFB-8ED1-4F8C-98DF-9860202DBC10}" type="slidenum">
              <a:rPr lang="en-GB" sz="1200" b="0" strike="noStrike" spc="-1">
                <a:solidFill>
                  <a:srgbClr val="000000"/>
                </a:solidFill>
                <a:latin typeface="Arial"/>
              </a:rPr>
              <a:t>36</a:t>
            </a:fld>
            <a:endParaRPr lang="en-GB" sz="1200" b="0" strike="noStrike" spc="-1">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PlaceHolder 1"/>
          <p:cNvSpPr>
            <a:spLocks noGrp="1"/>
          </p:cNvSpPr>
          <p:nvPr>
            <p:ph type="body"/>
          </p:nvPr>
        </p:nvSpPr>
        <p:spPr>
          <a:xfrm>
            <a:off x="685800" y="4343400"/>
            <a:ext cx="5486040" cy="4114440"/>
          </a:xfrm>
          <a:prstGeom prst="rect">
            <a:avLst/>
          </a:prstGeom>
        </p:spPr>
        <p:txBody>
          <a:bodyPr/>
          <a:lstStyle/>
          <a:p>
            <a:endParaRPr lang="en-GB" sz="2000" b="0" strike="noStrike" spc="-1">
              <a:latin typeface="Arial"/>
            </a:endParaRPr>
          </a:p>
        </p:txBody>
      </p:sp>
      <p:sp>
        <p:nvSpPr>
          <p:cNvPr id="608" name="TextShape 2"/>
          <p:cNvSpPr txBox="1"/>
          <p:nvPr/>
        </p:nvSpPr>
        <p:spPr>
          <a:xfrm>
            <a:off x="3884760" y="8685360"/>
            <a:ext cx="2971440" cy="456840"/>
          </a:xfrm>
          <a:prstGeom prst="rect">
            <a:avLst/>
          </a:prstGeom>
          <a:noFill/>
          <a:ln>
            <a:noFill/>
          </a:ln>
        </p:spPr>
        <p:txBody>
          <a:bodyPr anchor="b"/>
          <a:lstStyle/>
          <a:p>
            <a:pPr algn="r">
              <a:lnSpc>
                <a:spcPct val="100000"/>
              </a:lnSpc>
            </a:pPr>
            <a:fld id="{EE207042-1A5B-431E-8E83-35D4AA2C33C2}" type="slidenum">
              <a:rPr lang="en-GB" sz="1200" b="0" strike="noStrike" spc="-1">
                <a:solidFill>
                  <a:srgbClr val="000000"/>
                </a:solidFill>
                <a:latin typeface="+mn-lt"/>
                <a:ea typeface="+mn-ea"/>
              </a:rPr>
              <a:t>40</a:t>
            </a:fld>
            <a:endParaRPr lang="en-GB" sz="1200" b="0" strike="noStrike" spc="-1">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 name="PlaceHolder 1"/>
          <p:cNvSpPr>
            <a:spLocks noGrp="1"/>
          </p:cNvSpPr>
          <p:nvPr>
            <p:ph type="body"/>
          </p:nvPr>
        </p:nvSpPr>
        <p:spPr>
          <a:xfrm>
            <a:off x="685800" y="4343400"/>
            <a:ext cx="5486040" cy="4114440"/>
          </a:xfrm>
          <a:prstGeom prst="rect">
            <a:avLst/>
          </a:prstGeom>
        </p:spPr>
        <p:txBody>
          <a:bodyPr/>
          <a:lstStyle/>
          <a:p>
            <a:endParaRPr lang="en-GB" sz="2000" b="0" strike="noStrike" spc="-1">
              <a:latin typeface="Arial"/>
            </a:endParaRPr>
          </a:p>
        </p:txBody>
      </p:sp>
      <p:sp>
        <p:nvSpPr>
          <p:cNvPr id="610" name="TextShape 2"/>
          <p:cNvSpPr txBox="1"/>
          <p:nvPr/>
        </p:nvSpPr>
        <p:spPr>
          <a:xfrm>
            <a:off x="3884760" y="8685360"/>
            <a:ext cx="2971440" cy="456840"/>
          </a:xfrm>
          <a:prstGeom prst="rect">
            <a:avLst/>
          </a:prstGeom>
          <a:noFill/>
          <a:ln>
            <a:noFill/>
          </a:ln>
        </p:spPr>
        <p:txBody>
          <a:bodyPr anchor="b"/>
          <a:lstStyle/>
          <a:p>
            <a:pPr algn="r">
              <a:lnSpc>
                <a:spcPct val="100000"/>
              </a:lnSpc>
            </a:pPr>
            <a:fld id="{9A3B4E32-1EC0-46F1-875A-C06B57052310}" type="slidenum">
              <a:rPr lang="en-GB" sz="1200" b="0" strike="noStrike" spc="-1">
                <a:solidFill>
                  <a:srgbClr val="000000"/>
                </a:solidFill>
                <a:latin typeface="+mn-lt"/>
                <a:ea typeface="+mn-ea"/>
              </a:rPr>
              <a:t>42</a:t>
            </a:fld>
            <a:endParaRPr lang="en-GB"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37"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38"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9"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40"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1"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2"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3" name="PlaceHolder 5"/>
          <p:cNvSpPr>
            <a:spLocks noGrp="1"/>
          </p:cNvSpPr>
          <p:nvPr>
            <p:ph type="body"/>
          </p:nvPr>
        </p:nvSpPr>
        <p:spPr>
          <a:xfrm>
            <a:off x="45720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45"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6"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7"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8" name="PlaceHolder 5"/>
          <p:cNvSpPr>
            <a:spLocks noGrp="1"/>
          </p:cNvSpPr>
          <p:nvPr>
            <p:ph type="body"/>
          </p:nvPr>
        </p:nvSpPr>
        <p:spPr>
          <a:xfrm>
            <a:off x="6022080" y="276192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49"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50" name="PlaceHolder 7"/>
          <p:cNvSpPr>
            <a:spLocks noGrp="1"/>
          </p:cNvSpPr>
          <p:nvPr>
            <p:ph type="body"/>
          </p:nvPr>
        </p:nvSpPr>
        <p:spPr>
          <a:xfrm>
            <a:off x="457200" y="276192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5"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66" name="PlaceHolder 2"/>
          <p:cNvSpPr>
            <a:spLocks noGrp="1"/>
          </p:cNvSpPr>
          <p:nvPr>
            <p:ph type="subTitle"/>
          </p:nvPr>
        </p:nvSpPr>
        <p:spPr>
          <a:xfrm>
            <a:off x="457200" y="1203480"/>
            <a:ext cx="8229240" cy="298296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68"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70"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71"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2"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73" name="PlaceHolder 1"/>
          <p:cNvSpPr>
            <a:spLocks noGrp="1"/>
          </p:cNvSpPr>
          <p:nvPr>
            <p:ph type="subTitle"/>
          </p:nvPr>
        </p:nvSpPr>
        <p:spPr>
          <a:xfrm>
            <a:off x="867600" y="235080"/>
            <a:ext cx="7818840" cy="128628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75"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76" name="PlaceHolder 3"/>
          <p:cNvSpPr>
            <a:spLocks noGrp="1"/>
          </p:cNvSpPr>
          <p:nvPr>
            <p:ph type="body"/>
          </p:nvPr>
        </p:nvSpPr>
        <p:spPr>
          <a:xfrm>
            <a:off x="45720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77" name="PlaceHolder 4"/>
          <p:cNvSpPr>
            <a:spLocks noGrp="1"/>
          </p:cNvSpPr>
          <p:nvPr>
            <p:ph type="body"/>
          </p:nvPr>
        </p:nvSpPr>
        <p:spPr>
          <a:xfrm>
            <a:off x="467424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5"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6" name="PlaceHolder 2"/>
          <p:cNvSpPr>
            <a:spLocks noGrp="1"/>
          </p:cNvSpPr>
          <p:nvPr>
            <p:ph type="subTitle"/>
          </p:nvPr>
        </p:nvSpPr>
        <p:spPr>
          <a:xfrm>
            <a:off x="457200" y="1203480"/>
            <a:ext cx="8229240" cy="298296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79"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80"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81"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83"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84"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85"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87"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88"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90"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1"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2"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3" name="PlaceHolder 5"/>
          <p:cNvSpPr>
            <a:spLocks noGrp="1"/>
          </p:cNvSpPr>
          <p:nvPr>
            <p:ph type="body"/>
          </p:nvPr>
        </p:nvSpPr>
        <p:spPr>
          <a:xfrm>
            <a:off x="45720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95"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6"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7"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8" name="PlaceHolder 5"/>
          <p:cNvSpPr>
            <a:spLocks noGrp="1"/>
          </p:cNvSpPr>
          <p:nvPr>
            <p:ph type="body"/>
          </p:nvPr>
        </p:nvSpPr>
        <p:spPr>
          <a:xfrm>
            <a:off x="6022080" y="276192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99"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00" name="PlaceHolder 7"/>
          <p:cNvSpPr>
            <a:spLocks noGrp="1"/>
          </p:cNvSpPr>
          <p:nvPr>
            <p:ph type="body"/>
          </p:nvPr>
        </p:nvSpPr>
        <p:spPr>
          <a:xfrm>
            <a:off x="457200" y="276192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3"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14" name="PlaceHolder 2"/>
          <p:cNvSpPr>
            <a:spLocks noGrp="1"/>
          </p:cNvSpPr>
          <p:nvPr>
            <p:ph type="subTitle"/>
          </p:nvPr>
        </p:nvSpPr>
        <p:spPr>
          <a:xfrm>
            <a:off x="457200" y="1203480"/>
            <a:ext cx="8229240" cy="298296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16"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18"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19"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0"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8"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1" name="PlaceHolder 1"/>
          <p:cNvSpPr>
            <a:spLocks noGrp="1"/>
          </p:cNvSpPr>
          <p:nvPr>
            <p:ph type="subTitle"/>
          </p:nvPr>
        </p:nvSpPr>
        <p:spPr>
          <a:xfrm>
            <a:off x="867600" y="235080"/>
            <a:ext cx="7818840" cy="128628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23"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24" name="PlaceHolder 3"/>
          <p:cNvSpPr>
            <a:spLocks noGrp="1"/>
          </p:cNvSpPr>
          <p:nvPr>
            <p:ph type="body"/>
          </p:nvPr>
        </p:nvSpPr>
        <p:spPr>
          <a:xfrm>
            <a:off x="45720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25" name="PlaceHolder 4"/>
          <p:cNvSpPr>
            <a:spLocks noGrp="1"/>
          </p:cNvSpPr>
          <p:nvPr>
            <p:ph type="body"/>
          </p:nvPr>
        </p:nvSpPr>
        <p:spPr>
          <a:xfrm>
            <a:off x="467424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27"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28"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29"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31"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32"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33"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35"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36"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38"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39"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0"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1" name="PlaceHolder 5"/>
          <p:cNvSpPr>
            <a:spLocks noGrp="1"/>
          </p:cNvSpPr>
          <p:nvPr>
            <p:ph type="body"/>
          </p:nvPr>
        </p:nvSpPr>
        <p:spPr>
          <a:xfrm>
            <a:off x="45720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143"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4"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5"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6" name="PlaceHolder 5"/>
          <p:cNvSpPr>
            <a:spLocks noGrp="1"/>
          </p:cNvSpPr>
          <p:nvPr>
            <p:ph type="body"/>
          </p:nvPr>
        </p:nvSpPr>
        <p:spPr>
          <a:xfrm>
            <a:off x="6022080" y="276192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7"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148" name="PlaceHolder 7"/>
          <p:cNvSpPr>
            <a:spLocks noGrp="1"/>
          </p:cNvSpPr>
          <p:nvPr>
            <p:ph type="body"/>
          </p:nvPr>
        </p:nvSpPr>
        <p:spPr>
          <a:xfrm>
            <a:off x="457200" y="2761920"/>
            <a:ext cx="26496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20"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21"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2"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3" name="PlaceHolder 1"/>
          <p:cNvSpPr>
            <a:spLocks noGrp="1"/>
          </p:cNvSpPr>
          <p:nvPr>
            <p:ph type="subTitle"/>
          </p:nvPr>
        </p:nvSpPr>
        <p:spPr>
          <a:xfrm>
            <a:off x="867600" y="235080"/>
            <a:ext cx="7818840" cy="128628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25"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26" name="PlaceHolder 3"/>
          <p:cNvSpPr>
            <a:spLocks noGrp="1"/>
          </p:cNvSpPr>
          <p:nvPr>
            <p:ph type="body"/>
          </p:nvPr>
        </p:nvSpPr>
        <p:spPr>
          <a:xfrm>
            <a:off x="45720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27" name="PlaceHolder 4"/>
          <p:cNvSpPr>
            <a:spLocks noGrp="1"/>
          </p:cNvSpPr>
          <p:nvPr>
            <p:ph type="body"/>
          </p:nvPr>
        </p:nvSpPr>
        <p:spPr>
          <a:xfrm>
            <a:off x="467424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29"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30"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31"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867600" y="235080"/>
            <a:ext cx="7818840" cy="277200"/>
          </a:xfrm>
          <a:prstGeom prst="rect">
            <a:avLst/>
          </a:prstGeom>
        </p:spPr>
        <p:txBody>
          <a:bodyPr lIns="0" tIns="0" rIns="0" bIns="0" anchor="ctr"/>
          <a:lstStyle/>
          <a:p>
            <a:endParaRPr lang="en-US" sz="1800" b="0" strike="noStrike" spc="-1">
              <a:solidFill>
                <a:srgbClr val="000000"/>
              </a:solidFill>
              <a:latin typeface="Calibri"/>
            </a:endParaRPr>
          </a:p>
        </p:txBody>
      </p:sp>
      <p:sp>
        <p:nvSpPr>
          <p:cNvPr id="33"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34"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000" b="0" strike="noStrike" spc="-1">
              <a:solidFill>
                <a:srgbClr val="000000"/>
              </a:solidFill>
              <a:latin typeface="Calibri"/>
            </a:endParaRPr>
          </a:p>
        </p:txBody>
      </p:sp>
      <p:sp>
        <p:nvSpPr>
          <p:cNvPr id="35"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en-US" sz="20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wmf"/><Relationship Id="rId3" Type="http://schemas.openxmlformats.org/officeDocument/2006/relationships/slideLayout" Target="../slideLayouts/slideLayout3.xml"/><Relationship Id="rId21" Type="http://schemas.openxmlformats.org/officeDocument/2006/relationships/image" Target="../media/image8.w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wmf"/><Relationship Id="rId20" Type="http://schemas.openxmlformats.org/officeDocument/2006/relationships/image" Target="../media/image7.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wmf"/><Relationship Id="rId10" Type="http://schemas.openxmlformats.org/officeDocument/2006/relationships/slideLayout" Target="../slideLayouts/slideLayout10.xml"/><Relationship Id="rId19" Type="http://schemas.openxmlformats.org/officeDocument/2006/relationships/image" Target="../media/image6.w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18" Type="http://schemas.openxmlformats.org/officeDocument/2006/relationships/image" Target="../media/image10.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9.jpeg"/><Relationship Id="rId2" Type="http://schemas.openxmlformats.org/officeDocument/2006/relationships/slideLayout" Target="../slideLayouts/slideLayout14.xml"/><Relationship Id="rId16" Type="http://schemas.openxmlformats.org/officeDocument/2006/relationships/image" Target="../media/image3.wmf"/><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wmf"/><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w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image" Target="../media/image10.png"/><Relationship Id="rId2" Type="http://schemas.openxmlformats.org/officeDocument/2006/relationships/slideLayout" Target="../slideLayouts/slideLayout26.xml"/><Relationship Id="rId16" Type="http://schemas.openxmlformats.org/officeDocument/2006/relationships/image" Target="../media/image3.wmf"/><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wmf"/><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 name="Picture 9"/>
          <p:cNvPicPr/>
          <p:nvPr/>
        </p:nvPicPr>
        <p:blipFill>
          <a:blip r:embed="rId14"/>
          <a:srcRect l="9769" t="24243" r="10777" b="21239"/>
          <a:stretch/>
        </p:blipFill>
        <p:spPr>
          <a:xfrm>
            <a:off x="6516360" y="4372200"/>
            <a:ext cx="888480" cy="431280"/>
          </a:xfrm>
          <a:prstGeom prst="rect">
            <a:avLst/>
          </a:prstGeom>
          <a:ln>
            <a:noFill/>
          </a:ln>
        </p:spPr>
      </p:pic>
      <p:pic>
        <p:nvPicPr>
          <p:cNvPr id="16" name="Picture 10"/>
          <p:cNvPicPr/>
          <p:nvPr/>
        </p:nvPicPr>
        <p:blipFill>
          <a:blip r:embed="rId15"/>
          <a:stretch/>
        </p:blipFill>
        <p:spPr>
          <a:xfrm>
            <a:off x="7646040" y="4545720"/>
            <a:ext cx="1042920" cy="179640"/>
          </a:xfrm>
          <a:prstGeom prst="rect">
            <a:avLst/>
          </a:prstGeom>
          <a:ln>
            <a:noFill/>
          </a:ln>
        </p:spPr>
      </p:pic>
      <p:pic>
        <p:nvPicPr>
          <p:cNvPr id="2" name="Picture 11"/>
          <p:cNvPicPr/>
          <p:nvPr/>
        </p:nvPicPr>
        <p:blipFill>
          <a:blip r:embed="rId16"/>
          <a:stretch/>
        </p:blipFill>
        <p:spPr>
          <a:xfrm>
            <a:off x="5292000" y="4427280"/>
            <a:ext cx="1090440" cy="287640"/>
          </a:xfrm>
          <a:prstGeom prst="rect">
            <a:avLst/>
          </a:prstGeom>
          <a:ln>
            <a:noFill/>
          </a:ln>
        </p:spPr>
      </p:pic>
      <p:sp>
        <p:nvSpPr>
          <p:cNvPr id="3" name="CustomShape 1"/>
          <p:cNvSpPr/>
          <p:nvPr/>
        </p:nvSpPr>
        <p:spPr>
          <a:xfrm>
            <a:off x="0" y="0"/>
            <a:ext cx="9143640" cy="518364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p:style>
      </p:sp>
      <p:pic>
        <p:nvPicPr>
          <p:cNvPr id="4" name="Picture 2"/>
          <p:cNvPicPr/>
          <p:nvPr/>
        </p:nvPicPr>
        <p:blipFill>
          <a:blip r:embed="rId17"/>
          <a:srcRect t="-216"/>
          <a:stretch/>
        </p:blipFill>
        <p:spPr>
          <a:xfrm>
            <a:off x="7291440" y="-11160"/>
            <a:ext cx="1873080" cy="5219640"/>
          </a:xfrm>
          <a:prstGeom prst="rect">
            <a:avLst/>
          </a:prstGeom>
          <a:ln>
            <a:noFill/>
          </a:ln>
        </p:spPr>
      </p:pic>
      <p:sp>
        <p:nvSpPr>
          <p:cNvPr id="5" name="PlaceHolder 2"/>
          <p:cNvSpPr>
            <a:spLocks noGrp="1"/>
          </p:cNvSpPr>
          <p:nvPr>
            <p:ph type="dt"/>
          </p:nvPr>
        </p:nvSpPr>
        <p:spPr>
          <a:xfrm>
            <a:off x="457200" y="4877640"/>
            <a:ext cx="2133360" cy="273600"/>
          </a:xfrm>
          <a:prstGeom prst="rect">
            <a:avLst/>
          </a:prstGeom>
        </p:spPr>
        <p:txBody>
          <a:bodyPr anchor="ctr"/>
          <a:lstStyle/>
          <a:p>
            <a:pPr>
              <a:lnSpc>
                <a:spcPct val="100000"/>
              </a:lnSpc>
            </a:pPr>
            <a:fld id="{6821672B-F254-440E-A35F-BBB20E499494}" type="datetime">
              <a:rPr lang="en-GB" sz="1200" b="0" strike="noStrike" spc="-1">
                <a:solidFill>
                  <a:srgbClr val="F2F2F2"/>
                </a:solidFill>
                <a:latin typeface="Calibri"/>
              </a:rPr>
              <a:t>19/12/2018</a:t>
            </a:fld>
            <a:endParaRPr lang="en-GB" sz="1200" b="0" strike="noStrike" spc="-1">
              <a:latin typeface="Times New Roman"/>
            </a:endParaRPr>
          </a:p>
        </p:txBody>
      </p:sp>
      <p:sp>
        <p:nvSpPr>
          <p:cNvPr id="6" name="PlaceHolder 3"/>
          <p:cNvSpPr>
            <a:spLocks noGrp="1"/>
          </p:cNvSpPr>
          <p:nvPr>
            <p:ph type="ftr"/>
          </p:nvPr>
        </p:nvSpPr>
        <p:spPr>
          <a:xfrm>
            <a:off x="3124080" y="4877640"/>
            <a:ext cx="2895120" cy="273600"/>
          </a:xfrm>
          <a:prstGeom prst="rect">
            <a:avLst/>
          </a:prstGeom>
        </p:spPr>
        <p:txBody>
          <a:bodyPr anchor="ctr"/>
          <a:lstStyle/>
          <a:p>
            <a:endParaRPr lang="en-GB" sz="2400" b="0" strike="noStrike" spc="-1">
              <a:latin typeface="Times New Roman"/>
            </a:endParaRPr>
          </a:p>
        </p:txBody>
      </p:sp>
      <p:sp>
        <p:nvSpPr>
          <p:cNvPr id="7" name="PlaceHolder 4"/>
          <p:cNvSpPr>
            <a:spLocks noGrp="1"/>
          </p:cNvSpPr>
          <p:nvPr>
            <p:ph type="sldNum"/>
          </p:nvPr>
        </p:nvSpPr>
        <p:spPr>
          <a:xfrm>
            <a:off x="6553080" y="4877640"/>
            <a:ext cx="2133360" cy="273600"/>
          </a:xfrm>
          <a:prstGeom prst="rect">
            <a:avLst/>
          </a:prstGeom>
        </p:spPr>
        <p:txBody>
          <a:bodyPr anchor="ctr"/>
          <a:lstStyle/>
          <a:p>
            <a:pPr algn="r">
              <a:lnSpc>
                <a:spcPct val="100000"/>
              </a:lnSpc>
            </a:pPr>
            <a:fld id="{6544BBF1-D157-4E59-A18E-3F49EEF0AA07}" type="slidenum">
              <a:rPr lang="en-GB" sz="1200" b="0" strike="noStrike" spc="-1">
                <a:solidFill>
                  <a:srgbClr val="F2F2F2"/>
                </a:solidFill>
                <a:latin typeface="Calibri"/>
              </a:rPr>
              <a:t>‹#›</a:t>
            </a:fld>
            <a:endParaRPr lang="en-GB" sz="1200" b="0" strike="noStrike" spc="-1">
              <a:latin typeface="Times New Roman"/>
            </a:endParaRPr>
          </a:p>
        </p:txBody>
      </p:sp>
      <p:sp>
        <p:nvSpPr>
          <p:cNvPr id="8" name="CustomShape 5"/>
          <p:cNvSpPr/>
          <p:nvPr/>
        </p:nvSpPr>
        <p:spPr>
          <a:xfrm>
            <a:off x="621720" y="3536280"/>
            <a:ext cx="1439640" cy="257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100" b="0" strike="noStrike" spc="-1">
                <a:solidFill>
                  <a:srgbClr val="FFFFFF"/>
                </a:solidFill>
                <a:latin typeface="Calibri"/>
              </a:rPr>
              <a:t>Climate Change</a:t>
            </a:r>
            <a:endParaRPr lang="en-GB" sz="1100" b="0" strike="noStrike" spc="-1">
              <a:latin typeface="Arial"/>
            </a:endParaRPr>
          </a:p>
        </p:txBody>
      </p:sp>
      <p:pic>
        <p:nvPicPr>
          <p:cNvPr id="9" name="Picture 2"/>
          <p:cNvPicPr/>
          <p:nvPr/>
        </p:nvPicPr>
        <p:blipFill>
          <a:blip r:embed="rId18"/>
          <a:stretch/>
        </p:blipFill>
        <p:spPr>
          <a:xfrm>
            <a:off x="611640" y="1995840"/>
            <a:ext cx="1374480" cy="1439640"/>
          </a:xfrm>
          <a:prstGeom prst="rect">
            <a:avLst/>
          </a:prstGeom>
          <a:ln>
            <a:noFill/>
          </a:ln>
        </p:spPr>
      </p:pic>
      <p:pic>
        <p:nvPicPr>
          <p:cNvPr id="10" name="Picture 17"/>
          <p:cNvPicPr/>
          <p:nvPr/>
        </p:nvPicPr>
        <p:blipFill>
          <a:blip r:embed="rId19"/>
          <a:srcRect l="11529" t="29475" r="8802" b="28528"/>
          <a:stretch/>
        </p:blipFill>
        <p:spPr>
          <a:xfrm>
            <a:off x="1547640" y="4522320"/>
            <a:ext cx="867960" cy="323640"/>
          </a:xfrm>
          <a:prstGeom prst="rect">
            <a:avLst/>
          </a:prstGeom>
          <a:ln>
            <a:noFill/>
          </a:ln>
        </p:spPr>
      </p:pic>
      <p:pic>
        <p:nvPicPr>
          <p:cNvPr id="11" name="Picture 18"/>
          <p:cNvPicPr/>
          <p:nvPr/>
        </p:nvPicPr>
        <p:blipFill>
          <a:blip r:embed="rId20"/>
          <a:stretch/>
        </p:blipFill>
        <p:spPr>
          <a:xfrm>
            <a:off x="467640" y="4515840"/>
            <a:ext cx="954000" cy="251640"/>
          </a:xfrm>
          <a:prstGeom prst="rect">
            <a:avLst/>
          </a:prstGeom>
          <a:ln>
            <a:noFill/>
          </a:ln>
        </p:spPr>
      </p:pic>
      <p:pic>
        <p:nvPicPr>
          <p:cNvPr id="12" name="Picture 19"/>
          <p:cNvPicPr/>
          <p:nvPr/>
        </p:nvPicPr>
        <p:blipFill>
          <a:blip r:embed="rId21"/>
          <a:stretch/>
        </p:blipFill>
        <p:spPr>
          <a:xfrm>
            <a:off x="2555640" y="4594320"/>
            <a:ext cx="1042920" cy="179640"/>
          </a:xfrm>
          <a:prstGeom prst="rect">
            <a:avLst/>
          </a:prstGeom>
          <a:ln>
            <a:noFill/>
          </a:ln>
        </p:spPr>
      </p:pic>
      <p:sp>
        <p:nvSpPr>
          <p:cNvPr id="13" name="PlaceHolder 6"/>
          <p:cNvSpPr>
            <a:spLocks noGrp="1"/>
          </p:cNvSpPr>
          <p:nvPr>
            <p:ph type="body"/>
          </p:nvPr>
        </p:nvSpPr>
        <p:spPr>
          <a:xfrm>
            <a:off x="2555640" y="2427840"/>
            <a:ext cx="4752000" cy="719640"/>
          </a:xfrm>
          <a:prstGeom prst="rect">
            <a:avLst/>
          </a:prstGeom>
        </p:spPr>
        <p:txBody>
          <a:bodyPr>
            <a:normAutofit/>
          </a:bodyPr>
          <a:lstStyle/>
          <a:p>
            <a:pPr>
              <a:lnSpc>
                <a:spcPct val="100000"/>
              </a:lnSpc>
              <a:spcBef>
                <a:spcPts val="561"/>
              </a:spcBef>
            </a:pPr>
            <a:r>
              <a:rPr lang="en-US" sz="2800" b="0" strike="noStrike" spc="-1">
                <a:solidFill>
                  <a:srgbClr val="FFFFFF"/>
                </a:solidFill>
                <a:latin typeface="Calibri"/>
              </a:rPr>
              <a:t>Title</a:t>
            </a:r>
            <a:endParaRPr lang="en-US" sz="2800" b="0" strike="noStrike" spc="-1">
              <a:solidFill>
                <a:srgbClr val="000000"/>
              </a:solidFill>
              <a:latin typeface="Calibri"/>
            </a:endParaRPr>
          </a:p>
        </p:txBody>
      </p:sp>
      <p:sp>
        <p:nvSpPr>
          <p:cNvPr id="14" name="PlaceHolder 7"/>
          <p:cNvSpPr>
            <a:spLocks noGrp="1"/>
          </p:cNvSpPr>
          <p:nvPr>
            <p:ph type="title"/>
          </p:nvPr>
        </p:nvSpPr>
        <p:spPr>
          <a:xfrm>
            <a:off x="457200" y="205200"/>
            <a:ext cx="8229240" cy="858600"/>
          </a:xfrm>
          <a:prstGeom prst="rect">
            <a:avLst/>
          </a:prstGeom>
        </p:spPr>
        <p:txBody>
          <a:bodyPr lIns="0" tIns="0" rIns="0" bIns="0" anchor="ctr"/>
          <a:lstStyle/>
          <a:p>
            <a:r>
              <a:rPr lang="en-US" sz="1800" b="0" strike="noStrike" spc="-1">
                <a:solidFill>
                  <a:srgbClr val="000000"/>
                </a:solidFill>
                <a:latin typeface="Calibri"/>
              </a:rPr>
              <a:t>Click to edit the title text format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1" name="Picture 9"/>
          <p:cNvPicPr/>
          <p:nvPr/>
        </p:nvPicPr>
        <p:blipFill>
          <a:blip r:embed="rId14"/>
          <a:srcRect l="9769" t="24243" r="10777" b="21239"/>
          <a:stretch/>
        </p:blipFill>
        <p:spPr>
          <a:xfrm>
            <a:off x="6516360" y="4372200"/>
            <a:ext cx="888480" cy="431280"/>
          </a:xfrm>
          <a:prstGeom prst="rect">
            <a:avLst/>
          </a:prstGeom>
          <a:ln>
            <a:noFill/>
          </a:ln>
        </p:spPr>
      </p:pic>
      <p:pic>
        <p:nvPicPr>
          <p:cNvPr id="52" name="Picture 10"/>
          <p:cNvPicPr/>
          <p:nvPr/>
        </p:nvPicPr>
        <p:blipFill>
          <a:blip r:embed="rId15"/>
          <a:stretch/>
        </p:blipFill>
        <p:spPr>
          <a:xfrm>
            <a:off x="7646040" y="4545720"/>
            <a:ext cx="1042920" cy="179640"/>
          </a:xfrm>
          <a:prstGeom prst="rect">
            <a:avLst/>
          </a:prstGeom>
          <a:ln>
            <a:noFill/>
          </a:ln>
        </p:spPr>
      </p:pic>
      <p:pic>
        <p:nvPicPr>
          <p:cNvPr id="53" name="Picture 11"/>
          <p:cNvPicPr/>
          <p:nvPr/>
        </p:nvPicPr>
        <p:blipFill>
          <a:blip r:embed="rId16"/>
          <a:stretch/>
        </p:blipFill>
        <p:spPr>
          <a:xfrm>
            <a:off x="5292000" y="4427280"/>
            <a:ext cx="1090440" cy="287640"/>
          </a:xfrm>
          <a:prstGeom prst="rect">
            <a:avLst/>
          </a:prstGeom>
          <a:ln>
            <a:noFill/>
          </a:ln>
        </p:spPr>
      </p:pic>
      <p:pic>
        <p:nvPicPr>
          <p:cNvPr id="54" name="Picture 2"/>
          <p:cNvPicPr/>
          <p:nvPr/>
        </p:nvPicPr>
        <p:blipFill>
          <a:blip r:embed="rId17"/>
          <a:srcRect b="-67"/>
          <a:stretch/>
        </p:blipFill>
        <p:spPr>
          <a:xfrm>
            <a:off x="0" y="-46080"/>
            <a:ext cx="2350440" cy="5219640"/>
          </a:xfrm>
          <a:prstGeom prst="rect">
            <a:avLst/>
          </a:prstGeom>
          <a:ln>
            <a:noFill/>
          </a:ln>
        </p:spPr>
      </p:pic>
      <p:sp>
        <p:nvSpPr>
          <p:cNvPr id="55" name="CustomShape 1"/>
          <p:cNvSpPr/>
          <p:nvPr/>
        </p:nvSpPr>
        <p:spPr>
          <a:xfrm>
            <a:off x="-108360" y="-53280"/>
            <a:ext cx="2483280" cy="5255640"/>
          </a:xfrm>
          <a:prstGeom prst="rect">
            <a:avLst/>
          </a:prstGeom>
          <a:gradFill>
            <a:gsLst>
              <a:gs pos="0">
                <a:schemeClr val="accent1">
                  <a:tint val="66000"/>
                  <a:satMod val="160000"/>
                  <a:alpha val="0"/>
                </a:schemeClr>
              </a:gs>
              <a:gs pos="64000">
                <a:schemeClr val="bg1"/>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56" name="CustomShape 2"/>
          <p:cNvSpPr/>
          <p:nvPr/>
        </p:nvSpPr>
        <p:spPr>
          <a:xfrm>
            <a:off x="0" y="-38160"/>
            <a:ext cx="2350440" cy="525564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p:style>
      </p:sp>
      <p:sp>
        <p:nvSpPr>
          <p:cNvPr id="57" name="PlaceHolder 3"/>
          <p:cNvSpPr>
            <a:spLocks noGrp="1"/>
          </p:cNvSpPr>
          <p:nvPr>
            <p:ph type="dt"/>
          </p:nvPr>
        </p:nvSpPr>
        <p:spPr>
          <a:xfrm>
            <a:off x="457200" y="4875840"/>
            <a:ext cx="2133360" cy="273600"/>
          </a:xfrm>
          <a:prstGeom prst="rect">
            <a:avLst/>
          </a:prstGeom>
        </p:spPr>
        <p:txBody>
          <a:bodyPr anchor="ctr"/>
          <a:lstStyle/>
          <a:p>
            <a:pPr>
              <a:lnSpc>
                <a:spcPct val="100000"/>
              </a:lnSpc>
            </a:pPr>
            <a:fld id="{9EFACB21-4F5E-49F2-8EF4-8DA125B46F20}" type="datetime">
              <a:rPr lang="en-GB" sz="1200" b="0" strike="noStrike" spc="-1">
                <a:solidFill>
                  <a:srgbClr val="8B8B8B"/>
                </a:solidFill>
                <a:latin typeface="Calibri"/>
              </a:rPr>
              <a:t>19/12/2018</a:t>
            </a:fld>
            <a:endParaRPr lang="en-GB" sz="1200" b="0" strike="noStrike" spc="-1">
              <a:latin typeface="Times New Roman"/>
            </a:endParaRPr>
          </a:p>
        </p:txBody>
      </p:sp>
      <p:sp>
        <p:nvSpPr>
          <p:cNvPr id="58" name="PlaceHolder 4"/>
          <p:cNvSpPr>
            <a:spLocks noGrp="1"/>
          </p:cNvSpPr>
          <p:nvPr>
            <p:ph type="ftr"/>
          </p:nvPr>
        </p:nvSpPr>
        <p:spPr>
          <a:xfrm>
            <a:off x="3124080" y="4875840"/>
            <a:ext cx="2895120" cy="273600"/>
          </a:xfrm>
          <a:prstGeom prst="rect">
            <a:avLst/>
          </a:prstGeom>
        </p:spPr>
        <p:txBody>
          <a:bodyPr anchor="ctr"/>
          <a:lstStyle/>
          <a:p>
            <a:endParaRPr lang="en-GB" sz="2400" b="0" strike="noStrike" spc="-1">
              <a:latin typeface="Times New Roman"/>
            </a:endParaRPr>
          </a:p>
        </p:txBody>
      </p:sp>
      <p:sp>
        <p:nvSpPr>
          <p:cNvPr id="59" name="PlaceHolder 5"/>
          <p:cNvSpPr>
            <a:spLocks noGrp="1"/>
          </p:cNvSpPr>
          <p:nvPr>
            <p:ph type="sldNum"/>
          </p:nvPr>
        </p:nvSpPr>
        <p:spPr>
          <a:xfrm>
            <a:off x="6553080" y="4875840"/>
            <a:ext cx="2133360" cy="273600"/>
          </a:xfrm>
          <a:prstGeom prst="rect">
            <a:avLst/>
          </a:prstGeom>
        </p:spPr>
        <p:txBody>
          <a:bodyPr anchor="ctr"/>
          <a:lstStyle/>
          <a:p>
            <a:pPr algn="r">
              <a:lnSpc>
                <a:spcPct val="100000"/>
              </a:lnSpc>
            </a:pPr>
            <a:fld id="{69592FF0-0691-4FCD-B4FD-03C44CC8CF54}" type="slidenum">
              <a:rPr lang="en-GB" sz="1200" b="0" strike="noStrike" spc="-1">
                <a:solidFill>
                  <a:srgbClr val="8B8B8B"/>
                </a:solidFill>
                <a:latin typeface="Calibri"/>
              </a:rPr>
              <a:t>‹#›</a:t>
            </a:fld>
            <a:endParaRPr lang="en-GB" sz="1200" b="0" strike="noStrike" spc="-1">
              <a:latin typeface="Times New Roman"/>
            </a:endParaRPr>
          </a:p>
        </p:txBody>
      </p:sp>
      <p:sp>
        <p:nvSpPr>
          <p:cNvPr id="60" name="PlaceHolder 6"/>
          <p:cNvSpPr>
            <a:spLocks noGrp="1"/>
          </p:cNvSpPr>
          <p:nvPr>
            <p:ph type="title"/>
          </p:nvPr>
        </p:nvSpPr>
        <p:spPr>
          <a:xfrm>
            <a:off x="867600" y="235080"/>
            <a:ext cx="7818840" cy="277200"/>
          </a:xfrm>
          <a:prstGeom prst="rect">
            <a:avLst/>
          </a:prstGeom>
        </p:spPr>
        <p:txBody>
          <a:bodyPr anchor="ctr"/>
          <a:lstStyle/>
          <a:p>
            <a:pPr>
              <a:lnSpc>
                <a:spcPct val="100000"/>
              </a:lnSpc>
            </a:pPr>
            <a:r>
              <a:rPr lang="en-US" sz="1800" b="0" strike="noStrike" spc="698">
                <a:solidFill>
                  <a:srgbClr val="FFFFFF"/>
                </a:solidFill>
                <a:latin typeface="Calibri"/>
              </a:rPr>
              <a:t>CLICK TO EDIT MASTER TITLE STYLE</a:t>
            </a:r>
            <a:endParaRPr lang="en-US" sz="1800" b="0" strike="noStrike" spc="-1">
              <a:solidFill>
                <a:srgbClr val="000000"/>
              </a:solidFill>
              <a:latin typeface="Calibri"/>
            </a:endParaRPr>
          </a:p>
        </p:txBody>
      </p:sp>
      <p:sp>
        <p:nvSpPr>
          <p:cNvPr id="61" name="Line 7"/>
          <p:cNvSpPr/>
          <p:nvPr/>
        </p:nvSpPr>
        <p:spPr>
          <a:xfrm>
            <a:off x="446040" y="1062000"/>
            <a:ext cx="360" cy="3888360"/>
          </a:xfrm>
          <a:prstGeom prst="line">
            <a:avLst/>
          </a:prstGeom>
          <a:ln w="31680">
            <a:solidFill>
              <a:srgbClr val="941333"/>
            </a:solidFill>
            <a:round/>
          </a:ln>
        </p:spPr>
        <p:style>
          <a:lnRef idx="1">
            <a:schemeClr val="accent1"/>
          </a:lnRef>
          <a:fillRef idx="0">
            <a:schemeClr val="accent1"/>
          </a:fillRef>
          <a:effectRef idx="0">
            <a:schemeClr val="accent1"/>
          </a:effectRef>
          <a:fontRef idx="minor"/>
        </p:style>
      </p:sp>
      <p:sp>
        <p:nvSpPr>
          <p:cNvPr id="62" name="CustomShape 8"/>
          <p:cNvSpPr/>
          <p:nvPr/>
        </p:nvSpPr>
        <p:spPr>
          <a:xfrm>
            <a:off x="107640" y="614880"/>
            <a:ext cx="878400" cy="42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941333"/>
                </a:solidFill>
                <a:latin typeface="Calibri"/>
              </a:rPr>
              <a:t>Climate</a:t>
            </a:r>
            <a:endParaRPr lang="en-GB" sz="1100" b="0" strike="noStrike" spc="-1">
              <a:latin typeface="Arial"/>
            </a:endParaRPr>
          </a:p>
          <a:p>
            <a:pPr>
              <a:lnSpc>
                <a:spcPct val="100000"/>
              </a:lnSpc>
            </a:pPr>
            <a:r>
              <a:rPr lang="en-GB" sz="1100" b="0" strike="noStrike" spc="-1">
                <a:solidFill>
                  <a:srgbClr val="941333"/>
                </a:solidFill>
                <a:latin typeface="Calibri"/>
              </a:rPr>
              <a:t>Change</a:t>
            </a:r>
            <a:endParaRPr lang="en-GB" sz="1100" b="0" strike="noStrike" spc="-1">
              <a:latin typeface="Arial"/>
            </a:endParaRPr>
          </a:p>
        </p:txBody>
      </p:sp>
      <p:pic>
        <p:nvPicPr>
          <p:cNvPr id="63" name="Picture 2"/>
          <p:cNvPicPr/>
          <p:nvPr/>
        </p:nvPicPr>
        <p:blipFill>
          <a:blip r:embed="rId18"/>
          <a:stretch/>
        </p:blipFill>
        <p:spPr>
          <a:xfrm>
            <a:off x="117720" y="20880"/>
            <a:ext cx="662760" cy="683640"/>
          </a:xfrm>
          <a:prstGeom prst="rect">
            <a:avLst/>
          </a:prstGeom>
          <a:ln>
            <a:noFill/>
          </a:ln>
        </p:spPr>
      </p:pic>
      <p:sp>
        <p:nvSpPr>
          <p:cNvPr id="64" name="PlaceHolder 9"/>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0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16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14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14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1" name="Picture 9"/>
          <p:cNvPicPr/>
          <p:nvPr/>
        </p:nvPicPr>
        <p:blipFill>
          <a:blip r:embed="rId14"/>
          <a:srcRect l="9769" t="24243" r="10777" b="21239"/>
          <a:stretch/>
        </p:blipFill>
        <p:spPr>
          <a:xfrm>
            <a:off x="6516360" y="4372200"/>
            <a:ext cx="888480" cy="431280"/>
          </a:xfrm>
          <a:prstGeom prst="rect">
            <a:avLst/>
          </a:prstGeom>
          <a:ln>
            <a:noFill/>
          </a:ln>
        </p:spPr>
      </p:pic>
      <p:pic>
        <p:nvPicPr>
          <p:cNvPr id="102" name="Picture 10"/>
          <p:cNvPicPr/>
          <p:nvPr/>
        </p:nvPicPr>
        <p:blipFill>
          <a:blip r:embed="rId15"/>
          <a:stretch/>
        </p:blipFill>
        <p:spPr>
          <a:xfrm>
            <a:off x="7646040" y="4545720"/>
            <a:ext cx="1042920" cy="179640"/>
          </a:xfrm>
          <a:prstGeom prst="rect">
            <a:avLst/>
          </a:prstGeom>
          <a:ln>
            <a:noFill/>
          </a:ln>
        </p:spPr>
      </p:pic>
      <p:pic>
        <p:nvPicPr>
          <p:cNvPr id="103" name="Picture 11"/>
          <p:cNvPicPr/>
          <p:nvPr/>
        </p:nvPicPr>
        <p:blipFill>
          <a:blip r:embed="rId16"/>
          <a:stretch/>
        </p:blipFill>
        <p:spPr>
          <a:xfrm>
            <a:off x="5292000" y="4427280"/>
            <a:ext cx="1090440" cy="287640"/>
          </a:xfrm>
          <a:prstGeom prst="rect">
            <a:avLst/>
          </a:prstGeom>
          <a:ln>
            <a:noFill/>
          </a:ln>
        </p:spPr>
      </p:pic>
      <p:sp>
        <p:nvSpPr>
          <p:cNvPr id="104" name="PlaceHolder 1"/>
          <p:cNvSpPr>
            <a:spLocks noGrp="1"/>
          </p:cNvSpPr>
          <p:nvPr>
            <p:ph type="body"/>
          </p:nvPr>
        </p:nvSpPr>
        <p:spPr>
          <a:xfrm>
            <a:off x="590760" y="699480"/>
            <a:ext cx="4038120" cy="3816000"/>
          </a:xfrm>
          <a:prstGeom prst="rect">
            <a:avLst/>
          </a:prstGeom>
        </p:spPr>
        <p:txBody>
          <a:bodyPr/>
          <a:lstStyle/>
          <a:p>
            <a:pPr marL="343080" indent="-342720">
              <a:lnSpc>
                <a:spcPct val="100000"/>
              </a:lnSpc>
              <a:spcBef>
                <a:spcPts val="561"/>
              </a:spcBef>
              <a:buClr>
                <a:srgbClr val="000000"/>
              </a:buClr>
              <a:buFont typeface="Arial"/>
              <a:buChar char="•"/>
            </a:pPr>
            <a:r>
              <a:rPr lang="en-US" sz="2800" b="0" strike="noStrike" spc="-1">
                <a:solidFill>
                  <a:srgbClr val="000000"/>
                </a:solidFill>
                <a:latin typeface="Calibri"/>
              </a:rPr>
              <a:t>Click to edit Master text styles</a:t>
            </a:r>
          </a:p>
          <a:p>
            <a:pPr marL="743040" lvl="1" indent="-285480">
              <a:lnSpc>
                <a:spcPct val="100000"/>
              </a:lnSpc>
              <a:spcBef>
                <a:spcPts val="479"/>
              </a:spcBef>
              <a:buClr>
                <a:srgbClr val="000000"/>
              </a:buClr>
              <a:buFont typeface="Arial"/>
              <a:buChar char="–"/>
            </a:pPr>
            <a:r>
              <a:rPr lang="en-US" sz="2400" b="0" strike="noStrike" spc="-1">
                <a:solidFill>
                  <a:srgbClr val="000000"/>
                </a:solidFill>
                <a:latin typeface="Calibri"/>
              </a:rPr>
              <a:t>Second level</a:t>
            </a:r>
          </a:p>
          <a:p>
            <a:pPr marL="1143000" lvl="2" indent="-228240">
              <a:lnSpc>
                <a:spcPct val="100000"/>
              </a:lnSpc>
              <a:spcBef>
                <a:spcPts val="400"/>
              </a:spcBef>
              <a:buClr>
                <a:srgbClr val="000000"/>
              </a:buClr>
              <a:buFont typeface="Arial"/>
              <a:buChar char="•"/>
            </a:pPr>
            <a:r>
              <a:rPr lang="en-US" sz="2000" b="0" strike="noStrike" spc="-1">
                <a:solidFill>
                  <a:srgbClr val="000000"/>
                </a:solidFill>
                <a:latin typeface="Calibri"/>
              </a:rPr>
              <a:t>Third level</a:t>
            </a:r>
          </a:p>
          <a:p>
            <a:pPr marL="1600200" lvl="3" indent="-228240">
              <a:lnSpc>
                <a:spcPct val="100000"/>
              </a:lnSpc>
              <a:spcBef>
                <a:spcPts val="360"/>
              </a:spcBef>
              <a:buClr>
                <a:srgbClr val="000000"/>
              </a:buClr>
              <a:buFont typeface="Arial"/>
              <a:buChar char="–"/>
            </a:pPr>
            <a:r>
              <a:rPr lang="en-US" sz="1800" b="0" strike="noStrike" spc="-1">
                <a:solidFill>
                  <a:srgbClr val="000000"/>
                </a:solidFill>
                <a:latin typeface="Calibri"/>
              </a:rPr>
              <a:t>Fourth level</a:t>
            </a:r>
          </a:p>
          <a:p>
            <a:pPr marL="2057400" lvl="4" indent="-228240">
              <a:lnSpc>
                <a:spcPct val="100000"/>
              </a:lnSpc>
              <a:spcBef>
                <a:spcPts val="360"/>
              </a:spcBef>
              <a:buClr>
                <a:srgbClr val="000000"/>
              </a:buClr>
              <a:buFont typeface="Arial"/>
              <a:buChar char="»"/>
            </a:pPr>
            <a:r>
              <a:rPr lang="en-US" sz="1800" b="0" strike="noStrike" spc="-1">
                <a:solidFill>
                  <a:srgbClr val="000000"/>
                </a:solidFill>
                <a:latin typeface="Calibri"/>
              </a:rPr>
              <a:t>Fifth level</a:t>
            </a:r>
          </a:p>
        </p:txBody>
      </p:sp>
      <p:sp>
        <p:nvSpPr>
          <p:cNvPr id="105" name="PlaceHolder 2"/>
          <p:cNvSpPr>
            <a:spLocks noGrp="1"/>
          </p:cNvSpPr>
          <p:nvPr>
            <p:ph type="body"/>
          </p:nvPr>
        </p:nvSpPr>
        <p:spPr>
          <a:xfrm>
            <a:off x="4781880" y="699480"/>
            <a:ext cx="4038120" cy="3816000"/>
          </a:xfrm>
          <a:prstGeom prst="rect">
            <a:avLst/>
          </a:prstGeom>
        </p:spPr>
        <p:txBody>
          <a:bodyPr/>
          <a:lstStyle/>
          <a:p>
            <a:pPr marL="343080" indent="-342720">
              <a:lnSpc>
                <a:spcPct val="100000"/>
              </a:lnSpc>
              <a:spcBef>
                <a:spcPts val="561"/>
              </a:spcBef>
              <a:buClr>
                <a:srgbClr val="000000"/>
              </a:buClr>
              <a:buFont typeface="Arial"/>
              <a:buChar char="•"/>
            </a:pPr>
            <a:r>
              <a:rPr lang="en-US" sz="2800" b="0" strike="noStrike" spc="-1">
                <a:solidFill>
                  <a:srgbClr val="000000"/>
                </a:solidFill>
                <a:latin typeface="Calibri"/>
              </a:rPr>
              <a:t>Click to edit Master text styles</a:t>
            </a:r>
          </a:p>
          <a:p>
            <a:pPr marL="743040" lvl="1" indent="-285480">
              <a:lnSpc>
                <a:spcPct val="100000"/>
              </a:lnSpc>
              <a:spcBef>
                <a:spcPts val="479"/>
              </a:spcBef>
              <a:buClr>
                <a:srgbClr val="000000"/>
              </a:buClr>
              <a:buFont typeface="Arial"/>
              <a:buChar char="–"/>
            </a:pPr>
            <a:r>
              <a:rPr lang="en-US" sz="2400" b="0" strike="noStrike" spc="-1">
                <a:solidFill>
                  <a:srgbClr val="000000"/>
                </a:solidFill>
                <a:latin typeface="Calibri"/>
              </a:rPr>
              <a:t>Second level</a:t>
            </a:r>
          </a:p>
          <a:p>
            <a:pPr marL="1143000" lvl="2" indent="-228240">
              <a:lnSpc>
                <a:spcPct val="100000"/>
              </a:lnSpc>
              <a:spcBef>
                <a:spcPts val="400"/>
              </a:spcBef>
              <a:buClr>
                <a:srgbClr val="000000"/>
              </a:buClr>
              <a:buFont typeface="Arial"/>
              <a:buChar char="•"/>
            </a:pPr>
            <a:r>
              <a:rPr lang="en-US" sz="2000" b="0" strike="noStrike" spc="-1">
                <a:solidFill>
                  <a:srgbClr val="000000"/>
                </a:solidFill>
                <a:latin typeface="Calibri"/>
              </a:rPr>
              <a:t>Third level</a:t>
            </a:r>
          </a:p>
          <a:p>
            <a:pPr marL="1600200" lvl="3" indent="-228240">
              <a:lnSpc>
                <a:spcPct val="100000"/>
              </a:lnSpc>
              <a:spcBef>
                <a:spcPts val="360"/>
              </a:spcBef>
              <a:buClr>
                <a:srgbClr val="000000"/>
              </a:buClr>
              <a:buFont typeface="Arial"/>
              <a:buChar char="–"/>
            </a:pPr>
            <a:r>
              <a:rPr lang="en-US" sz="1800" b="0" strike="noStrike" spc="-1">
                <a:solidFill>
                  <a:srgbClr val="000000"/>
                </a:solidFill>
                <a:latin typeface="Calibri"/>
              </a:rPr>
              <a:t>Fourth level</a:t>
            </a:r>
          </a:p>
          <a:p>
            <a:pPr marL="2057400" lvl="4" indent="-228240">
              <a:lnSpc>
                <a:spcPct val="100000"/>
              </a:lnSpc>
              <a:spcBef>
                <a:spcPts val="360"/>
              </a:spcBef>
              <a:buClr>
                <a:srgbClr val="000000"/>
              </a:buClr>
              <a:buFont typeface="Arial"/>
              <a:buChar char="»"/>
            </a:pPr>
            <a:r>
              <a:rPr lang="en-US" sz="1800" b="0" strike="noStrike" spc="-1">
                <a:solidFill>
                  <a:srgbClr val="000000"/>
                </a:solidFill>
                <a:latin typeface="Calibri"/>
              </a:rPr>
              <a:t>Fifth level</a:t>
            </a:r>
          </a:p>
        </p:txBody>
      </p:sp>
      <p:sp>
        <p:nvSpPr>
          <p:cNvPr id="106" name="PlaceHolder 3"/>
          <p:cNvSpPr>
            <a:spLocks noGrp="1"/>
          </p:cNvSpPr>
          <p:nvPr>
            <p:ph type="dt"/>
          </p:nvPr>
        </p:nvSpPr>
        <p:spPr>
          <a:xfrm>
            <a:off x="457200" y="4875840"/>
            <a:ext cx="2133360" cy="273600"/>
          </a:xfrm>
          <a:prstGeom prst="rect">
            <a:avLst/>
          </a:prstGeom>
        </p:spPr>
        <p:txBody>
          <a:bodyPr anchor="ctr"/>
          <a:lstStyle/>
          <a:p>
            <a:pPr>
              <a:lnSpc>
                <a:spcPct val="100000"/>
              </a:lnSpc>
            </a:pPr>
            <a:fld id="{08C283D8-42CA-46FD-AA7B-F1E5DDC44391}" type="datetime">
              <a:rPr lang="en-GB" sz="1200" b="0" strike="noStrike" spc="-1">
                <a:solidFill>
                  <a:srgbClr val="8B8B8B"/>
                </a:solidFill>
                <a:latin typeface="Calibri"/>
              </a:rPr>
              <a:t>19/12/2018</a:t>
            </a:fld>
            <a:endParaRPr lang="en-GB" sz="1200" b="0" strike="noStrike" spc="-1">
              <a:latin typeface="Times New Roman"/>
            </a:endParaRPr>
          </a:p>
        </p:txBody>
      </p:sp>
      <p:sp>
        <p:nvSpPr>
          <p:cNvPr id="107" name="PlaceHolder 4"/>
          <p:cNvSpPr>
            <a:spLocks noGrp="1"/>
          </p:cNvSpPr>
          <p:nvPr>
            <p:ph type="ftr"/>
          </p:nvPr>
        </p:nvSpPr>
        <p:spPr>
          <a:xfrm>
            <a:off x="3124080" y="4875840"/>
            <a:ext cx="2895120" cy="273600"/>
          </a:xfrm>
          <a:prstGeom prst="rect">
            <a:avLst/>
          </a:prstGeom>
        </p:spPr>
        <p:txBody>
          <a:bodyPr anchor="ctr"/>
          <a:lstStyle/>
          <a:p>
            <a:endParaRPr lang="en-GB" sz="2400" b="0" strike="noStrike" spc="-1">
              <a:latin typeface="Times New Roman"/>
            </a:endParaRPr>
          </a:p>
        </p:txBody>
      </p:sp>
      <p:sp>
        <p:nvSpPr>
          <p:cNvPr id="108" name="PlaceHolder 5"/>
          <p:cNvSpPr>
            <a:spLocks noGrp="1"/>
          </p:cNvSpPr>
          <p:nvPr>
            <p:ph type="sldNum"/>
          </p:nvPr>
        </p:nvSpPr>
        <p:spPr>
          <a:xfrm>
            <a:off x="6553080" y="4875840"/>
            <a:ext cx="2133360" cy="273600"/>
          </a:xfrm>
          <a:prstGeom prst="rect">
            <a:avLst/>
          </a:prstGeom>
        </p:spPr>
        <p:txBody>
          <a:bodyPr anchor="ctr"/>
          <a:lstStyle/>
          <a:p>
            <a:pPr algn="r">
              <a:lnSpc>
                <a:spcPct val="100000"/>
              </a:lnSpc>
            </a:pPr>
            <a:fld id="{0B22B242-9FA4-4C11-BD55-BE5BA96E1970}" type="slidenum">
              <a:rPr lang="en-GB" sz="1200" b="0" strike="noStrike" spc="-1">
                <a:solidFill>
                  <a:srgbClr val="8B8B8B"/>
                </a:solidFill>
                <a:latin typeface="Calibri"/>
              </a:rPr>
              <a:t>‹#›</a:t>
            </a:fld>
            <a:endParaRPr lang="en-GB" sz="1200" b="0" strike="noStrike" spc="-1">
              <a:latin typeface="Times New Roman"/>
            </a:endParaRPr>
          </a:p>
        </p:txBody>
      </p:sp>
      <p:sp>
        <p:nvSpPr>
          <p:cNvPr id="109" name="PlaceHolder 6"/>
          <p:cNvSpPr>
            <a:spLocks noGrp="1"/>
          </p:cNvSpPr>
          <p:nvPr>
            <p:ph type="title"/>
          </p:nvPr>
        </p:nvSpPr>
        <p:spPr>
          <a:xfrm>
            <a:off x="867600" y="235080"/>
            <a:ext cx="7818840" cy="277200"/>
          </a:xfrm>
          <a:prstGeom prst="rect">
            <a:avLst/>
          </a:prstGeom>
        </p:spPr>
        <p:txBody>
          <a:bodyPr anchor="ctr"/>
          <a:lstStyle/>
          <a:p>
            <a:pPr>
              <a:lnSpc>
                <a:spcPct val="100000"/>
              </a:lnSpc>
            </a:pPr>
            <a:r>
              <a:rPr lang="en-US" sz="1800" b="0" strike="noStrike" spc="698">
                <a:solidFill>
                  <a:srgbClr val="FFFFFF"/>
                </a:solidFill>
                <a:latin typeface="Calibri"/>
              </a:rPr>
              <a:t>CLICK TO EDIT MASTER TITLE STYLE</a:t>
            </a:r>
            <a:endParaRPr lang="en-US" sz="1800" b="0" strike="noStrike" spc="-1">
              <a:solidFill>
                <a:srgbClr val="000000"/>
              </a:solidFill>
              <a:latin typeface="Calibri"/>
            </a:endParaRPr>
          </a:p>
        </p:txBody>
      </p:sp>
      <p:sp>
        <p:nvSpPr>
          <p:cNvPr id="110" name="Line 7"/>
          <p:cNvSpPr/>
          <p:nvPr/>
        </p:nvSpPr>
        <p:spPr>
          <a:xfrm>
            <a:off x="446040" y="1062000"/>
            <a:ext cx="360" cy="3888360"/>
          </a:xfrm>
          <a:prstGeom prst="line">
            <a:avLst/>
          </a:prstGeom>
          <a:ln w="31680">
            <a:solidFill>
              <a:srgbClr val="941333"/>
            </a:solidFill>
            <a:round/>
          </a:ln>
        </p:spPr>
        <p:style>
          <a:lnRef idx="1">
            <a:schemeClr val="accent1"/>
          </a:lnRef>
          <a:fillRef idx="0">
            <a:schemeClr val="accent1"/>
          </a:fillRef>
          <a:effectRef idx="0">
            <a:schemeClr val="accent1"/>
          </a:effectRef>
          <a:fontRef idx="minor"/>
        </p:style>
      </p:sp>
      <p:sp>
        <p:nvSpPr>
          <p:cNvPr id="111" name="CustomShape 8"/>
          <p:cNvSpPr/>
          <p:nvPr/>
        </p:nvSpPr>
        <p:spPr>
          <a:xfrm>
            <a:off x="107640" y="614880"/>
            <a:ext cx="878400" cy="42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941333"/>
                </a:solidFill>
                <a:latin typeface="Calibri"/>
              </a:rPr>
              <a:t>Climate</a:t>
            </a:r>
            <a:endParaRPr lang="en-GB" sz="1100" b="0" strike="noStrike" spc="-1">
              <a:latin typeface="Arial"/>
            </a:endParaRPr>
          </a:p>
          <a:p>
            <a:pPr>
              <a:lnSpc>
                <a:spcPct val="100000"/>
              </a:lnSpc>
            </a:pPr>
            <a:r>
              <a:rPr lang="en-GB" sz="1100" b="0" strike="noStrike" spc="-1">
                <a:solidFill>
                  <a:srgbClr val="941333"/>
                </a:solidFill>
                <a:latin typeface="Calibri"/>
              </a:rPr>
              <a:t>Change</a:t>
            </a:r>
            <a:endParaRPr lang="en-GB" sz="1100" b="0" strike="noStrike" spc="-1">
              <a:latin typeface="Arial"/>
            </a:endParaRPr>
          </a:p>
        </p:txBody>
      </p:sp>
      <p:pic>
        <p:nvPicPr>
          <p:cNvPr id="112" name="Picture 2"/>
          <p:cNvPicPr/>
          <p:nvPr/>
        </p:nvPicPr>
        <p:blipFill>
          <a:blip r:embed="rId17"/>
          <a:stretch/>
        </p:blipFill>
        <p:spPr>
          <a:xfrm>
            <a:off x="117720" y="20880"/>
            <a:ext cx="662760" cy="683640"/>
          </a:xfrm>
          <a:prstGeom prst="rect">
            <a:avLst/>
          </a:prstGeom>
          <a:ln>
            <a:noFill/>
          </a:ln>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hyperlink" Target="file:///\\var\tmp\tmpdir\cxed\jtmp.5285\mozilla_cxed0\NULL" TargetMode="External"/><Relationship Id="rId3" Type="http://schemas.openxmlformats.org/officeDocument/2006/relationships/image" Target="../media/image29.png"/><Relationship Id="rId7" Type="http://schemas.openxmlformats.org/officeDocument/2006/relationships/hyperlink" Target="https://esgf...../$data.nc.v1.html?dataset=$datafile.nc"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hyperlink" Target="https://esgf.$xyz/$path/$datafile.nc" TargetMode="External"/><Relationship Id="rId5" Type="http://schemas.openxmlformats.org/officeDocument/2006/relationships/hyperlink" Target="https://esgf/" TargetMode="External"/><Relationship Id="rId10" Type="http://schemas.openxmlformats.org/officeDocument/2006/relationships/image" Target="../media/image32.jpeg"/><Relationship Id="rId4" Type="http://schemas.openxmlformats.org/officeDocument/2006/relationships/image" Target="../media/image31.jpeg"/><Relationship Id="rId9" Type="http://schemas.openxmlformats.org/officeDocument/2006/relationships/hyperlink" Target="https://esgf.dwd.de/thredds/dodsC/esgf3_2/cmsaf/CFCdm20000715000000219AVPOS01GL.nc.html"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13.xml"/><Relationship Id="rId5" Type="http://schemas.openxmlformats.org/officeDocument/2006/relationships/image" Target="../media/image36.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9.png"/><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15.png"/><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7.png"/><Relationship Id="rId1" Type="http://schemas.openxmlformats.org/officeDocument/2006/relationships/slideLayout" Target="../slideLayouts/slideLayout13.xml"/><Relationship Id="rId5" Type="http://schemas.openxmlformats.org/officeDocument/2006/relationships/image" Target="../media/image30.jpeg"/><Relationship Id="rId4" Type="http://schemas.openxmlformats.org/officeDocument/2006/relationships/image" Target="../media/image3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hyperlink" Target="https://confluence.ecmwf.int/display/COPSRV/CDM:+Common+data+model+specification+-+v1.0" TargetMode="External"/><Relationship Id="rId1" Type="http://schemas.openxmlformats.org/officeDocument/2006/relationships/slideLayout" Target="../slideLayouts/slideLayout13.xml"/><Relationship Id="rId5" Type="http://schemas.openxmlformats.org/officeDocument/2006/relationships/image" Target="../media/image51.png"/><Relationship Id="rId4" Type="http://schemas.openxmlformats.org/officeDocument/2006/relationships/image" Target="../media/image5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hyperlink" Target="mailto:angel.alos@ecmwf.int"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5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hyperlink" Target="https://cds.climate.copernicus.eu/toolbox-editor/examples/03-extract-time-series-and-plot-graph" TargetMode="Externa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5.png"/><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jpeg"/><Relationship Id="rId4" Type="http://schemas.openxmlformats.org/officeDocument/2006/relationships/image" Target="../media/image20.png"/><Relationship Id="rId9" Type="http://schemas.openxmlformats.org/officeDocument/2006/relationships/image" Target="../media/image2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TextShape 1"/>
          <p:cNvSpPr txBox="1"/>
          <p:nvPr/>
        </p:nvSpPr>
        <p:spPr>
          <a:xfrm>
            <a:off x="2555640" y="3147840"/>
            <a:ext cx="4752000" cy="1295640"/>
          </a:xfrm>
          <a:prstGeom prst="rect">
            <a:avLst/>
          </a:prstGeom>
          <a:noFill/>
          <a:ln>
            <a:noFill/>
          </a:ln>
        </p:spPr>
        <p:txBody>
          <a:bodyPr>
            <a:normAutofit/>
          </a:bodyPr>
          <a:lstStyle/>
          <a:p>
            <a:pPr>
              <a:lnSpc>
                <a:spcPct val="100000"/>
              </a:lnSpc>
              <a:spcBef>
                <a:spcPts val="400"/>
              </a:spcBef>
            </a:pPr>
            <a:r>
              <a:rPr lang="en-GB" sz="2000" b="1" strike="noStrike" spc="-1">
                <a:solidFill>
                  <a:srgbClr val="FFFFFF"/>
                </a:solidFill>
                <a:latin typeface="Calibri"/>
              </a:rPr>
              <a:t>Rossana Dragani</a:t>
            </a:r>
            <a:endParaRPr lang="en-GB" sz="2000" b="0" strike="noStrike" spc="-1">
              <a:latin typeface="Arial"/>
            </a:endParaRPr>
          </a:p>
          <a:p>
            <a:pPr>
              <a:lnSpc>
                <a:spcPct val="100000"/>
              </a:lnSpc>
              <a:spcBef>
                <a:spcPts val="360"/>
              </a:spcBef>
            </a:pPr>
            <a:r>
              <a:rPr lang="en-GB" sz="1800" b="0" strike="noStrike" spc="-1">
                <a:solidFill>
                  <a:srgbClr val="FFFFFF"/>
                </a:solidFill>
                <a:latin typeface="Calibri"/>
              </a:rPr>
              <a:t>On behalf of the ECMWF TOs, CDS team, Freja Vamborg, and AssimilaLtd</a:t>
            </a:r>
            <a:endParaRPr lang="en-GB" sz="1800" b="0" strike="noStrike" spc="-1">
              <a:latin typeface="Arial"/>
            </a:endParaRPr>
          </a:p>
        </p:txBody>
      </p:sp>
      <p:sp>
        <p:nvSpPr>
          <p:cNvPr id="155" name="TextShape 2"/>
          <p:cNvSpPr txBox="1"/>
          <p:nvPr/>
        </p:nvSpPr>
        <p:spPr>
          <a:xfrm>
            <a:off x="2555640" y="1635480"/>
            <a:ext cx="4752000" cy="1287602"/>
          </a:xfrm>
          <a:prstGeom prst="rect">
            <a:avLst/>
          </a:prstGeom>
          <a:noFill/>
          <a:ln>
            <a:noFill/>
          </a:ln>
        </p:spPr>
        <p:txBody>
          <a:bodyPr>
            <a:normAutofit fontScale="92500" lnSpcReduction="20000"/>
          </a:bodyPr>
          <a:lstStyle/>
          <a:p>
            <a:pPr>
              <a:lnSpc>
                <a:spcPct val="100000"/>
              </a:lnSpc>
              <a:spcBef>
                <a:spcPts val="641"/>
              </a:spcBef>
            </a:pPr>
            <a:r>
              <a:rPr lang="en-US" sz="3200" b="1" strike="noStrike" spc="-1" dirty="0">
                <a:solidFill>
                  <a:srgbClr val="FFFFFF"/>
                </a:solidFill>
                <a:latin typeface="Calibri"/>
              </a:rPr>
              <a:t>Delivering data and documentation to the CDS</a:t>
            </a:r>
            <a:endParaRPr lang="en-US" sz="3200" b="0" strike="noStrike" spc="-1" dirty="0">
              <a:solidFill>
                <a:srgbClr val="000000"/>
              </a:solidFill>
              <a:latin typeface="Calibri"/>
            </a:endParaRPr>
          </a:p>
          <a:p>
            <a:pPr>
              <a:lnSpc>
                <a:spcPct val="100000"/>
              </a:lnSpc>
              <a:spcBef>
                <a:spcPts val="561"/>
              </a:spcBef>
            </a:pPr>
            <a:r>
              <a:rPr lang="en-US" sz="2800" b="0" strike="noStrike" spc="-1" dirty="0">
                <a:solidFill>
                  <a:srgbClr val="FFFFFF"/>
                </a:solidFill>
                <a:latin typeface="Calibri"/>
              </a:rPr>
              <a:t>X-CDR meeting, 8 November 2018</a:t>
            </a:r>
            <a:endParaRPr lang="en-US" sz="2800" b="0" strike="noStrike" spc="-1" dirty="0">
              <a:solidFill>
                <a:srgbClr val="000000"/>
              </a:solidFill>
              <a:latin typeface="Calibri"/>
            </a:endParaRPr>
          </a:p>
          <a:p>
            <a:pPr>
              <a:lnSpc>
                <a:spcPct val="100000"/>
              </a:lnSpc>
              <a:spcBef>
                <a:spcPts val="561"/>
              </a:spcBef>
            </a:pPr>
            <a:endParaRPr lang="en-US" sz="2800" b="0" strike="noStrike" spc="-1" dirty="0">
              <a:solidFill>
                <a:srgbClr val="000000"/>
              </a:solidFill>
              <a:latin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Data registration: HT</a:t>
            </a:r>
            <a:endParaRPr lang="en-US" sz="1800" b="0" strike="noStrike" spc="-1">
              <a:solidFill>
                <a:srgbClr val="000000"/>
              </a:solidFill>
              <a:latin typeface="Calibri"/>
            </a:endParaRPr>
          </a:p>
        </p:txBody>
      </p:sp>
      <p:pic>
        <p:nvPicPr>
          <p:cNvPr id="220" name="Picture 3"/>
          <p:cNvPicPr/>
          <p:nvPr/>
        </p:nvPicPr>
        <p:blipFill>
          <a:blip r:embed="rId2"/>
          <a:stretch/>
        </p:blipFill>
        <p:spPr>
          <a:xfrm>
            <a:off x="1115640" y="627480"/>
            <a:ext cx="7105680" cy="4399560"/>
          </a:xfrm>
          <a:prstGeom prst="rect">
            <a:avLst/>
          </a:prstGeom>
          <a:ln>
            <a:noFill/>
          </a:ln>
        </p:spPr>
      </p:pic>
      <p:sp>
        <p:nvSpPr>
          <p:cNvPr id="221" name="CustomShape 2"/>
          <p:cNvSpPr/>
          <p:nvPr/>
        </p:nvSpPr>
        <p:spPr>
          <a:xfrm>
            <a:off x="4668480" y="1563480"/>
            <a:ext cx="1199160" cy="431640"/>
          </a:xfrm>
          <a:prstGeom prst="ellipse">
            <a:avLst/>
          </a:prstGeom>
          <a:noFill/>
          <a:ln w="38160">
            <a:round/>
          </a:ln>
        </p:spPr>
        <p:style>
          <a:lnRef idx="2">
            <a:schemeClr val="accent1">
              <a:shade val="50000"/>
            </a:schemeClr>
          </a:lnRef>
          <a:fillRef idx="1">
            <a:schemeClr val="accent1"/>
          </a:fillRef>
          <a:effectRef idx="0">
            <a:schemeClr val="accent1"/>
          </a:effectRef>
          <a:fontRef idx="minor"/>
        </p:style>
      </p:sp>
      <p:pic>
        <p:nvPicPr>
          <p:cNvPr id="222" name="Picture 6"/>
          <p:cNvPicPr/>
          <p:nvPr/>
        </p:nvPicPr>
        <p:blipFill>
          <a:blip r:embed="rId3"/>
          <a:srcRect l="10319" t="10319" r="10142" b="10576"/>
          <a:stretch/>
        </p:blipFill>
        <p:spPr>
          <a:xfrm>
            <a:off x="1691640" y="1275480"/>
            <a:ext cx="6192360" cy="3168000"/>
          </a:xfrm>
          <a:prstGeom prst="rect">
            <a:avLst/>
          </a:prstGeom>
          <a:ln>
            <a:noFill/>
          </a:ln>
        </p:spPr>
      </p:pic>
      <p:sp>
        <p:nvSpPr>
          <p:cNvPr id="223" name="CustomShape 3"/>
          <p:cNvSpPr/>
          <p:nvPr/>
        </p:nvSpPr>
        <p:spPr>
          <a:xfrm>
            <a:off x="1860840" y="1798920"/>
            <a:ext cx="5832360" cy="2284920"/>
          </a:xfrm>
          <a:prstGeom prst="rect">
            <a:avLst/>
          </a:prstGeom>
          <a:noFill/>
          <a:ln w="57240">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buClr>
                <a:srgbClr val="002060"/>
              </a:buClr>
              <a:buFont typeface="Wingdings" charset="2"/>
              <a:buChar char=""/>
            </a:pPr>
            <a:r>
              <a:rPr lang="en-GB" sz="1800" b="1" strike="noStrike" spc="-1">
                <a:solidFill>
                  <a:srgbClr val="002060"/>
                </a:solidFill>
                <a:latin typeface="Calibri"/>
              </a:rPr>
              <a:t>Only 1 HT should exist per product or family of products that is updated to reflect any changes.</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These versions of the HT are named as ‘$</a:t>
            </a:r>
            <a:r>
              <a:rPr lang="en-GB" sz="1800" b="1" i="1" strike="noStrike" spc="-1">
                <a:solidFill>
                  <a:srgbClr val="002060"/>
                </a:solidFill>
                <a:latin typeface="Calibri"/>
              </a:rPr>
              <a:t>yyyymmdd</a:t>
            </a:r>
            <a:r>
              <a:rPr lang="en-GB" sz="1800" b="1" strike="noStrike" spc="-1">
                <a:solidFill>
                  <a:srgbClr val="002060"/>
                </a:solidFill>
                <a:latin typeface="Calibri"/>
              </a:rPr>
              <a:t>_HT*.xlsx’ so when searching they are all grouped together with the one to use/refer to being the most recent.</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Older versions are only kept for tracking changes.  </a:t>
            </a:r>
            <a:endParaRPr lang="en-GB" sz="18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23"/>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Data registration: HT </a:t>
            </a:r>
            <a:r>
              <a:rPr lang="en-US" sz="1800" b="1" strike="noStrike" spc="698">
                <a:solidFill>
                  <a:srgbClr val="FFFFFF"/>
                </a:solidFill>
                <a:latin typeface="Wingdings"/>
              </a:rPr>
              <a:t></a:t>
            </a:r>
            <a:r>
              <a:rPr lang="en-US" sz="1800" b="1" strike="noStrike" spc="698">
                <a:solidFill>
                  <a:srgbClr val="FFFFFF"/>
                </a:solidFill>
                <a:latin typeface="Calibri"/>
              </a:rPr>
              <a:t> DATA ACCESS</a:t>
            </a:r>
            <a:endParaRPr lang="en-US" sz="1800" b="0" strike="noStrike" spc="-1">
              <a:solidFill>
                <a:srgbClr val="000000"/>
              </a:solidFill>
              <a:latin typeface="Calibri"/>
            </a:endParaRPr>
          </a:p>
        </p:txBody>
      </p:sp>
      <p:pic>
        <p:nvPicPr>
          <p:cNvPr id="225" name="Picture 3"/>
          <p:cNvPicPr/>
          <p:nvPr/>
        </p:nvPicPr>
        <p:blipFill>
          <a:blip r:embed="rId2"/>
          <a:stretch/>
        </p:blipFill>
        <p:spPr>
          <a:xfrm>
            <a:off x="1115640" y="627480"/>
            <a:ext cx="7105680" cy="4399560"/>
          </a:xfrm>
          <a:prstGeom prst="rect">
            <a:avLst/>
          </a:prstGeom>
          <a:ln>
            <a:noFill/>
          </a:ln>
        </p:spPr>
      </p:pic>
      <p:sp>
        <p:nvSpPr>
          <p:cNvPr id="226" name="CustomShape 2"/>
          <p:cNvSpPr/>
          <p:nvPr/>
        </p:nvSpPr>
        <p:spPr>
          <a:xfrm>
            <a:off x="4668480" y="1563480"/>
            <a:ext cx="1199160" cy="431640"/>
          </a:xfrm>
          <a:prstGeom prst="ellipse">
            <a:avLst/>
          </a:prstGeom>
          <a:noFill/>
          <a:ln w="38160">
            <a:round/>
          </a:ln>
        </p:spPr>
        <p:style>
          <a:lnRef idx="2">
            <a:schemeClr val="accent1">
              <a:shade val="50000"/>
            </a:schemeClr>
          </a:lnRef>
          <a:fillRef idx="1">
            <a:schemeClr val="accent1"/>
          </a:fillRef>
          <a:effectRef idx="0">
            <a:schemeClr val="accent1"/>
          </a:effectRef>
          <a:fontRef idx="minor"/>
        </p:style>
      </p:sp>
      <p:sp>
        <p:nvSpPr>
          <p:cNvPr id="227" name="CustomShape 3"/>
          <p:cNvSpPr/>
          <p:nvPr/>
        </p:nvSpPr>
        <p:spPr>
          <a:xfrm>
            <a:off x="2771640" y="1995840"/>
            <a:ext cx="863640" cy="1944000"/>
          </a:xfrm>
          <a:prstGeom prst="roundRect">
            <a:avLst>
              <a:gd name="adj" fmla="val 16667"/>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Data registration: Data access</a:t>
            </a:r>
            <a:endParaRPr lang="en-US" sz="1800" b="0" strike="noStrike" spc="-1">
              <a:solidFill>
                <a:srgbClr val="000000"/>
              </a:solidFill>
              <a:latin typeface="Calibri"/>
            </a:endParaRPr>
          </a:p>
        </p:txBody>
      </p:sp>
      <p:pic>
        <p:nvPicPr>
          <p:cNvPr id="229" name="Picture 3"/>
          <p:cNvPicPr/>
          <p:nvPr/>
        </p:nvPicPr>
        <p:blipFill>
          <a:blip r:embed="rId3"/>
          <a:srcRect l="23307" t="29461" r="64186" b="26351"/>
          <a:stretch/>
        </p:blipFill>
        <p:spPr>
          <a:xfrm>
            <a:off x="1331640" y="637560"/>
            <a:ext cx="1944000" cy="4252680"/>
          </a:xfrm>
          <a:prstGeom prst="rect">
            <a:avLst/>
          </a:prstGeom>
          <a:ln>
            <a:noFill/>
          </a:ln>
        </p:spPr>
      </p:pic>
      <p:pic>
        <p:nvPicPr>
          <p:cNvPr id="230" name="Picture 8"/>
          <p:cNvPicPr/>
          <p:nvPr/>
        </p:nvPicPr>
        <p:blipFill>
          <a:blip r:embed="rId4"/>
          <a:srcRect t="12725" b="20187"/>
          <a:stretch/>
        </p:blipFill>
        <p:spPr>
          <a:xfrm>
            <a:off x="2555640" y="4751280"/>
            <a:ext cx="503640" cy="363960"/>
          </a:xfrm>
          <a:prstGeom prst="rect">
            <a:avLst/>
          </a:prstGeom>
          <a:ln>
            <a:noFill/>
          </a:ln>
        </p:spPr>
      </p:pic>
      <p:pic>
        <p:nvPicPr>
          <p:cNvPr id="231" name="Picture 9"/>
          <p:cNvPicPr/>
          <p:nvPr/>
        </p:nvPicPr>
        <p:blipFill>
          <a:blip r:embed="rId4"/>
          <a:srcRect t="12725" b="20187"/>
          <a:stretch/>
        </p:blipFill>
        <p:spPr>
          <a:xfrm>
            <a:off x="1553040" y="4021920"/>
            <a:ext cx="503640" cy="363960"/>
          </a:xfrm>
          <a:prstGeom prst="rect">
            <a:avLst/>
          </a:prstGeom>
          <a:ln>
            <a:noFill/>
          </a:ln>
        </p:spPr>
      </p:pic>
      <p:sp>
        <p:nvSpPr>
          <p:cNvPr id="232" name="CustomShape 2"/>
          <p:cNvSpPr/>
          <p:nvPr/>
        </p:nvSpPr>
        <p:spPr>
          <a:xfrm>
            <a:off x="3480120" y="771480"/>
            <a:ext cx="5533920" cy="3772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buClr>
                <a:srgbClr val="002060"/>
              </a:buClr>
              <a:buFont typeface="Wingdings" charset="2"/>
              <a:buChar char=""/>
            </a:pPr>
            <a:r>
              <a:rPr lang="en-GB" sz="1600" b="1" strike="noStrike" spc="-1">
                <a:solidFill>
                  <a:srgbClr val="002060"/>
                </a:solidFill>
                <a:latin typeface="Calibri"/>
              </a:rPr>
              <a:t>Method: </a:t>
            </a:r>
            <a:r>
              <a:rPr lang="en-GB" sz="1600" b="0" strike="noStrike" spc="-1">
                <a:solidFill>
                  <a:srgbClr val="002060"/>
                </a:solidFill>
                <a:latin typeface="Calibri"/>
              </a:rPr>
              <a:t>HTTP and OpenDAP both ok in principle, though OpenDAP not implemented yet. In the latter case, we are working with FTP. </a:t>
            </a:r>
            <a:endParaRPr lang="en-GB" sz="1600" b="0" strike="noStrike" spc="-1">
              <a:latin typeface="Arial"/>
            </a:endParaRPr>
          </a:p>
          <a:p>
            <a:pPr>
              <a:lnSpc>
                <a:spcPct val="100000"/>
              </a:lnSpc>
            </a:pPr>
            <a:endParaRPr lang="en-GB" sz="1600" b="0" strike="noStrike" spc="-1">
              <a:latin typeface="Arial"/>
            </a:endParaRPr>
          </a:p>
          <a:p>
            <a:pPr marL="285840" indent="-285480">
              <a:lnSpc>
                <a:spcPct val="100000"/>
              </a:lnSpc>
              <a:buClr>
                <a:srgbClr val="002060"/>
              </a:buClr>
              <a:buFont typeface="Wingdings" charset="2"/>
              <a:buChar char=""/>
            </a:pPr>
            <a:r>
              <a:rPr lang="en-GB" sz="1600" b="0" strike="noStrike" spc="-1">
                <a:solidFill>
                  <a:srgbClr val="002060"/>
                </a:solidFill>
                <a:latin typeface="Calibri"/>
              </a:rPr>
              <a:t>For data provided via the ESFG infrastructure: </a:t>
            </a:r>
            <a:r>
              <a:rPr lang="en-GB" sz="1600" b="1" strike="noStrike" spc="-1">
                <a:solidFill>
                  <a:srgbClr val="002060"/>
                </a:solidFill>
                <a:latin typeface="Calibri"/>
              </a:rPr>
              <a:t>OK but details are defined case by case (liaise with CDS)</a:t>
            </a:r>
            <a:endParaRPr lang="en-GB" sz="1600" b="0" strike="noStrike" spc="-1">
              <a:latin typeface="Arial"/>
            </a:endParaRPr>
          </a:p>
          <a:p>
            <a:pPr marL="800280" lvl="1" indent="-342720">
              <a:lnSpc>
                <a:spcPct val="100000"/>
              </a:lnSpc>
              <a:buClr>
                <a:srgbClr val="000000"/>
              </a:buClr>
              <a:buFont typeface="StarSymbol"/>
              <a:buAutoNum type="alphaLcParenR"/>
            </a:pPr>
            <a:r>
              <a:rPr lang="en-GB" sz="1600" b="0" strike="noStrike" spc="-1">
                <a:solidFill>
                  <a:srgbClr val="000000"/>
                </a:solidFill>
                <a:latin typeface="Calibri"/>
              </a:rPr>
              <a:t>the dataset entry in the THREDDS server catalog, e.g. </a:t>
            </a:r>
            <a:endParaRPr lang="en-GB" sz="1600" b="0" strike="noStrike" spc="-1">
              <a:latin typeface="Arial"/>
            </a:endParaRPr>
          </a:p>
          <a:p>
            <a:pPr marL="457200">
              <a:lnSpc>
                <a:spcPct val="100000"/>
              </a:lnSpc>
            </a:pPr>
            <a:r>
              <a:rPr lang="en-GB" sz="1600" b="0" strike="noStrike" spc="-1">
                <a:solidFill>
                  <a:srgbClr val="000000"/>
                </a:solidFill>
                <a:latin typeface="Calibri"/>
              </a:rPr>
              <a:t>       </a:t>
            </a:r>
            <a:r>
              <a:rPr lang="en-GB" sz="1400" b="0" u="sng" strike="noStrike" spc="-1">
                <a:solidFill>
                  <a:srgbClr val="0000FF"/>
                </a:solidFill>
                <a:uFillTx/>
                <a:latin typeface="Calibri"/>
                <a:hlinkClick r:id="rId5"/>
              </a:rPr>
              <a:t>https://esgf</a:t>
            </a:r>
            <a:r>
              <a:rPr lang="en-GB" sz="1400" b="0" u="sng" strike="noStrike" spc="-1">
                <a:solidFill>
                  <a:srgbClr val="0000FF"/>
                </a:solidFill>
                <a:uFillTx/>
                <a:latin typeface="Calibri"/>
                <a:hlinkClick r:id="rId6"/>
              </a:rPr>
              <a:t> .$</a:t>
            </a:r>
            <a:r>
              <a:rPr lang="en-GB" sz="1400" b="0" i="1" u="sng" strike="noStrike" spc="-1">
                <a:solidFill>
                  <a:srgbClr val="0000FF"/>
                </a:solidFill>
                <a:uFillTx/>
                <a:latin typeface="Calibri"/>
                <a:hlinkClick r:id="rId6"/>
              </a:rPr>
              <a:t>xyz</a:t>
            </a:r>
            <a:r>
              <a:rPr lang="en-GB" sz="1400" b="0" i="1" u="sng" strike="noStrike" spc="-1">
                <a:solidFill>
                  <a:srgbClr val="0000FF"/>
                </a:solidFill>
                <a:uFillTx/>
                <a:latin typeface="Calibri"/>
                <a:hlinkClick r:id="rId6"/>
              </a:rPr>
              <a:t> </a:t>
            </a:r>
            <a:r>
              <a:rPr lang="en-GB" sz="1400" b="0" u="sng" strike="noStrike" spc="-1">
                <a:solidFill>
                  <a:srgbClr val="0000FF"/>
                </a:solidFill>
                <a:uFillTx/>
                <a:latin typeface="Calibri"/>
                <a:hlinkClick r:id="rId7"/>
              </a:rPr>
              <a:t>/$</a:t>
            </a:r>
            <a:r>
              <a:rPr lang="en-GB" sz="1400" b="0" i="1" u="sng" strike="noStrike" spc="-1">
                <a:solidFill>
                  <a:srgbClr val="0000FF"/>
                </a:solidFill>
                <a:uFillTx/>
                <a:latin typeface="Calibri"/>
                <a:hlinkClick r:id="rId7"/>
              </a:rPr>
              <a:t>data</a:t>
            </a:r>
            <a:r>
              <a:rPr lang="en-GB" sz="1400" b="0" u="sng" strike="noStrike" spc="-1">
                <a:solidFill>
                  <a:srgbClr val="0000FF"/>
                </a:solidFill>
                <a:uFillTx/>
                <a:latin typeface="Calibri"/>
                <a:hlinkClick r:id="rId7"/>
              </a:rPr>
              <a:t>.nc.v1.html?dataset=$</a:t>
            </a:r>
            <a:r>
              <a:rPr lang="en-GB" sz="1400" b="0" i="1" u="sng" strike="noStrike" spc="-1">
                <a:solidFill>
                  <a:srgbClr val="0000FF"/>
                </a:solidFill>
                <a:uFillTx/>
                <a:latin typeface="Calibri"/>
                <a:hlinkClick r:id="rId7"/>
              </a:rPr>
              <a:t>datafile</a:t>
            </a:r>
            <a:r>
              <a:rPr lang="en-GB" sz="1400" b="0" u="sng" strike="noStrike" spc="-1">
                <a:solidFill>
                  <a:srgbClr val="0000FF"/>
                </a:solidFill>
                <a:uFillTx/>
                <a:latin typeface="Calibri"/>
                <a:hlinkClick r:id="rId7"/>
              </a:rPr>
              <a:t>.nc</a:t>
            </a:r>
            <a:endParaRPr lang="en-GB" sz="1400" b="0" strike="noStrike" spc="-1">
              <a:latin typeface="Arial"/>
            </a:endParaRPr>
          </a:p>
          <a:p>
            <a:pPr marL="457200">
              <a:lnSpc>
                <a:spcPct val="100000"/>
              </a:lnSpc>
            </a:pPr>
            <a:r>
              <a:rPr lang="en-GB" sz="1600" b="0" strike="noStrike" spc="-1">
                <a:solidFill>
                  <a:srgbClr val="000000"/>
                </a:solidFill>
                <a:latin typeface="Calibri"/>
              </a:rPr>
              <a:t>b)   </a:t>
            </a:r>
            <a:r>
              <a:rPr lang="en-GB" sz="1600" b="1" strike="noStrike" spc="-1">
                <a:solidFill>
                  <a:srgbClr val="000000"/>
                </a:solidFill>
                <a:latin typeface="Calibri"/>
              </a:rPr>
              <a:t>the URL for download via HTTP, e.g.</a:t>
            </a:r>
            <a:endParaRPr lang="en-GB" sz="1600" b="0" strike="noStrike" spc="-1">
              <a:latin typeface="Arial"/>
            </a:endParaRPr>
          </a:p>
          <a:p>
            <a:pPr marL="457200">
              <a:lnSpc>
                <a:spcPct val="100000"/>
              </a:lnSpc>
            </a:pPr>
            <a:r>
              <a:rPr lang="en-GB" sz="1600" b="0" strike="noStrike" spc="-1">
                <a:solidFill>
                  <a:srgbClr val="000000"/>
                </a:solidFill>
                <a:latin typeface="Calibri"/>
              </a:rPr>
              <a:t>       </a:t>
            </a:r>
            <a:r>
              <a:rPr lang="en-GB" sz="1400" b="0" u="sng" strike="noStrike" spc="-1">
                <a:solidFill>
                  <a:srgbClr val="0000FF"/>
                </a:solidFill>
                <a:uFillTx/>
                <a:latin typeface="Calibri"/>
                <a:hlinkClick r:id="rId6"/>
              </a:rPr>
              <a:t>https://esgf.$xyz/$path/$datafile.nc</a:t>
            </a:r>
            <a:r>
              <a:rPr lang="en-GB" sz="1400" b="0" u="sng" strike="noStrike" spc="-1">
                <a:solidFill>
                  <a:srgbClr val="000000"/>
                </a:solidFill>
                <a:uFillTx/>
                <a:latin typeface="Calibri"/>
              </a:rPr>
              <a:t>  </a:t>
            </a:r>
            <a:r>
              <a:rPr lang="en-GB" sz="1400" b="0" strike="noStrike" spc="-1">
                <a:solidFill>
                  <a:srgbClr val="000000"/>
                </a:solidFill>
                <a:latin typeface="Calibri"/>
              </a:rPr>
              <a:t> </a:t>
            </a:r>
            <a:r>
              <a:rPr lang="en-GB" sz="1400" b="0" strike="noStrike" spc="-1">
                <a:solidFill>
                  <a:srgbClr val="C00000"/>
                </a:solidFill>
                <a:latin typeface="Wingdings"/>
              </a:rPr>
              <a:t></a:t>
            </a:r>
            <a:r>
              <a:rPr lang="en-GB" sz="1400" b="0" strike="noStrike" spc="-1">
                <a:solidFill>
                  <a:srgbClr val="C00000"/>
                </a:solidFill>
                <a:latin typeface="Calibri"/>
              </a:rPr>
              <a:t> currently this is the  </a:t>
            </a:r>
            <a:endParaRPr lang="en-GB" sz="1400" b="0" strike="noStrike" spc="-1">
              <a:latin typeface="Arial"/>
            </a:endParaRPr>
          </a:p>
          <a:p>
            <a:pPr marL="457200">
              <a:lnSpc>
                <a:spcPct val="100000"/>
              </a:lnSpc>
            </a:pPr>
            <a:r>
              <a:rPr lang="en-GB" sz="1400" b="0" strike="noStrike" spc="-1">
                <a:solidFill>
                  <a:srgbClr val="C00000"/>
                </a:solidFill>
                <a:latin typeface="Calibri"/>
              </a:rPr>
              <a:t>                                                                                   preferred option!</a:t>
            </a:r>
            <a:endParaRPr lang="en-GB" sz="1400" b="0" strike="noStrike" spc="-1">
              <a:latin typeface="Arial"/>
            </a:endParaRPr>
          </a:p>
          <a:p>
            <a:pPr marL="457200">
              <a:lnSpc>
                <a:spcPct val="100000"/>
              </a:lnSpc>
            </a:pPr>
            <a:r>
              <a:rPr lang="en-GB" sz="1600" b="0" strike="noStrike" spc="-1">
                <a:solidFill>
                  <a:srgbClr val="000000"/>
                </a:solidFill>
                <a:latin typeface="Calibri"/>
              </a:rPr>
              <a:t>c)    the URL for download via OPeNDAP, e.g.</a:t>
            </a:r>
            <a:endParaRPr lang="en-GB" sz="1600" b="0" strike="noStrike" spc="-1">
              <a:latin typeface="Arial"/>
            </a:endParaRPr>
          </a:p>
          <a:p>
            <a:pPr marL="457200">
              <a:lnSpc>
                <a:spcPct val="100000"/>
              </a:lnSpc>
            </a:pPr>
            <a:r>
              <a:rPr lang="en-GB" sz="1600" b="0" strike="noStrike" spc="-1">
                <a:solidFill>
                  <a:srgbClr val="000000"/>
                </a:solidFill>
                <a:latin typeface="Calibri"/>
              </a:rPr>
              <a:t>       </a:t>
            </a:r>
            <a:r>
              <a:rPr lang="en-GB" sz="1400" b="0" u="sng" strike="noStrike" spc="-1">
                <a:solidFill>
                  <a:srgbClr val="0000FF"/>
                </a:solidFill>
                <a:uFillTx/>
                <a:latin typeface="Calibri"/>
                <a:hlinkClick r:id="rId8"/>
              </a:rPr>
              <a:t>https://</a:t>
            </a:r>
            <a:r>
              <a:rPr lang="en-GB" sz="1400" b="0" u="sng" strike="noStrike" spc="-1">
                <a:solidFill>
                  <a:srgbClr val="0000FF"/>
                </a:solidFill>
                <a:uFillTx/>
                <a:latin typeface="Calibri"/>
                <a:hlinkClick r:id="rId6"/>
              </a:rPr>
              <a:t>esgf.$xyz/$path/$datafile</a:t>
            </a:r>
            <a:r>
              <a:rPr lang="en-GB" sz="1400" b="0" u="sng" strike="noStrike" spc="-1">
                <a:solidFill>
                  <a:srgbClr val="0000FF"/>
                </a:solidFill>
                <a:uFillTx/>
                <a:latin typeface="Calibri"/>
                <a:hlinkClick r:id="rId9"/>
              </a:rPr>
              <a:t>.nc.html</a:t>
            </a:r>
            <a:endParaRPr lang="en-GB" sz="1400" b="0" strike="noStrike" spc="-1">
              <a:latin typeface="Arial"/>
            </a:endParaRPr>
          </a:p>
          <a:p>
            <a:pPr>
              <a:lnSpc>
                <a:spcPct val="100000"/>
              </a:lnSpc>
            </a:pPr>
            <a:endParaRPr lang="en-GB" sz="1400" b="0" strike="noStrike" spc="-1">
              <a:latin typeface="Arial"/>
            </a:endParaRPr>
          </a:p>
          <a:p>
            <a:pPr>
              <a:lnSpc>
                <a:spcPct val="100000"/>
              </a:lnSpc>
            </a:pPr>
            <a:endParaRPr lang="en-GB" sz="1400" b="0" strike="noStrike" spc="-1">
              <a:latin typeface="Arial"/>
            </a:endParaRPr>
          </a:p>
        </p:txBody>
      </p:sp>
      <p:pic>
        <p:nvPicPr>
          <p:cNvPr id="233" name="Picture 7"/>
          <p:cNvPicPr/>
          <p:nvPr/>
        </p:nvPicPr>
        <p:blipFill>
          <a:blip r:embed="rId10"/>
          <a:stretch/>
        </p:blipFill>
        <p:spPr>
          <a:xfrm>
            <a:off x="2326320" y="3844080"/>
            <a:ext cx="761040" cy="677880"/>
          </a:xfrm>
          <a:prstGeom prst="rect">
            <a:avLst/>
          </a:prstGeom>
          <a:ln>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31"/>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30"/>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2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 name="Picture 5"/>
          <p:cNvPicPr/>
          <p:nvPr/>
        </p:nvPicPr>
        <p:blipFill>
          <a:blip r:embed="rId2"/>
          <a:stretch/>
        </p:blipFill>
        <p:spPr>
          <a:xfrm>
            <a:off x="1619640" y="3651840"/>
            <a:ext cx="4964400" cy="1581840"/>
          </a:xfrm>
          <a:prstGeom prst="rect">
            <a:avLst/>
          </a:prstGeom>
          <a:ln>
            <a:noFill/>
          </a:ln>
        </p:spPr>
      </p:pic>
      <p:sp>
        <p:nvSpPr>
          <p:cNvPr id="235" name="CustomShape 1"/>
          <p:cNvSpPr/>
          <p:nvPr/>
        </p:nvSpPr>
        <p:spPr>
          <a:xfrm>
            <a:off x="2184120" y="4021560"/>
            <a:ext cx="3816000" cy="118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002060"/>
                </a:solidFill>
                <a:latin typeface="Calibri"/>
              </a:rPr>
              <a:t>NOTE: When you implement OpenDAP, you need to give CDS access to the native files</a:t>
            </a:r>
            <a:endParaRPr lang="en-GB" sz="1800" b="0" strike="noStrike" spc="-1">
              <a:latin typeface="Arial"/>
            </a:endParaRPr>
          </a:p>
          <a:p>
            <a:pPr>
              <a:lnSpc>
                <a:spcPct val="100000"/>
              </a:lnSpc>
            </a:pPr>
            <a:endParaRPr lang="en-GB" sz="1800" b="0" strike="noStrike" spc="-1">
              <a:latin typeface="Arial"/>
            </a:endParaRPr>
          </a:p>
        </p:txBody>
      </p:sp>
      <p:sp>
        <p:nvSpPr>
          <p:cNvPr id="236" name="TextShape 2"/>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OpenDAP plans</a:t>
            </a:r>
            <a:endParaRPr lang="en-US" sz="1800" b="0" strike="noStrike" spc="-1">
              <a:solidFill>
                <a:srgbClr val="000000"/>
              </a:solidFill>
              <a:latin typeface="Calibri"/>
            </a:endParaRPr>
          </a:p>
        </p:txBody>
      </p:sp>
      <p:sp>
        <p:nvSpPr>
          <p:cNvPr id="237" name="CustomShape 3"/>
          <p:cNvSpPr/>
          <p:nvPr/>
        </p:nvSpPr>
        <p:spPr>
          <a:xfrm>
            <a:off x="1043640" y="512640"/>
            <a:ext cx="7272360" cy="3698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a:t>
            </a:r>
            <a:r>
              <a:rPr lang="en-GB" sz="1800" b="1" strike="noStrike" spc="-1">
                <a:solidFill>
                  <a:srgbClr val="C00000"/>
                </a:solidFill>
                <a:latin typeface="Calibri"/>
              </a:rPr>
              <a:t> </a:t>
            </a:r>
            <a:r>
              <a:rPr lang="en-GB" sz="1800" b="1" strike="noStrike" spc="-1">
                <a:solidFill>
                  <a:srgbClr val="002060"/>
                </a:solidFill>
                <a:latin typeface="Calibri"/>
              </a:rPr>
              <a:t>A:</a:t>
            </a:r>
            <a:endParaRPr lang="en-GB" sz="1800" b="0" strike="noStrike" spc="-1">
              <a:latin typeface="Arial"/>
            </a:endParaRPr>
          </a:p>
          <a:p>
            <a:pPr marL="285840" indent="-285480">
              <a:lnSpc>
                <a:spcPct val="100000"/>
              </a:lnSpc>
              <a:buClr>
                <a:srgbClr val="C00000"/>
              </a:buClr>
              <a:buFont typeface="Wingdings" charset="2"/>
              <a:buChar char=""/>
            </a:pPr>
            <a:r>
              <a:rPr lang="en-GB" sz="1800" b="0" strike="noStrike" spc="-1">
                <a:solidFill>
                  <a:srgbClr val="C00000"/>
                </a:solidFill>
                <a:latin typeface="Calibri"/>
              </a:rPr>
              <a:t> What are the plans with OpenDAP:</a:t>
            </a:r>
            <a:endParaRPr lang="en-GB" sz="1800" b="0" strike="noStrike" spc="-1">
              <a:latin typeface="Arial"/>
            </a:endParaRPr>
          </a:p>
          <a:p>
            <a:pPr marL="457200">
              <a:lnSpc>
                <a:spcPct val="100000"/>
              </a:lnSpc>
            </a:pPr>
            <a:r>
              <a:rPr lang="en-GB" sz="1600" b="1" strike="noStrike" spc="-1">
                <a:solidFill>
                  <a:srgbClr val="002060"/>
                </a:solidFill>
                <a:latin typeface="Calibri"/>
              </a:rPr>
              <a:t>The use of OpenDAP is in the pipeline </a:t>
            </a:r>
            <a:r>
              <a:rPr lang="en-GB" sz="1600" b="0" strike="noStrike" spc="-1">
                <a:solidFill>
                  <a:srgbClr val="002060"/>
                </a:solidFill>
                <a:latin typeface="Calibri"/>
              </a:rPr>
              <a:t>but it will take some time to become operational. </a:t>
            </a:r>
            <a:r>
              <a:rPr lang="en-GB" sz="1600" b="0" i="1" strike="noStrike" spc="-1">
                <a:solidFill>
                  <a:srgbClr val="002060"/>
                </a:solidFill>
                <a:latin typeface="Calibri"/>
              </a:rPr>
              <a:t>Till then, those of you already working with OpenDAP deliver the files (via ftp).</a:t>
            </a:r>
            <a:endParaRPr lang="en-GB" sz="1600" b="0" strike="noStrike" spc="-1">
              <a:latin typeface="Arial"/>
            </a:endParaRPr>
          </a:p>
          <a:p>
            <a:pPr marL="457200">
              <a:lnSpc>
                <a:spcPct val="100000"/>
              </a:lnSpc>
            </a:pPr>
            <a:endParaRPr lang="en-GB" sz="1600" b="0" strike="noStrike" spc="-1">
              <a:latin typeface="Arial"/>
            </a:endParaRPr>
          </a:p>
          <a:p>
            <a:pPr marL="285840" indent="-285480">
              <a:lnSpc>
                <a:spcPct val="100000"/>
              </a:lnSpc>
              <a:buClr>
                <a:srgbClr val="C00000"/>
              </a:buClr>
              <a:buFont typeface="Wingdings" charset="2"/>
              <a:buChar char=""/>
            </a:pPr>
            <a:r>
              <a:rPr lang="en-GB" sz="1800" b="0" strike="noStrike" spc="-1">
                <a:solidFill>
                  <a:srgbClr val="C00000"/>
                </a:solidFill>
                <a:latin typeface="Calibri"/>
              </a:rPr>
              <a:t>What will be the impact [cf moving to opendap] for the data providers? </a:t>
            </a:r>
            <a:endParaRPr lang="en-GB" sz="1800" b="0" strike="noStrike" spc="-1">
              <a:latin typeface="Arial"/>
            </a:endParaRPr>
          </a:p>
          <a:p>
            <a:pPr marL="457200">
              <a:lnSpc>
                <a:spcPct val="100000"/>
              </a:lnSpc>
            </a:pPr>
            <a:r>
              <a:rPr lang="en-GB" sz="1600" b="0" strike="noStrike" spc="-1">
                <a:solidFill>
                  <a:srgbClr val="002060"/>
                </a:solidFill>
                <a:latin typeface="Calibri"/>
              </a:rPr>
              <a:t>Those not using OpenDAP are encouraged to move to OpenDAP in the future</a:t>
            </a:r>
            <a:endParaRPr lang="en-GB" sz="1600" b="0" strike="noStrike" spc="-1">
              <a:latin typeface="Arial"/>
            </a:endParaRPr>
          </a:p>
          <a:p>
            <a:pPr marL="457200">
              <a:lnSpc>
                <a:spcPct val="100000"/>
              </a:lnSpc>
            </a:pPr>
            <a:r>
              <a:rPr lang="en-GB" sz="1100" b="0" strike="noStrike" spc="-1">
                <a:solidFill>
                  <a:srgbClr val="002060"/>
                </a:solidFill>
                <a:latin typeface="Calibri"/>
              </a:rPr>
              <a:t> </a:t>
            </a:r>
            <a:endParaRPr lang="en-GB" sz="1100" b="0" strike="noStrike" spc="-1">
              <a:latin typeface="Arial"/>
            </a:endParaRPr>
          </a:p>
          <a:p>
            <a:pPr marL="285840" indent="-285480">
              <a:lnSpc>
                <a:spcPct val="100000"/>
              </a:lnSpc>
              <a:buClr>
                <a:srgbClr val="C00000"/>
              </a:buClr>
              <a:buFont typeface="Wingdings" charset="2"/>
              <a:buChar char=""/>
            </a:pPr>
            <a:r>
              <a:rPr lang="en-GB" sz="1800" b="0" strike="noStrike" spc="-1">
                <a:solidFill>
                  <a:srgbClr val="C00000"/>
                </a:solidFill>
                <a:latin typeface="Calibri"/>
              </a:rPr>
              <a:t>Is sub-setting handled at the CDS side or does the data provider needs to support it? </a:t>
            </a:r>
            <a:endParaRPr lang="en-GB" sz="1800" b="0" strike="noStrike" spc="-1">
              <a:latin typeface="Arial"/>
            </a:endParaRPr>
          </a:p>
          <a:p>
            <a:pPr marL="457200">
              <a:lnSpc>
                <a:spcPct val="100000"/>
              </a:lnSpc>
            </a:pPr>
            <a:r>
              <a:rPr lang="en-GB" sz="1600" b="0" strike="noStrike" spc="-1">
                <a:solidFill>
                  <a:srgbClr val="002060"/>
                </a:solidFill>
                <a:latin typeface="Calibri"/>
              </a:rPr>
              <a:t>Currently, CDS does not do any sub-setting, providers need to split files e.g. in time (this can be done in the future once OpenDAP will be available).</a:t>
            </a: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Access to providers servers: </a:t>
            </a:r>
            <a:endParaRPr lang="en-US" sz="1800" b="0" strike="noStrike" spc="-1">
              <a:solidFill>
                <a:srgbClr val="000000"/>
              </a:solidFill>
              <a:latin typeface="Calibri"/>
            </a:endParaRPr>
          </a:p>
        </p:txBody>
      </p:sp>
      <p:sp>
        <p:nvSpPr>
          <p:cNvPr id="239" name="CustomShape 2"/>
          <p:cNvSpPr/>
          <p:nvPr/>
        </p:nvSpPr>
        <p:spPr>
          <a:xfrm>
            <a:off x="1043640" y="915480"/>
            <a:ext cx="7642800" cy="304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buClr>
                <a:srgbClr val="002060"/>
              </a:buClr>
              <a:buFont typeface="Wingdings" charset="2"/>
              <a:buChar char=""/>
            </a:pPr>
            <a:r>
              <a:rPr lang="en-GB" sz="2000" b="1" strike="noStrike" spc="-1">
                <a:solidFill>
                  <a:srgbClr val="002060"/>
                </a:solidFill>
                <a:latin typeface="Calibri"/>
              </a:rPr>
              <a:t>The list of IP addresses that are currently anticipated to access providers’ servers are as follows:</a:t>
            </a:r>
            <a:endParaRPr lang="en-GB" sz="2000" b="0" strike="noStrike" spc="-1">
              <a:latin typeface="Arial"/>
            </a:endParaRPr>
          </a:p>
          <a:p>
            <a:pPr>
              <a:lnSpc>
                <a:spcPct val="100000"/>
              </a:lnSpc>
            </a:pPr>
            <a:endParaRPr lang="en-GB" sz="2000" b="0" strike="noStrike" spc="-1">
              <a:latin typeface="Arial"/>
            </a:endParaRPr>
          </a:p>
          <a:p>
            <a:pPr>
              <a:lnSpc>
                <a:spcPct val="100000"/>
              </a:lnSpc>
            </a:pPr>
            <a:endParaRPr lang="en-GB" sz="2000" b="0" strike="noStrike" spc="-1">
              <a:latin typeface="Arial"/>
            </a:endParaRPr>
          </a:p>
          <a:p>
            <a:pPr marL="800280" lvl="1" indent="-342720">
              <a:lnSpc>
                <a:spcPct val="100000"/>
              </a:lnSpc>
              <a:buClr>
                <a:srgbClr val="002060"/>
              </a:buClr>
              <a:buFont typeface="Wingdings" charset="2"/>
              <a:buChar char=""/>
            </a:pPr>
            <a:r>
              <a:rPr lang="en-GB" sz="2000" b="0" strike="noStrike" spc="-1">
                <a:solidFill>
                  <a:srgbClr val="002060"/>
                </a:solidFill>
                <a:latin typeface="Calibri"/>
              </a:rPr>
              <a:t>IPv4: </a:t>
            </a:r>
            <a:r>
              <a:rPr lang="en-GB" sz="2000" b="1" strike="noStrike" spc="-1">
                <a:solidFill>
                  <a:srgbClr val="002060"/>
                </a:solidFill>
                <a:latin typeface="Calibri"/>
              </a:rPr>
              <a:t>193.61.196.128/27 (193.61.196.129-158)</a:t>
            </a:r>
            <a:endParaRPr lang="en-GB" sz="2000" b="0" strike="noStrike" spc="-1">
              <a:latin typeface="Arial"/>
            </a:endParaRPr>
          </a:p>
          <a:p>
            <a:pPr>
              <a:lnSpc>
                <a:spcPct val="100000"/>
              </a:lnSpc>
            </a:pPr>
            <a:endParaRPr lang="en-GB" sz="2000" b="0" strike="noStrike" spc="-1">
              <a:latin typeface="Arial"/>
            </a:endParaRPr>
          </a:p>
          <a:p>
            <a:pPr marL="800280" lvl="1" indent="-342720">
              <a:lnSpc>
                <a:spcPct val="100000"/>
              </a:lnSpc>
              <a:buClr>
                <a:srgbClr val="002060"/>
              </a:buClr>
              <a:buFont typeface="Wingdings" charset="2"/>
              <a:buChar char=""/>
            </a:pPr>
            <a:r>
              <a:rPr lang="en-GB" sz="2000" b="0" strike="noStrike" spc="-1">
                <a:solidFill>
                  <a:srgbClr val="002060"/>
                </a:solidFill>
                <a:latin typeface="Calibri"/>
              </a:rPr>
              <a:t>IPv6: </a:t>
            </a:r>
            <a:r>
              <a:rPr lang="en-GB" sz="2000" b="1" strike="noStrike" spc="-1">
                <a:solidFill>
                  <a:srgbClr val="002060"/>
                </a:solidFill>
                <a:latin typeface="Calibri"/>
              </a:rPr>
              <a:t>2001:0630:0055:3d0d::129   </a:t>
            </a:r>
            <a:r>
              <a:rPr lang="en-GB" sz="2000" b="1" i="1" strike="noStrike" spc="-1">
                <a:solidFill>
                  <a:srgbClr val="002060"/>
                </a:solidFill>
                <a:latin typeface="Calibri"/>
              </a:rPr>
              <a:t>to</a:t>
            </a:r>
            <a:r>
              <a:rPr lang="en-GB" sz="2000" b="1" strike="noStrike" spc="-1">
                <a:solidFill>
                  <a:srgbClr val="002060"/>
                </a:solidFill>
                <a:latin typeface="Calibri"/>
              </a:rPr>
              <a:t> </a:t>
            </a:r>
            <a:endParaRPr lang="en-GB" sz="2000" b="0" strike="noStrike" spc="-1">
              <a:latin typeface="Arial"/>
            </a:endParaRPr>
          </a:p>
          <a:p>
            <a:pPr marL="457200">
              <a:lnSpc>
                <a:spcPct val="100000"/>
              </a:lnSpc>
            </a:pPr>
            <a:r>
              <a:rPr lang="en-GB" sz="2000" b="1" strike="noStrike" spc="-1">
                <a:solidFill>
                  <a:srgbClr val="002060"/>
                </a:solidFill>
                <a:latin typeface="Calibri"/>
              </a:rPr>
              <a:t>               2001:0630:0055:3d0d::158</a:t>
            </a:r>
            <a:endParaRPr lang="en-GB" sz="2000" b="0" strike="noStrike" spc="-1">
              <a:latin typeface="Arial"/>
            </a:endParaRPr>
          </a:p>
          <a:p>
            <a:pPr>
              <a:lnSpc>
                <a:spcPct val="100000"/>
              </a:lnSpc>
            </a:pPr>
            <a:endParaRPr lang="en-GB" sz="2000" b="0" strike="noStrike" spc="-1">
              <a:latin typeface="Arial"/>
            </a:endParaRPr>
          </a:p>
          <a:p>
            <a:pPr>
              <a:lnSpc>
                <a:spcPct val="100000"/>
              </a:lnSpc>
            </a:pPr>
            <a:endParaRPr lang="en-GB" sz="2000" b="0" strike="noStrike" spc="-1">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Data registration: HT</a:t>
            </a:r>
            <a:r>
              <a:rPr lang="en-US" sz="1800" b="1" strike="noStrike" spc="698">
                <a:solidFill>
                  <a:srgbClr val="FFFFFF"/>
                </a:solidFill>
                <a:latin typeface="Wingdings"/>
              </a:rPr>
              <a:t></a:t>
            </a:r>
            <a:r>
              <a:rPr lang="en-US" sz="1800" b="1" strike="noStrike" spc="698">
                <a:solidFill>
                  <a:srgbClr val="FFFFFF"/>
                </a:solidFill>
                <a:latin typeface="Calibri"/>
              </a:rPr>
              <a:t> PROTOCOL</a:t>
            </a:r>
            <a:endParaRPr lang="en-US" sz="1800" b="0" strike="noStrike" spc="-1">
              <a:solidFill>
                <a:srgbClr val="000000"/>
              </a:solidFill>
              <a:latin typeface="Calibri"/>
            </a:endParaRPr>
          </a:p>
        </p:txBody>
      </p:sp>
      <p:pic>
        <p:nvPicPr>
          <p:cNvPr id="241" name="Picture 3"/>
          <p:cNvPicPr/>
          <p:nvPr/>
        </p:nvPicPr>
        <p:blipFill>
          <a:blip r:embed="rId2"/>
          <a:stretch/>
        </p:blipFill>
        <p:spPr>
          <a:xfrm>
            <a:off x="1115640" y="627480"/>
            <a:ext cx="7105680" cy="4399560"/>
          </a:xfrm>
          <a:prstGeom prst="rect">
            <a:avLst/>
          </a:prstGeom>
          <a:ln>
            <a:noFill/>
          </a:ln>
        </p:spPr>
      </p:pic>
      <p:sp>
        <p:nvSpPr>
          <p:cNvPr id="242" name="CustomShape 2"/>
          <p:cNvSpPr/>
          <p:nvPr/>
        </p:nvSpPr>
        <p:spPr>
          <a:xfrm>
            <a:off x="4668480" y="1563480"/>
            <a:ext cx="1199160" cy="431640"/>
          </a:xfrm>
          <a:prstGeom prst="ellipse">
            <a:avLst/>
          </a:prstGeom>
          <a:noFill/>
          <a:ln w="38160">
            <a:round/>
          </a:ln>
        </p:spPr>
        <p:style>
          <a:lnRef idx="2">
            <a:schemeClr val="accent1">
              <a:shade val="50000"/>
            </a:schemeClr>
          </a:lnRef>
          <a:fillRef idx="1">
            <a:schemeClr val="accent1"/>
          </a:fillRef>
          <a:effectRef idx="0">
            <a:schemeClr val="accent1"/>
          </a:effectRef>
          <a:fontRef idx="minor"/>
        </p:style>
      </p:sp>
      <p:sp>
        <p:nvSpPr>
          <p:cNvPr id="243" name="CustomShape 3"/>
          <p:cNvSpPr/>
          <p:nvPr/>
        </p:nvSpPr>
        <p:spPr>
          <a:xfrm>
            <a:off x="3492000" y="1995840"/>
            <a:ext cx="1656000" cy="1944000"/>
          </a:xfrm>
          <a:prstGeom prst="roundRect">
            <a:avLst>
              <a:gd name="adj" fmla="val 16667"/>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Data registration: Protocol</a:t>
            </a:r>
            <a:endParaRPr lang="en-US" sz="1800" b="0" strike="noStrike" spc="-1">
              <a:solidFill>
                <a:srgbClr val="000000"/>
              </a:solidFill>
              <a:latin typeface="Calibri"/>
            </a:endParaRPr>
          </a:p>
        </p:txBody>
      </p:sp>
      <p:pic>
        <p:nvPicPr>
          <p:cNvPr id="245" name="Picture 3"/>
          <p:cNvPicPr/>
          <p:nvPr/>
        </p:nvPicPr>
        <p:blipFill>
          <a:blip r:embed="rId2"/>
          <a:srcRect l="33961" t="29461" r="44266" b="26351"/>
          <a:stretch/>
        </p:blipFill>
        <p:spPr>
          <a:xfrm>
            <a:off x="3492000" y="555480"/>
            <a:ext cx="3384000" cy="4252680"/>
          </a:xfrm>
          <a:prstGeom prst="rect">
            <a:avLst/>
          </a:prstGeom>
          <a:ln>
            <a:noFill/>
          </a:ln>
        </p:spPr>
      </p:pic>
      <p:sp>
        <p:nvSpPr>
          <p:cNvPr id="246" name="CustomShape 2"/>
          <p:cNvSpPr/>
          <p:nvPr/>
        </p:nvSpPr>
        <p:spPr>
          <a:xfrm>
            <a:off x="3614400" y="2499840"/>
            <a:ext cx="3113280" cy="845640"/>
          </a:xfrm>
          <a:prstGeom prst="roundRect">
            <a:avLst>
              <a:gd name="adj" fmla="val 16667"/>
            </a:avLst>
          </a:prstGeom>
          <a:noFill/>
          <a:ln>
            <a:round/>
          </a:ln>
        </p:spPr>
        <p:style>
          <a:lnRef idx="2">
            <a:schemeClr val="accent1">
              <a:shade val="50000"/>
            </a:schemeClr>
          </a:lnRef>
          <a:fillRef idx="1">
            <a:schemeClr val="accent1"/>
          </a:fillRef>
          <a:effectRef idx="0">
            <a:schemeClr val="accent1"/>
          </a:effectRef>
          <a:fontRef idx="minor"/>
        </p:style>
      </p:sp>
      <p:sp>
        <p:nvSpPr>
          <p:cNvPr id="247" name="CustomShape 3"/>
          <p:cNvSpPr/>
          <p:nvPr/>
        </p:nvSpPr>
        <p:spPr>
          <a:xfrm flipH="1">
            <a:off x="6803640" y="1995840"/>
            <a:ext cx="431640" cy="503640"/>
          </a:xfrm>
          <a:custGeom>
            <a:avLst/>
            <a:gdLst/>
            <a:ahLst/>
            <a:cxnLst/>
            <a:rect l="l" t="t" r="r" b="b"/>
            <a:pathLst>
              <a:path w="21600" h="21600">
                <a:moveTo>
                  <a:pt x="0" y="0"/>
                </a:moveTo>
                <a:lnTo>
                  <a:pt x="21600" y="21600"/>
                </a:lnTo>
              </a:path>
            </a:pathLst>
          </a:custGeom>
          <a:noFill/>
          <a:ln w="28440">
            <a:solidFill>
              <a:schemeClr val="accent1">
                <a:lumMod val="75000"/>
              </a:schemeClr>
            </a:solidFill>
            <a:round/>
            <a:tailEnd type="triangle" w="med" len="med"/>
          </a:ln>
        </p:spPr>
        <p:style>
          <a:lnRef idx="1">
            <a:schemeClr val="accent1"/>
          </a:lnRef>
          <a:fillRef idx="0">
            <a:schemeClr val="accent1"/>
          </a:fillRef>
          <a:effectRef idx="0">
            <a:schemeClr val="accent1"/>
          </a:effectRef>
          <a:fontRef idx="minor"/>
        </p:style>
      </p:sp>
      <p:sp>
        <p:nvSpPr>
          <p:cNvPr id="248" name="CustomShape 4"/>
          <p:cNvSpPr/>
          <p:nvPr/>
        </p:nvSpPr>
        <p:spPr>
          <a:xfrm>
            <a:off x="7266960" y="1419480"/>
            <a:ext cx="195372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376092"/>
                </a:solidFill>
                <a:latin typeface="Calibri"/>
              </a:rPr>
              <a:t>Define all strings, e.g. BA, MODIS, etc</a:t>
            </a:r>
            <a:endParaRPr lang="en-GB" sz="1800" b="0" strike="noStrike" spc="-1">
              <a:latin typeface="Arial"/>
            </a:endParaRPr>
          </a:p>
        </p:txBody>
      </p:sp>
      <p:sp>
        <p:nvSpPr>
          <p:cNvPr id="249" name="CustomShape 5"/>
          <p:cNvSpPr/>
          <p:nvPr/>
        </p:nvSpPr>
        <p:spPr>
          <a:xfrm>
            <a:off x="3614400" y="3350520"/>
            <a:ext cx="3113280" cy="406800"/>
          </a:xfrm>
          <a:prstGeom prst="roundRect">
            <a:avLst>
              <a:gd name="adj" fmla="val 16667"/>
            </a:avLst>
          </a:prstGeom>
          <a:noFill/>
          <a:ln>
            <a:round/>
          </a:ln>
        </p:spPr>
        <p:style>
          <a:lnRef idx="2">
            <a:schemeClr val="accent1">
              <a:shade val="50000"/>
            </a:schemeClr>
          </a:lnRef>
          <a:fillRef idx="1">
            <a:schemeClr val="accent1"/>
          </a:fillRef>
          <a:effectRef idx="0">
            <a:schemeClr val="accent1"/>
          </a:effectRef>
          <a:fontRef idx="minor"/>
        </p:style>
      </p:sp>
      <p:sp>
        <p:nvSpPr>
          <p:cNvPr id="250" name="CustomShape 6"/>
          <p:cNvSpPr/>
          <p:nvPr/>
        </p:nvSpPr>
        <p:spPr>
          <a:xfrm flipH="1">
            <a:off x="6803640" y="2931840"/>
            <a:ext cx="431640" cy="503640"/>
          </a:xfrm>
          <a:custGeom>
            <a:avLst/>
            <a:gdLst/>
            <a:ahLst/>
            <a:cxnLst/>
            <a:rect l="l" t="t" r="r" b="b"/>
            <a:pathLst>
              <a:path w="21600" h="21600">
                <a:moveTo>
                  <a:pt x="0" y="0"/>
                </a:moveTo>
                <a:lnTo>
                  <a:pt x="21600" y="21600"/>
                </a:lnTo>
              </a:path>
            </a:pathLst>
          </a:custGeom>
          <a:noFill/>
          <a:ln w="28440">
            <a:solidFill>
              <a:schemeClr val="accent1">
                <a:lumMod val="75000"/>
              </a:schemeClr>
            </a:solidFill>
            <a:round/>
            <a:tailEnd type="triangle" w="med" len="med"/>
          </a:ln>
        </p:spPr>
        <p:style>
          <a:lnRef idx="1">
            <a:schemeClr val="accent1"/>
          </a:lnRef>
          <a:fillRef idx="0">
            <a:schemeClr val="accent1"/>
          </a:fillRef>
          <a:effectRef idx="0">
            <a:schemeClr val="accent1"/>
          </a:effectRef>
          <a:fontRef idx="minor"/>
        </p:style>
      </p:sp>
      <p:sp>
        <p:nvSpPr>
          <p:cNvPr id="251" name="CustomShape 7"/>
          <p:cNvSpPr/>
          <p:nvPr/>
        </p:nvSpPr>
        <p:spPr>
          <a:xfrm>
            <a:off x="6935400" y="2558880"/>
            <a:ext cx="2122560" cy="17362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800" b="1" strike="noStrike" spc="-1">
                <a:solidFill>
                  <a:srgbClr val="376092"/>
                </a:solidFill>
                <a:latin typeface="Calibri"/>
              </a:rPr>
              <a:t>It should have the </a:t>
            </a:r>
            <a:endParaRPr lang="en-GB" sz="1800" b="0" strike="noStrike" spc="-1">
              <a:latin typeface="Arial"/>
            </a:endParaRPr>
          </a:p>
          <a:p>
            <a:pPr algn="ctr">
              <a:lnSpc>
                <a:spcPct val="100000"/>
              </a:lnSpc>
            </a:pPr>
            <a:r>
              <a:rPr lang="en-GB" sz="1800" b="1" u="sng" strike="noStrike" spc="-1">
                <a:solidFill>
                  <a:srgbClr val="376092"/>
                </a:solidFill>
                <a:uFillTx/>
                <a:latin typeface="Calibri"/>
              </a:rPr>
              <a:t>address</a:t>
            </a:r>
            <a:r>
              <a:rPr lang="en-GB" sz="1800" b="1" strike="noStrike" spc="-1">
                <a:solidFill>
                  <a:srgbClr val="376092"/>
                </a:solidFill>
                <a:latin typeface="Calibri"/>
              </a:rPr>
              <a:t> of the </a:t>
            </a:r>
            <a:endParaRPr lang="en-GB" sz="1800" b="0" strike="noStrike" spc="-1">
              <a:latin typeface="Arial"/>
            </a:endParaRPr>
          </a:p>
          <a:p>
            <a:pPr algn="ctr">
              <a:lnSpc>
                <a:spcPct val="100000"/>
              </a:lnSpc>
            </a:pPr>
            <a:r>
              <a:rPr lang="en-GB" sz="1800" b="1" strike="noStrike" spc="-1">
                <a:solidFill>
                  <a:srgbClr val="376092"/>
                </a:solidFill>
                <a:latin typeface="Calibri"/>
              </a:rPr>
              <a:t>manifest file </a:t>
            </a:r>
            <a:endParaRPr lang="en-GB" sz="1800" b="0" strike="noStrike" spc="-1">
              <a:latin typeface="Arial"/>
            </a:endParaRPr>
          </a:p>
          <a:p>
            <a:pPr algn="ctr">
              <a:lnSpc>
                <a:spcPct val="100000"/>
              </a:lnSpc>
            </a:pPr>
            <a:r>
              <a:rPr lang="en-GB" sz="1800" b="1" strike="noStrike" spc="-1">
                <a:solidFill>
                  <a:srgbClr val="376092"/>
                </a:solidFill>
                <a:latin typeface="Calibri"/>
              </a:rPr>
              <a:t>(convenient location</a:t>
            </a:r>
            <a:endParaRPr lang="en-GB" sz="1800" b="0" strike="noStrike" spc="-1">
              <a:latin typeface="Arial"/>
            </a:endParaRPr>
          </a:p>
          <a:p>
            <a:pPr algn="ctr">
              <a:lnSpc>
                <a:spcPct val="100000"/>
              </a:lnSpc>
            </a:pPr>
            <a:r>
              <a:rPr lang="en-GB" sz="1800" b="1" strike="noStrike" spc="-1">
                <a:solidFill>
                  <a:srgbClr val="376092"/>
                </a:solidFill>
                <a:latin typeface="Calibri"/>
              </a:rPr>
              <a:t>is in the same </a:t>
            </a:r>
            <a:endParaRPr lang="en-GB" sz="1800" b="0" strike="noStrike" spc="-1">
              <a:latin typeface="Arial"/>
            </a:endParaRPr>
          </a:p>
          <a:p>
            <a:pPr algn="ctr">
              <a:lnSpc>
                <a:spcPct val="100000"/>
              </a:lnSpc>
            </a:pPr>
            <a:r>
              <a:rPr lang="en-GB" sz="1800" b="1" strike="noStrike" spc="-1">
                <a:solidFill>
                  <a:srgbClr val="376092"/>
                </a:solidFill>
                <a:latin typeface="Calibri"/>
              </a:rPr>
              <a:t>dir as the data - opt)</a:t>
            </a:r>
            <a:endParaRPr lang="en-GB" sz="1800" b="0" strike="noStrike" spc="-1">
              <a:latin typeface="Arial"/>
            </a:endParaRPr>
          </a:p>
        </p:txBody>
      </p:sp>
      <p:pic>
        <p:nvPicPr>
          <p:cNvPr id="252" name="Picture 19"/>
          <p:cNvPicPr/>
          <p:nvPr/>
        </p:nvPicPr>
        <p:blipFill>
          <a:blip r:embed="rId3"/>
          <a:srcRect b="77369"/>
          <a:stretch/>
        </p:blipFill>
        <p:spPr>
          <a:xfrm>
            <a:off x="61560" y="2019960"/>
            <a:ext cx="4731120" cy="1089360"/>
          </a:xfrm>
          <a:prstGeom prst="rect">
            <a:avLst/>
          </a:prstGeom>
          <a:ln w="38160">
            <a:solidFill>
              <a:schemeClr val="accent1">
                <a:lumMod val="75000"/>
              </a:schemeClr>
            </a:solidFill>
            <a:round/>
          </a:ln>
        </p:spPr>
      </p:pic>
      <p:sp>
        <p:nvSpPr>
          <p:cNvPr id="253" name="CustomShape 8"/>
          <p:cNvSpPr/>
          <p:nvPr/>
        </p:nvSpPr>
        <p:spPr>
          <a:xfrm flipH="1" flipV="1">
            <a:off x="3005640" y="3156840"/>
            <a:ext cx="598680" cy="363960"/>
          </a:xfrm>
          <a:custGeom>
            <a:avLst/>
            <a:gdLst/>
            <a:ahLst/>
            <a:cxnLst/>
            <a:rect l="l" t="t" r="r" b="b"/>
            <a:pathLst>
              <a:path w="21600" h="21600">
                <a:moveTo>
                  <a:pt x="0" y="0"/>
                </a:moveTo>
                <a:lnTo>
                  <a:pt x="21600" y="21600"/>
                </a:lnTo>
              </a:path>
            </a:pathLst>
          </a:custGeom>
          <a:noFill/>
          <a:ln w="28440">
            <a:solidFill>
              <a:schemeClr val="accent1">
                <a:lumMod val="75000"/>
              </a:schemeClr>
            </a:solidFill>
            <a:round/>
            <a:tailEnd type="triangle" w="med" len="med"/>
          </a:ln>
        </p:spPr>
        <p:style>
          <a:lnRef idx="1">
            <a:schemeClr val="accent1"/>
          </a:lnRef>
          <a:fillRef idx="0">
            <a:schemeClr val="accent1"/>
          </a:fillRef>
          <a:effectRef idx="0">
            <a:schemeClr val="accent1"/>
          </a:effectRef>
          <a:fontRef idx="minor"/>
        </p:style>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46"/>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47"/>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2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fill="hold" nodeType="clickEffect">
                                  <p:stCondLst>
                                    <p:cond delay="0"/>
                                  </p:stCondLst>
                                  <p:childTnLst>
                                    <p:set>
                                      <p:cBhvr>
                                        <p:cTn id="14" dur="1" fill="hold">
                                          <p:stCondLst>
                                            <p:cond delay="0"/>
                                          </p:stCondLst>
                                        </p:cTn>
                                        <p:tgtEl>
                                          <p:spTgt spid="246"/>
                                        </p:tgtEl>
                                        <p:attrNameLst>
                                          <p:attrName>style.visibility</p:attrName>
                                        </p:attrNameLst>
                                      </p:cBhvr>
                                      <p:to>
                                        <p:strVal val="hidden"/>
                                      </p:to>
                                    </p:set>
                                  </p:childTnLst>
                                </p:cTn>
                              </p:par>
                              <p:par>
                                <p:cTn id="15" presetID="1" presetClass="exit" fill="hold" nodeType="withEffect">
                                  <p:stCondLst>
                                    <p:cond delay="0"/>
                                  </p:stCondLst>
                                  <p:childTnLst>
                                    <p:set>
                                      <p:cBhvr>
                                        <p:cTn id="16" dur="1" fill="hold">
                                          <p:stCondLst>
                                            <p:cond delay="0"/>
                                          </p:stCondLst>
                                        </p:cTn>
                                        <p:tgtEl>
                                          <p:spTgt spid="247"/>
                                        </p:tgtEl>
                                        <p:attrNameLst>
                                          <p:attrName>style.visibility</p:attrName>
                                        </p:attrNameLst>
                                      </p:cBhvr>
                                      <p:to>
                                        <p:strVal val="hidden"/>
                                      </p:to>
                                    </p:set>
                                  </p:childTnLst>
                                </p:cTn>
                              </p:par>
                              <p:par>
                                <p:cTn id="17" presetID="1" presetClass="exit" fill="hold" nodeType="withEffect">
                                  <p:stCondLst>
                                    <p:cond delay="0"/>
                                  </p:stCondLst>
                                  <p:childTnLst>
                                    <p:set>
                                      <p:cBhvr>
                                        <p:cTn id="18" dur="1" fill="hold">
                                          <p:stCondLst>
                                            <p:cond delay="0"/>
                                          </p:stCondLst>
                                        </p:cTn>
                                        <p:tgtEl>
                                          <p:spTgt spid="248"/>
                                        </p:tgtEl>
                                        <p:attrNameLst>
                                          <p:attrName>style.visibility</p:attrName>
                                        </p:attrNameLst>
                                      </p:cBhvr>
                                      <p:to>
                                        <p:strVal val="hidden"/>
                                      </p:to>
                                    </p:set>
                                  </p:childTnLst>
                                </p:cTn>
                              </p:par>
                              <p:par>
                                <p:cTn id="19" presetID="1" presetClass="entr" fill="hold" nodeType="withEffect">
                                  <p:stCondLst>
                                    <p:cond delay="0"/>
                                  </p:stCondLst>
                                  <p:childTnLst>
                                    <p:set>
                                      <p:cBhvr>
                                        <p:cTn id="20" dur="1" fill="hold">
                                          <p:stCondLst>
                                            <p:cond delay="0"/>
                                          </p:stCondLst>
                                        </p:cTn>
                                        <p:tgtEl>
                                          <p:spTgt spid="24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p:cTn id="24" dur="1" fill="hold">
                                          <p:stCondLst>
                                            <p:cond delay="0"/>
                                          </p:stCondLst>
                                        </p:cTn>
                                        <p:tgtEl>
                                          <p:spTgt spid="253"/>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2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250"/>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 name="Picture 7"/>
          <p:cNvPicPr/>
          <p:nvPr/>
        </p:nvPicPr>
        <p:blipFill>
          <a:blip r:embed="rId2"/>
          <a:srcRect t="12727" b="20143"/>
          <a:stretch/>
        </p:blipFill>
        <p:spPr>
          <a:xfrm>
            <a:off x="7668360" y="1635480"/>
            <a:ext cx="1216440" cy="879120"/>
          </a:xfrm>
          <a:prstGeom prst="rect">
            <a:avLst/>
          </a:prstGeom>
          <a:ln>
            <a:noFill/>
          </a:ln>
        </p:spPr>
      </p:pic>
      <p:sp>
        <p:nvSpPr>
          <p:cNvPr id="255"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The manifest file:</a:t>
            </a:r>
            <a:endParaRPr lang="en-US" sz="1800" b="0" strike="noStrike" spc="-1">
              <a:solidFill>
                <a:srgbClr val="000000"/>
              </a:solidFill>
              <a:latin typeface="Calibri"/>
            </a:endParaRPr>
          </a:p>
        </p:txBody>
      </p:sp>
      <p:pic>
        <p:nvPicPr>
          <p:cNvPr id="256" name="Picture 3"/>
          <p:cNvPicPr/>
          <p:nvPr/>
        </p:nvPicPr>
        <p:blipFill>
          <a:blip r:embed="rId3"/>
          <a:srcRect r="9653"/>
          <a:stretch/>
        </p:blipFill>
        <p:spPr>
          <a:xfrm>
            <a:off x="1108440" y="2464200"/>
            <a:ext cx="7578000" cy="2348280"/>
          </a:xfrm>
          <a:prstGeom prst="rect">
            <a:avLst/>
          </a:prstGeom>
          <a:ln w="38160">
            <a:solidFill>
              <a:schemeClr val="accent1">
                <a:lumMod val="75000"/>
              </a:schemeClr>
            </a:solidFill>
            <a:round/>
          </a:ln>
        </p:spPr>
      </p:pic>
      <p:pic>
        <p:nvPicPr>
          <p:cNvPr id="257" name="Picture 4"/>
          <p:cNvPicPr/>
          <p:nvPr/>
        </p:nvPicPr>
        <p:blipFill>
          <a:blip r:embed="rId4"/>
          <a:srcRect b="77369"/>
          <a:stretch/>
        </p:blipFill>
        <p:spPr>
          <a:xfrm>
            <a:off x="1691640" y="843480"/>
            <a:ext cx="4731120" cy="1089360"/>
          </a:xfrm>
          <a:prstGeom prst="rect">
            <a:avLst/>
          </a:prstGeom>
          <a:ln w="38160">
            <a:solidFill>
              <a:schemeClr val="accent1">
                <a:lumMod val="75000"/>
              </a:schemeClr>
            </a:solidFill>
            <a:round/>
          </a:ln>
        </p:spPr>
      </p:pic>
      <p:pic>
        <p:nvPicPr>
          <p:cNvPr id="258" name="Picture 6"/>
          <p:cNvPicPr/>
          <p:nvPr/>
        </p:nvPicPr>
        <p:blipFill>
          <a:blip r:embed="rId5"/>
          <a:stretch/>
        </p:blipFill>
        <p:spPr>
          <a:xfrm>
            <a:off x="6588360" y="843480"/>
            <a:ext cx="647640" cy="639000"/>
          </a:xfrm>
          <a:prstGeom prst="rect">
            <a:avLst/>
          </a:prstGeom>
          <a:ln>
            <a:noFill/>
          </a:ln>
        </p:spPr>
      </p:pic>
      <p:sp>
        <p:nvSpPr>
          <p:cNvPr id="259" name="CustomShape 2"/>
          <p:cNvSpPr/>
          <p:nvPr/>
        </p:nvSpPr>
        <p:spPr>
          <a:xfrm>
            <a:off x="971640" y="2187000"/>
            <a:ext cx="2190960" cy="27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200" b="1" strike="noStrike" spc="-1">
                <a:solidFill>
                  <a:srgbClr val="FF0000"/>
                </a:solidFill>
                <a:latin typeface="Calibri"/>
              </a:rPr>
              <a:t>Manifest_$DataTag.txt</a:t>
            </a:r>
            <a:endParaRPr lang="en-GB" sz="12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59"/>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25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fill="hold" nodeType="clickEffect">
                                  <p:stCondLst>
                                    <p:cond delay="0"/>
                                  </p:stCondLst>
                                  <p:childTnLst>
                                    <p:set>
                                      <p:cBhvr>
                                        <p:cTn id="16" dur="1" fill="hold">
                                          <p:stCondLst>
                                            <p:cond delay="0"/>
                                          </p:stCondLst>
                                        </p:cTn>
                                        <p:tgtEl>
                                          <p:spTgt spid="2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Data registration: Protocol</a:t>
            </a:r>
            <a:endParaRPr lang="en-US" sz="1800" b="0" strike="noStrike" spc="-1">
              <a:solidFill>
                <a:srgbClr val="000000"/>
              </a:solidFill>
              <a:latin typeface="Calibri"/>
            </a:endParaRPr>
          </a:p>
        </p:txBody>
      </p:sp>
      <p:pic>
        <p:nvPicPr>
          <p:cNvPr id="261" name="Picture 3"/>
          <p:cNvPicPr/>
          <p:nvPr/>
        </p:nvPicPr>
        <p:blipFill>
          <a:blip r:embed="rId2"/>
          <a:srcRect l="33961" t="29461" r="44266" b="26351"/>
          <a:stretch/>
        </p:blipFill>
        <p:spPr>
          <a:xfrm>
            <a:off x="3492000" y="555480"/>
            <a:ext cx="3384000" cy="4252680"/>
          </a:xfrm>
          <a:prstGeom prst="rect">
            <a:avLst/>
          </a:prstGeom>
          <a:ln>
            <a:noFill/>
          </a:ln>
        </p:spPr>
      </p:pic>
      <p:pic>
        <p:nvPicPr>
          <p:cNvPr id="262" name="Picture 5"/>
          <p:cNvPicPr/>
          <p:nvPr/>
        </p:nvPicPr>
        <p:blipFill>
          <a:blip r:embed="rId3"/>
          <a:stretch/>
        </p:blipFill>
        <p:spPr>
          <a:xfrm>
            <a:off x="4446360" y="4408200"/>
            <a:ext cx="346320" cy="341640"/>
          </a:xfrm>
          <a:prstGeom prst="rect">
            <a:avLst/>
          </a:prstGeom>
          <a:ln>
            <a:noFill/>
          </a:ln>
        </p:spPr>
      </p:pic>
      <p:sp>
        <p:nvSpPr>
          <p:cNvPr id="263" name="CustomShape 2"/>
          <p:cNvSpPr/>
          <p:nvPr/>
        </p:nvSpPr>
        <p:spPr>
          <a:xfrm>
            <a:off x="3614400" y="3350520"/>
            <a:ext cx="3113280" cy="406800"/>
          </a:xfrm>
          <a:prstGeom prst="roundRect">
            <a:avLst>
              <a:gd name="adj" fmla="val 16667"/>
            </a:avLst>
          </a:prstGeom>
          <a:noFill/>
          <a:ln>
            <a:round/>
          </a:ln>
        </p:spPr>
        <p:style>
          <a:lnRef idx="2">
            <a:schemeClr val="accent1">
              <a:shade val="50000"/>
            </a:schemeClr>
          </a:lnRef>
          <a:fillRef idx="1">
            <a:schemeClr val="accent1"/>
          </a:fillRef>
          <a:effectRef idx="0">
            <a:schemeClr val="accent1"/>
          </a:effectRef>
          <a:fontRef idx="minor"/>
        </p:style>
      </p:sp>
      <p:sp>
        <p:nvSpPr>
          <p:cNvPr id="264" name="CustomShape 3"/>
          <p:cNvSpPr/>
          <p:nvPr/>
        </p:nvSpPr>
        <p:spPr>
          <a:xfrm flipH="1">
            <a:off x="6803640" y="2931840"/>
            <a:ext cx="431640" cy="503640"/>
          </a:xfrm>
          <a:custGeom>
            <a:avLst/>
            <a:gdLst/>
            <a:ahLst/>
            <a:cxnLst/>
            <a:rect l="l" t="t" r="r" b="b"/>
            <a:pathLst>
              <a:path w="21600" h="21600">
                <a:moveTo>
                  <a:pt x="0" y="0"/>
                </a:moveTo>
                <a:lnTo>
                  <a:pt x="21600" y="21600"/>
                </a:lnTo>
              </a:path>
            </a:pathLst>
          </a:custGeom>
          <a:noFill/>
          <a:ln w="28440">
            <a:solidFill>
              <a:schemeClr val="accent1">
                <a:lumMod val="75000"/>
              </a:schemeClr>
            </a:solidFill>
            <a:round/>
            <a:tailEnd type="triangle" w="med" len="med"/>
          </a:ln>
        </p:spPr>
        <p:style>
          <a:lnRef idx="1">
            <a:schemeClr val="accent1"/>
          </a:lnRef>
          <a:fillRef idx="0">
            <a:schemeClr val="accent1"/>
          </a:fillRef>
          <a:effectRef idx="0">
            <a:schemeClr val="accent1"/>
          </a:effectRef>
          <a:fontRef idx="minor"/>
        </p:style>
      </p:sp>
      <p:sp>
        <p:nvSpPr>
          <p:cNvPr id="265" name="CustomShape 4"/>
          <p:cNvSpPr/>
          <p:nvPr/>
        </p:nvSpPr>
        <p:spPr>
          <a:xfrm>
            <a:off x="6935400" y="2558880"/>
            <a:ext cx="2122560" cy="17362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800" b="1" strike="noStrike" spc="-1">
                <a:solidFill>
                  <a:srgbClr val="376092"/>
                </a:solidFill>
                <a:latin typeface="Calibri"/>
              </a:rPr>
              <a:t>It should have the </a:t>
            </a:r>
            <a:endParaRPr lang="en-GB" sz="1800" b="0" strike="noStrike" spc="-1">
              <a:latin typeface="Arial"/>
            </a:endParaRPr>
          </a:p>
          <a:p>
            <a:pPr algn="ctr">
              <a:lnSpc>
                <a:spcPct val="100000"/>
              </a:lnSpc>
            </a:pPr>
            <a:r>
              <a:rPr lang="en-GB" sz="1800" b="1" u="sng" strike="noStrike" spc="-1">
                <a:solidFill>
                  <a:srgbClr val="376092"/>
                </a:solidFill>
                <a:uFillTx/>
                <a:latin typeface="Calibri"/>
              </a:rPr>
              <a:t>address</a:t>
            </a:r>
            <a:r>
              <a:rPr lang="en-GB" sz="1800" b="1" strike="noStrike" spc="-1">
                <a:solidFill>
                  <a:srgbClr val="376092"/>
                </a:solidFill>
                <a:latin typeface="Calibri"/>
              </a:rPr>
              <a:t> of the </a:t>
            </a:r>
            <a:endParaRPr lang="en-GB" sz="1800" b="0" strike="noStrike" spc="-1">
              <a:latin typeface="Arial"/>
            </a:endParaRPr>
          </a:p>
          <a:p>
            <a:pPr algn="ctr">
              <a:lnSpc>
                <a:spcPct val="100000"/>
              </a:lnSpc>
            </a:pPr>
            <a:r>
              <a:rPr lang="en-GB" sz="1800" b="1" strike="noStrike" spc="-1">
                <a:solidFill>
                  <a:srgbClr val="376092"/>
                </a:solidFill>
                <a:latin typeface="Calibri"/>
              </a:rPr>
              <a:t>manifest file </a:t>
            </a:r>
            <a:endParaRPr lang="en-GB" sz="1800" b="0" strike="noStrike" spc="-1">
              <a:latin typeface="Arial"/>
            </a:endParaRPr>
          </a:p>
          <a:p>
            <a:pPr algn="ctr">
              <a:lnSpc>
                <a:spcPct val="100000"/>
              </a:lnSpc>
            </a:pPr>
            <a:r>
              <a:rPr lang="en-GB" sz="1800" b="1" strike="noStrike" spc="-1">
                <a:solidFill>
                  <a:srgbClr val="376092"/>
                </a:solidFill>
                <a:latin typeface="Calibri"/>
              </a:rPr>
              <a:t>(convenient location</a:t>
            </a:r>
            <a:endParaRPr lang="en-GB" sz="1800" b="0" strike="noStrike" spc="-1">
              <a:latin typeface="Arial"/>
            </a:endParaRPr>
          </a:p>
          <a:p>
            <a:pPr algn="ctr">
              <a:lnSpc>
                <a:spcPct val="100000"/>
              </a:lnSpc>
            </a:pPr>
            <a:r>
              <a:rPr lang="en-GB" sz="1800" b="1" strike="noStrike" spc="-1">
                <a:solidFill>
                  <a:srgbClr val="376092"/>
                </a:solidFill>
                <a:latin typeface="Calibri"/>
              </a:rPr>
              <a:t>is in the same </a:t>
            </a:r>
            <a:endParaRPr lang="en-GB" sz="1800" b="0" strike="noStrike" spc="-1">
              <a:latin typeface="Arial"/>
            </a:endParaRPr>
          </a:p>
          <a:p>
            <a:pPr algn="ctr">
              <a:lnSpc>
                <a:spcPct val="100000"/>
              </a:lnSpc>
            </a:pPr>
            <a:r>
              <a:rPr lang="en-GB" sz="1800" b="1" strike="noStrike" spc="-1">
                <a:solidFill>
                  <a:srgbClr val="376092"/>
                </a:solidFill>
                <a:latin typeface="Calibri"/>
              </a:rPr>
              <a:t>dir as the data - opt)</a:t>
            </a:r>
            <a:endParaRPr lang="en-GB" sz="1800" b="0" strike="noStrike" spc="-1">
              <a:latin typeface="Arial"/>
            </a:endParaRPr>
          </a:p>
        </p:txBody>
      </p:sp>
      <p:sp>
        <p:nvSpPr>
          <p:cNvPr id="266" name="CustomShape 5"/>
          <p:cNvSpPr/>
          <p:nvPr/>
        </p:nvSpPr>
        <p:spPr>
          <a:xfrm>
            <a:off x="5475240" y="3488760"/>
            <a:ext cx="1791360" cy="27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200" b="1" strike="noStrike" spc="-1">
                <a:solidFill>
                  <a:srgbClr val="FF0000"/>
                </a:solidFill>
                <a:latin typeface="Calibri"/>
              </a:rPr>
              <a:t>Manifest_$DataTag.txt</a:t>
            </a:r>
            <a:endParaRPr lang="en-GB" sz="12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Manifest file name</a:t>
            </a:r>
            <a:endParaRPr lang="en-US" sz="1800" b="0" strike="noStrike" spc="-1">
              <a:solidFill>
                <a:srgbClr val="000000"/>
              </a:solidFill>
              <a:latin typeface="Calibri"/>
            </a:endParaRPr>
          </a:p>
        </p:txBody>
      </p:sp>
      <p:sp>
        <p:nvSpPr>
          <p:cNvPr id="268" name="CustomShape 2"/>
          <p:cNvSpPr/>
          <p:nvPr/>
        </p:nvSpPr>
        <p:spPr>
          <a:xfrm>
            <a:off x="1043640" y="666000"/>
            <a:ext cx="7416360" cy="3488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buClr>
                <a:srgbClr val="000000"/>
              </a:buClr>
              <a:buFont typeface="Wingdings" charset="2"/>
              <a:buChar char=""/>
            </a:pPr>
            <a:r>
              <a:rPr lang="en-GB" sz="1800" b="0" strike="noStrike" spc="-1">
                <a:solidFill>
                  <a:srgbClr val="000000"/>
                </a:solidFill>
                <a:latin typeface="Calibri"/>
              </a:rPr>
              <a:t>The manifest file should be named as follows:</a:t>
            </a:r>
            <a:endParaRPr lang="en-GB" sz="1800" b="0" strike="noStrike" spc="-1">
              <a:latin typeface="Arial"/>
            </a:endParaRPr>
          </a:p>
          <a:p>
            <a:pPr>
              <a:lnSpc>
                <a:spcPct val="100000"/>
              </a:lnSpc>
            </a:pPr>
            <a:endParaRPr lang="en-GB" sz="1800" b="0" strike="noStrike" spc="-1">
              <a:latin typeface="Arial"/>
            </a:endParaRPr>
          </a:p>
          <a:p>
            <a:pPr>
              <a:lnSpc>
                <a:spcPct val="100000"/>
              </a:lnSpc>
            </a:pPr>
            <a:r>
              <a:rPr lang="en-GB" sz="1600" b="1" strike="noStrike" spc="-1">
                <a:solidFill>
                  <a:srgbClr val="002060"/>
                </a:solidFill>
                <a:latin typeface="Calibri"/>
              </a:rPr>
              <a:t>       manifest_&lt;Contract_tag&gt;_&lt;ECV_name&gt;_&lt;optional_tag&gt;_yyyymmdd.txt </a:t>
            </a:r>
            <a:endParaRPr lang="en-GB" sz="1600" b="0" strike="noStrike" spc="-1">
              <a:latin typeface="Arial"/>
            </a:endParaRPr>
          </a:p>
          <a:p>
            <a:pPr>
              <a:lnSpc>
                <a:spcPct val="100000"/>
              </a:lnSpc>
            </a:pPr>
            <a:endParaRPr lang="en-GB" sz="1600" b="0" strike="noStrike" spc="-1">
              <a:latin typeface="Arial"/>
            </a:endParaRPr>
          </a:p>
          <a:p>
            <a:pPr>
              <a:lnSpc>
                <a:spcPct val="100000"/>
              </a:lnSpc>
            </a:pPr>
            <a:r>
              <a:rPr lang="en-GB" sz="1800" b="0" strike="noStrike" spc="-1">
                <a:solidFill>
                  <a:srgbClr val="000000"/>
                </a:solidFill>
                <a:latin typeface="Calibri"/>
              </a:rPr>
              <a:t>      where yyyymmdd is the date when this manifest was  created.</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0000"/>
              </a:buClr>
              <a:buFont typeface="Wingdings" charset="2"/>
              <a:buChar char=""/>
            </a:pPr>
            <a:r>
              <a:rPr lang="en-GB" sz="1800" b="0" strike="noStrike" spc="-1">
                <a:solidFill>
                  <a:srgbClr val="000000"/>
                </a:solidFill>
                <a:latin typeface="Calibri"/>
              </a:rPr>
              <a:t>The manifest should be somewhere in the providers site where CDS can automatically download/check it and see if this file was update with new lines </a:t>
            </a:r>
            <a:r>
              <a:rPr lang="en-GB" sz="1800" b="0" strike="noStrike" spc="-1">
                <a:solidFill>
                  <a:srgbClr val="000000"/>
                </a:solidFill>
                <a:latin typeface="Wingdings"/>
              </a:rPr>
              <a:t></a:t>
            </a:r>
            <a:r>
              <a:rPr lang="en-GB" sz="1800" b="0" strike="noStrike" spc="-1">
                <a:solidFill>
                  <a:srgbClr val="000000"/>
                </a:solidFill>
                <a:latin typeface="Calibri"/>
              </a:rPr>
              <a:t> start the workflow (i.e. data approval) for ingesting the new data.</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0000"/>
              </a:buClr>
              <a:buFont typeface="Wingdings" charset="2"/>
              <a:buChar char=""/>
            </a:pPr>
            <a:r>
              <a:rPr lang="en-GB" sz="1800" b="1" strike="noStrike" spc="-1">
                <a:solidFill>
                  <a:srgbClr val="000000"/>
                </a:solidFill>
                <a:latin typeface="Calibri"/>
              </a:rPr>
              <a:t>Adding any new data other than regular updates of new dates will not work automatically </a:t>
            </a:r>
            <a:r>
              <a:rPr lang="en-GB" sz="1800" b="0" strike="noStrike" spc="-1">
                <a:solidFill>
                  <a:srgbClr val="000000"/>
                </a:solidFill>
                <a:latin typeface="Wingdings"/>
              </a:rPr>
              <a:t></a:t>
            </a:r>
            <a:r>
              <a:rPr lang="en-GB" sz="1800" b="0" strike="noStrike" spc="-1">
                <a:solidFill>
                  <a:srgbClr val="000000"/>
                </a:solidFill>
                <a:latin typeface="Calibri"/>
              </a:rPr>
              <a:t> e.g. if the file name convention is modified to accommodate any change, </a:t>
            </a:r>
            <a:r>
              <a:rPr lang="en-GB" sz="1800" b="1" strike="noStrike" spc="-1">
                <a:solidFill>
                  <a:srgbClr val="000000"/>
                </a:solidFill>
                <a:latin typeface="Calibri"/>
              </a:rPr>
              <a:t>they need to be added manually</a:t>
            </a:r>
            <a:r>
              <a:rPr lang="en-GB" sz="1800" b="0" strike="noStrike" spc="-1">
                <a:solidFill>
                  <a:srgbClr val="000000"/>
                </a:solidFill>
                <a:latin typeface="Calibri"/>
              </a:rPr>
              <a:t> and </a:t>
            </a:r>
            <a:r>
              <a:rPr lang="en-GB" sz="1800" b="1" strike="noStrike" spc="-1">
                <a:solidFill>
                  <a:srgbClr val="000000"/>
                </a:solidFill>
                <a:latin typeface="Calibri"/>
              </a:rPr>
              <a:t>the CDS team needs to be informed</a:t>
            </a:r>
            <a:r>
              <a:rPr lang="en-GB" sz="1800" b="0" strike="noStrike" spc="-1">
                <a:solidFill>
                  <a:srgbClr val="000000"/>
                </a:solidFill>
                <a:latin typeface="Calibri"/>
              </a:rPr>
              <a:t> </a:t>
            </a:r>
            <a:r>
              <a:rPr lang="en-GB" sz="1800" b="1" strike="noStrike" spc="-1">
                <a:solidFill>
                  <a:srgbClr val="000000"/>
                </a:solidFill>
                <a:latin typeface="Calibri"/>
              </a:rPr>
              <a:t>in advance</a:t>
            </a:r>
            <a:r>
              <a:rPr lang="en-GB" sz="1800" b="0" strike="noStrike" spc="-1">
                <a:solidFill>
                  <a:srgbClr val="000000"/>
                </a:solidFill>
                <a:latin typeface="Calibri"/>
              </a:rPr>
              <a:t>.</a:t>
            </a:r>
            <a:endParaRPr lang="en-GB" sz="1800" b="0" strike="noStrike" spc="-1">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Content</a:t>
            </a:r>
            <a:endParaRPr lang="en-US" sz="1800" b="0" strike="noStrike" spc="-1">
              <a:solidFill>
                <a:srgbClr val="000000"/>
              </a:solidFill>
              <a:latin typeface="Calibri"/>
            </a:endParaRPr>
          </a:p>
        </p:txBody>
      </p:sp>
      <p:sp>
        <p:nvSpPr>
          <p:cNvPr id="157" name="CustomShape 2"/>
          <p:cNvSpPr/>
          <p:nvPr/>
        </p:nvSpPr>
        <p:spPr>
          <a:xfrm>
            <a:off x="1115640" y="699480"/>
            <a:ext cx="7488360" cy="4448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25000"/>
              </a:lnSpc>
              <a:buClr>
                <a:srgbClr val="002060"/>
              </a:buClr>
              <a:buFont typeface="Wingdings" charset="2"/>
              <a:buChar char=""/>
            </a:pPr>
            <a:r>
              <a:rPr lang="en-GB" sz="2400" b="0" strike="noStrike" spc="-1">
                <a:solidFill>
                  <a:srgbClr val="002060"/>
                </a:solidFill>
                <a:latin typeface="Calibri"/>
              </a:rPr>
              <a:t>The workflow for computers</a:t>
            </a:r>
            <a:endParaRPr lang="en-GB" sz="2400" b="0" strike="noStrike" spc="-1">
              <a:latin typeface="Arial"/>
            </a:endParaRPr>
          </a:p>
          <a:p>
            <a:pPr marL="285840" indent="-285480">
              <a:lnSpc>
                <a:spcPct val="125000"/>
              </a:lnSpc>
              <a:buClr>
                <a:srgbClr val="002060"/>
              </a:buClr>
              <a:buFont typeface="Wingdings" charset="2"/>
              <a:buChar char=""/>
            </a:pPr>
            <a:r>
              <a:rPr lang="en-GB" sz="2400" b="0" strike="noStrike" spc="-1">
                <a:solidFill>
                  <a:srgbClr val="002060"/>
                </a:solidFill>
                <a:latin typeface="Calibri"/>
              </a:rPr>
              <a:t>What you deliver and what the users see</a:t>
            </a:r>
            <a:endParaRPr lang="en-GB" sz="2400" b="0" strike="noStrike" spc="-1">
              <a:latin typeface="Arial"/>
            </a:endParaRPr>
          </a:p>
          <a:p>
            <a:pPr marL="285840" indent="-285480">
              <a:lnSpc>
                <a:spcPct val="125000"/>
              </a:lnSpc>
              <a:buClr>
                <a:srgbClr val="002060"/>
              </a:buClr>
              <a:buFont typeface="Wingdings" charset="2"/>
              <a:buChar char=""/>
            </a:pPr>
            <a:r>
              <a:rPr lang="en-GB" sz="2400" b="0" strike="noStrike" spc="-1">
                <a:solidFill>
                  <a:srgbClr val="002060"/>
                </a:solidFill>
                <a:latin typeface="Calibri"/>
              </a:rPr>
              <a:t>From data registration to data delivery: do’s and don’ts</a:t>
            </a:r>
            <a:endParaRPr lang="en-GB" sz="2400" b="0" strike="noStrike" spc="-1">
              <a:latin typeface="Arial"/>
            </a:endParaRPr>
          </a:p>
          <a:p>
            <a:pPr marL="285840" indent="-285480">
              <a:lnSpc>
                <a:spcPct val="125000"/>
              </a:lnSpc>
              <a:buClr>
                <a:srgbClr val="002060"/>
              </a:buClr>
              <a:buFont typeface="Wingdings" charset="2"/>
              <a:buChar char=""/>
            </a:pPr>
            <a:r>
              <a:rPr lang="en-GB" sz="2400" b="0" strike="noStrike" spc="-1">
                <a:solidFill>
                  <a:srgbClr val="002060"/>
                </a:solidFill>
                <a:latin typeface="Calibri"/>
              </a:rPr>
              <a:t>Delivery of the documentation</a:t>
            </a:r>
            <a:endParaRPr lang="en-GB" sz="2400" b="0" strike="noStrike" spc="-1">
              <a:latin typeface="Arial"/>
            </a:endParaRPr>
          </a:p>
          <a:p>
            <a:pPr marL="285840" indent="-285480">
              <a:lnSpc>
                <a:spcPct val="125000"/>
              </a:lnSpc>
              <a:buClr>
                <a:srgbClr val="002060"/>
              </a:buClr>
              <a:buFont typeface="Wingdings" charset="2"/>
              <a:buChar char=""/>
            </a:pPr>
            <a:r>
              <a:rPr lang="en-GB" sz="2400" b="0" strike="noStrike" spc="-1">
                <a:solidFill>
                  <a:srgbClr val="002060"/>
                </a:solidFill>
                <a:latin typeface="Calibri"/>
              </a:rPr>
              <a:t>Answers to your questions, issues and feedbacks:</a:t>
            </a:r>
            <a:endParaRPr lang="en-GB" sz="2400" b="0" strike="noStrike" spc="-1">
              <a:latin typeface="Arial"/>
            </a:endParaRPr>
          </a:p>
          <a:p>
            <a:pPr marL="800280" lvl="1" indent="-342720">
              <a:lnSpc>
                <a:spcPct val="125000"/>
              </a:lnSpc>
              <a:buClr>
                <a:srgbClr val="002060"/>
              </a:buClr>
              <a:buFont typeface="Wingdings" charset="2"/>
              <a:buChar char=""/>
            </a:pPr>
            <a:r>
              <a:rPr lang="en-GB" sz="2000" b="0" strike="noStrike" spc="-1">
                <a:solidFill>
                  <a:srgbClr val="002060"/>
                </a:solidFill>
                <a:latin typeface="Calibri"/>
              </a:rPr>
              <a:t>This talk </a:t>
            </a:r>
            <a:r>
              <a:rPr lang="en-GB" sz="2000" b="0" strike="noStrike" spc="-1">
                <a:solidFill>
                  <a:srgbClr val="002060"/>
                </a:solidFill>
                <a:latin typeface="Wingdings"/>
              </a:rPr>
              <a:t></a:t>
            </a:r>
            <a:r>
              <a:rPr lang="en-GB" sz="2000" b="0" strike="noStrike" spc="-1">
                <a:solidFill>
                  <a:srgbClr val="002060"/>
                </a:solidFill>
                <a:latin typeface="Calibri"/>
              </a:rPr>
              <a:t> most (general) points</a:t>
            </a:r>
            <a:endParaRPr lang="en-GB" sz="2000" b="0" strike="noStrike" spc="-1">
              <a:latin typeface="Arial"/>
            </a:endParaRPr>
          </a:p>
          <a:p>
            <a:pPr marL="800280" lvl="1" indent="-342720">
              <a:lnSpc>
                <a:spcPct val="125000"/>
              </a:lnSpc>
              <a:buClr>
                <a:srgbClr val="002060"/>
              </a:buClr>
              <a:buFont typeface="Wingdings" charset="2"/>
              <a:buChar char=""/>
            </a:pPr>
            <a:r>
              <a:rPr lang="en-GB" sz="2000" b="0" strike="noStrike" spc="-1">
                <a:solidFill>
                  <a:srgbClr val="002060"/>
                </a:solidFill>
                <a:latin typeface="Calibri"/>
              </a:rPr>
              <a:t>Confluence page </a:t>
            </a:r>
            <a:r>
              <a:rPr lang="en-GB" sz="2000" b="0" strike="noStrike" spc="-1">
                <a:solidFill>
                  <a:srgbClr val="002060"/>
                </a:solidFill>
                <a:latin typeface="Wingdings"/>
              </a:rPr>
              <a:t></a:t>
            </a:r>
            <a:r>
              <a:rPr lang="en-GB" sz="2000" b="0" strike="noStrike" spc="-1">
                <a:solidFill>
                  <a:srgbClr val="002060"/>
                </a:solidFill>
                <a:latin typeface="Calibri"/>
              </a:rPr>
              <a:t> above + any other general point</a:t>
            </a:r>
            <a:endParaRPr lang="en-GB" sz="2000" b="0" strike="noStrike" spc="-1">
              <a:latin typeface="Arial"/>
            </a:endParaRPr>
          </a:p>
          <a:p>
            <a:pPr marL="800280" lvl="1" indent="-342720">
              <a:lnSpc>
                <a:spcPct val="125000"/>
              </a:lnSpc>
              <a:buClr>
                <a:srgbClr val="002060"/>
              </a:buClr>
              <a:buFont typeface="Wingdings" charset="2"/>
              <a:buChar char=""/>
            </a:pPr>
            <a:r>
              <a:rPr lang="en-GB" sz="2000" b="0" strike="noStrike" spc="-1">
                <a:solidFill>
                  <a:srgbClr val="002060"/>
                </a:solidFill>
                <a:latin typeface="Calibri"/>
              </a:rPr>
              <a:t>A very small number of lot-specific point to be addressed in a 1-2-1 fashion. </a:t>
            </a:r>
            <a:endParaRPr lang="en-GB" sz="2000" b="0" strike="noStrike" spc="-1">
              <a:latin typeface="Arial"/>
            </a:endParaRPr>
          </a:p>
          <a:p>
            <a:pPr>
              <a:lnSpc>
                <a:spcPct val="100000"/>
              </a:lnSpc>
            </a:pPr>
            <a:endParaRPr lang="en-GB" sz="2000" b="0" strike="noStrike" spc="-1">
              <a:latin typeface="Arial"/>
            </a:endParaRPr>
          </a:p>
          <a:p>
            <a:pPr>
              <a:lnSpc>
                <a:spcPct val="100000"/>
              </a:lnSpc>
            </a:pPr>
            <a:endParaRPr lang="en-GB" sz="2000" b="0" strike="noStrike" spc="-1">
              <a:latin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Updating the manifest file</a:t>
            </a:r>
            <a:endParaRPr lang="en-US" sz="1800" b="0" strike="noStrike" spc="-1">
              <a:solidFill>
                <a:srgbClr val="000000"/>
              </a:solidFill>
              <a:latin typeface="Calibri"/>
            </a:endParaRPr>
          </a:p>
        </p:txBody>
      </p:sp>
      <p:sp>
        <p:nvSpPr>
          <p:cNvPr id="270" name="CustomShape 2"/>
          <p:cNvSpPr/>
          <p:nvPr/>
        </p:nvSpPr>
        <p:spPr>
          <a:xfrm>
            <a:off x="3251880" y="569880"/>
            <a:ext cx="294408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2060"/>
                </a:solidFill>
                <a:latin typeface="Calibri"/>
              </a:rPr>
              <a:t>If you release additional data</a:t>
            </a:r>
            <a:endParaRPr lang="en-GB" sz="1800" b="0" strike="noStrike" spc="-1">
              <a:latin typeface="Arial"/>
            </a:endParaRPr>
          </a:p>
        </p:txBody>
      </p:sp>
      <p:sp>
        <p:nvSpPr>
          <p:cNvPr id="271" name="CustomShape 3"/>
          <p:cNvSpPr/>
          <p:nvPr/>
        </p:nvSpPr>
        <p:spPr>
          <a:xfrm>
            <a:off x="647640" y="845280"/>
            <a:ext cx="4788000" cy="3656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800" b="1" u="sng" strike="noStrike" spc="-1">
                <a:solidFill>
                  <a:srgbClr val="002060"/>
                </a:solidFill>
                <a:uFillTx/>
                <a:latin typeface="Calibri"/>
              </a:rPr>
              <a:t>Do’s</a:t>
            </a: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At the start you should have 2 identical manifest files</a:t>
            </a:r>
            <a:r>
              <a:rPr lang="en-GB" sz="1800" b="0" strike="noStrike" spc="-1">
                <a:solidFill>
                  <a:srgbClr val="002060"/>
                </a:solidFill>
                <a:latin typeface="Calibri"/>
              </a:rPr>
              <a:t>:</a:t>
            </a:r>
            <a:endParaRPr lang="en-GB" sz="1800" b="0" strike="noStrike" spc="-1">
              <a:latin typeface="Arial"/>
            </a:endParaRPr>
          </a:p>
          <a:p>
            <a:pPr marL="743040" lvl="1" indent="-285480">
              <a:lnSpc>
                <a:spcPct val="100000"/>
              </a:lnSpc>
              <a:buClr>
                <a:srgbClr val="002060"/>
              </a:buClr>
              <a:buFont typeface="Wingdings" charset="2"/>
              <a:buChar char=""/>
            </a:pPr>
            <a:r>
              <a:rPr lang="en-GB" sz="1800" b="0" i="1" strike="noStrike" spc="-1">
                <a:solidFill>
                  <a:srgbClr val="002060"/>
                </a:solidFill>
                <a:latin typeface="Calibri"/>
              </a:rPr>
              <a:t>manifest_$tag4CDR</a:t>
            </a:r>
            <a:r>
              <a:rPr lang="en-GB" sz="1800" b="0" strike="noStrike" spc="-1">
                <a:solidFill>
                  <a:srgbClr val="002060"/>
                </a:solidFill>
                <a:latin typeface="Calibri"/>
              </a:rPr>
              <a:t>_</a:t>
            </a:r>
            <a:r>
              <a:rPr lang="en-GB" sz="1800" b="1" strike="noStrike" spc="-1">
                <a:solidFill>
                  <a:srgbClr val="002060"/>
                </a:solidFill>
                <a:latin typeface="Calibri"/>
              </a:rPr>
              <a:t>yyyymmdd</a:t>
            </a:r>
            <a:r>
              <a:rPr lang="en-GB" sz="1800" b="0" strike="noStrike" spc="-1">
                <a:solidFill>
                  <a:srgbClr val="002060"/>
                </a:solidFill>
                <a:latin typeface="Calibri"/>
              </a:rPr>
              <a:t>.txt</a:t>
            </a:r>
            <a:endParaRPr lang="en-GB" sz="1800" b="0" strike="noStrike" spc="-1">
              <a:latin typeface="Arial"/>
            </a:endParaRPr>
          </a:p>
          <a:p>
            <a:pPr marL="743040" lvl="1" indent="-285480">
              <a:lnSpc>
                <a:spcPct val="100000"/>
              </a:lnSpc>
              <a:buClr>
                <a:srgbClr val="002060"/>
              </a:buClr>
              <a:buFont typeface="Wingdings" charset="2"/>
              <a:buChar char=""/>
            </a:pPr>
            <a:r>
              <a:rPr lang="en-GB" sz="1800" b="0" i="1" strike="noStrike" spc="-1">
                <a:solidFill>
                  <a:srgbClr val="002060"/>
                </a:solidFill>
                <a:latin typeface="Calibri"/>
              </a:rPr>
              <a:t>manifest_$tag4CDR</a:t>
            </a:r>
            <a:r>
              <a:rPr lang="en-GB" sz="1800" b="0" strike="noStrike" spc="-1">
                <a:solidFill>
                  <a:srgbClr val="002060"/>
                </a:solidFill>
                <a:latin typeface="Calibri"/>
              </a:rPr>
              <a:t>_latest.txt</a:t>
            </a:r>
            <a:endParaRPr lang="en-GB" sz="1800" b="0" strike="noStrike" spc="-1">
              <a:latin typeface="Arial"/>
            </a:endParaRPr>
          </a:p>
          <a:p>
            <a:pPr marL="285840" indent="-285480">
              <a:lnSpc>
                <a:spcPct val="100000"/>
              </a:lnSpc>
              <a:buClr>
                <a:srgbClr val="002060"/>
              </a:buClr>
              <a:buFont typeface="Wingdings" charset="2"/>
              <a:buChar char=""/>
            </a:pPr>
            <a:r>
              <a:rPr lang="en-GB" sz="1800" b="0" strike="noStrike" spc="-1">
                <a:solidFill>
                  <a:srgbClr val="002060"/>
                </a:solidFill>
                <a:latin typeface="Calibri"/>
              </a:rPr>
              <a:t> </a:t>
            </a:r>
            <a:r>
              <a:rPr lang="en-GB" sz="1800" b="1" strike="noStrike" spc="-1">
                <a:solidFill>
                  <a:srgbClr val="002060"/>
                </a:solidFill>
                <a:latin typeface="Calibri"/>
              </a:rPr>
              <a:t>After a new data release:</a:t>
            </a:r>
            <a:endParaRPr lang="en-GB" sz="1800" b="0" strike="noStrike" spc="-1">
              <a:latin typeface="Arial"/>
            </a:endParaRPr>
          </a:p>
          <a:p>
            <a:pPr marL="743040" lvl="1" indent="-285480">
              <a:lnSpc>
                <a:spcPct val="100000"/>
              </a:lnSpc>
              <a:buClr>
                <a:srgbClr val="002060"/>
              </a:buClr>
              <a:buFont typeface="Wingdings" charset="2"/>
              <a:buChar char=""/>
            </a:pPr>
            <a:r>
              <a:rPr lang="en-GB" sz="1800" b="0" strike="noStrike" spc="-1">
                <a:solidFill>
                  <a:srgbClr val="002060"/>
                </a:solidFill>
                <a:latin typeface="Calibri"/>
              </a:rPr>
              <a:t>Make a copy of the latest  </a:t>
            </a:r>
            <a:r>
              <a:rPr lang="en-GB" sz="1800" b="0" i="1" strike="noStrike" spc="-1">
                <a:solidFill>
                  <a:srgbClr val="002060"/>
                </a:solidFill>
                <a:latin typeface="Calibri"/>
              </a:rPr>
              <a:t>manifest_$tag4CDR</a:t>
            </a:r>
            <a:r>
              <a:rPr lang="en-GB" sz="1800" b="0" strike="noStrike" spc="-1">
                <a:solidFill>
                  <a:srgbClr val="002060"/>
                </a:solidFill>
                <a:latin typeface="Calibri"/>
              </a:rPr>
              <a:t>_latest.txt into </a:t>
            </a:r>
            <a:r>
              <a:rPr lang="en-GB" sz="1800" b="0" i="1" strike="noStrike" spc="-1">
                <a:solidFill>
                  <a:srgbClr val="002060"/>
                </a:solidFill>
                <a:latin typeface="Calibri"/>
              </a:rPr>
              <a:t>manifest_$tag4CDR</a:t>
            </a:r>
            <a:r>
              <a:rPr lang="en-GB" sz="1800" b="0" strike="noStrike" spc="-1">
                <a:solidFill>
                  <a:srgbClr val="002060"/>
                </a:solidFill>
                <a:latin typeface="Calibri"/>
              </a:rPr>
              <a:t>_${today}.txt </a:t>
            </a:r>
            <a:endParaRPr lang="en-GB" sz="1800" b="0" strike="noStrike" spc="-1">
              <a:latin typeface="Arial"/>
            </a:endParaRPr>
          </a:p>
          <a:p>
            <a:pPr marL="743040" lvl="1" indent="-285480">
              <a:lnSpc>
                <a:spcPct val="100000"/>
              </a:lnSpc>
              <a:buClr>
                <a:srgbClr val="002060"/>
              </a:buClr>
              <a:buFont typeface="Wingdings" charset="2"/>
              <a:buChar char=""/>
            </a:pPr>
            <a:r>
              <a:rPr lang="en-GB" sz="1800" b="0" strike="noStrike" spc="-1">
                <a:solidFill>
                  <a:srgbClr val="002060"/>
                </a:solidFill>
                <a:latin typeface="Calibri"/>
              </a:rPr>
              <a:t>Add extra lines for the new files at the end of m</a:t>
            </a:r>
            <a:r>
              <a:rPr lang="en-GB" sz="1800" b="0" i="1" strike="noStrike" spc="-1">
                <a:solidFill>
                  <a:srgbClr val="002060"/>
                </a:solidFill>
                <a:latin typeface="Calibri"/>
              </a:rPr>
              <a:t>anifest_$tag4CDR</a:t>
            </a:r>
            <a:r>
              <a:rPr lang="en-GB" sz="1800" b="0" strike="noStrike" spc="-1">
                <a:solidFill>
                  <a:srgbClr val="002060"/>
                </a:solidFill>
                <a:latin typeface="Calibri"/>
              </a:rPr>
              <a:t>_${today}.txt </a:t>
            </a:r>
            <a:endParaRPr lang="en-GB" sz="1800" b="0" strike="noStrike" spc="-1">
              <a:latin typeface="Arial"/>
            </a:endParaRPr>
          </a:p>
          <a:p>
            <a:pPr marL="743040" lvl="1" indent="-285480">
              <a:lnSpc>
                <a:spcPct val="100000"/>
              </a:lnSpc>
              <a:buClr>
                <a:srgbClr val="002060"/>
              </a:buClr>
              <a:buFont typeface="Wingdings" charset="2"/>
              <a:buChar char=""/>
            </a:pPr>
            <a:r>
              <a:rPr lang="en-GB" sz="1800" b="0" strike="noStrike" spc="-1">
                <a:solidFill>
                  <a:srgbClr val="002060"/>
                </a:solidFill>
                <a:latin typeface="Calibri"/>
              </a:rPr>
              <a:t>Link </a:t>
            </a:r>
            <a:r>
              <a:rPr lang="en-GB" sz="1800" b="0" i="1" strike="noStrike" spc="-1">
                <a:solidFill>
                  <a:srgbClr val="002060"/>
                </a:solidFill>
                <a:latin typeface="Calibri"/>
              </a:rPr>
              <a:t>manifest_$tag4CDR</a:t>
            </a:r>
            <a:r>
              <a:rPr lang="en-GB" sz="1800" b="0" strike="noStrike" spc="-1">
                <a:solidFill>
                  <a:srgbClr val="002060"/>
                </a:solidFill>
                <a:latin typeface="Calibri"/>
              </a:rPr>
              <a:t>_${today}.txt  to </a:t>
            </a:r>
            <a:r>
              <a:rPr lang="en-GB" sz="1800" b="0" i="1" strike="noStrike" spc="-1">
                <a:solidFill>
                  <a:srgbClr val="002060"/>
                </a:solidFill>
                <a:latin typeface="Calibri"/>
              </a:rPr>
              <a:t>manifest_$tag4CDR</a:t>
            </a:r>
            <a:r>
              <a:rPr lang="en-GB" sz="1800" b="0" strike="noStrike" spc="-1">
                <a:solidFill>
                  <a:srgbClr val="002060"/>
                </a:solidFill>
                <a:latin typeface="Calibri"/>
              </a:rPr>
              <a:t>_latest.txt </a:t>
            </a:r>
            <a:endParaRPr lang="en-GB" sz="1800" b="0" strike="noStrike" spc="-1">
              <a:latin typeface="Arial"/>
            </a:endParaRPr>
          </a:p>
        </p:txBody>
      </p:sp>
      <p:sp>
        <p:nvSpPr>
          <p:cNvPr id="272" name="CustomShape 4"/>
          <p:cNvSpPr/>
          <p:nvPr/>
        </p:nvSpPr>
        <p:spPr>
          <a:xfrm>
            <a:off x="5544000" y="938880"/>
            <a:ext cx="331200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800" b="1" u="sng" strike="noStrike" spc="-1">
                <a:solidFill>
                  <a:srgbClr val="002060"/>
                </a:solidFill>
                <a:uFillTx/>
                <a:latin typeface="Calibri"/>
              </a:rPr>
              <a:t>Don’ts</a:t>
            </a: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Do not delete old manifest files</a:t>
            </a:r>
            <a:r>
              <a:rPr lang="en-GB" sz="1800" b="0" strike="noStrike" spc="-1">
                <a:solidFill>
                  <a:srgbClr val="002060"/>
                </a:solidFill>
                <a:latin typeface="Calibri"/>
              </a:rPr>
              <a:t> </a:t>
            </a:r>
            <a:endParaRPr lang="en-GB" sz="1800" b="0" strike="noStrike" spc="-1">
              <a:latin typeface="Arial"/>
            </a:endParaRPr>
          </a:p>
        </p:txBody>
      </p:sp>
      <p:sp>
        <p:nvSpPr>
          <p:cNvPr id="273" name="CustomShape 5"/>
          <p:cNvSpPr/>
          <p:nvPr/>
        </p:nvSpPr>
        <p:spPr>
          <a:xfrm>
            <a:off x="5401440" y="2643840"/>
            <a:ext cx="3454560" cy="1550520"/>
          </a:xfrm>
          <a:prstGeom prst="rect">
            <a:avLst/>
          </a:prstGeom>
          <a:noFill/>
          <a:ln w="28440">
            <a:solidFill>
              <a:srgbClr val="C00000"/>
            </a:solidFill>
            <a:round/>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b="0" i="1" strike="noStrike" spc="-1">
                <a:solidFill>
                  <a:srgbClr val="C00000"/>
                </a:solidFill>
                <a:latin typeface="Calibri"/>
              </a:rPr>
              <a:t>e.g.</a:t>
            </a:r>
            <a:endParaRPr lang="en-GB" sz="1600" b="0" strike="noStrike" spc="-1">
              <a:latin typeface="Arial"/>
            </a:endParaRPr>
          </a:p>
          <a:p>
            <a:pPr>
              <a:lnSpc>
                <a:spcPct val="100000"/>
              </a:lnSpc>
            </a:pPr>
            <a:r>
              <a:rPr lang="en-GB" sz="1600" b="0" i="1" strike="noStrike" spc="-1">
                <a:solidFill>
                  <a:srgbClr val="C00000"/>
                </a:solidFill>
                <a:latin typeface="Calibri"/>
              </a:rPr>
              <a:t>$path</a:t>
            </a:r>
            <a:r>
              <a:rPr lang="en-GB" sz="1600" b="0" strike="noStrike" spc="-1">
                <a:solidFill>
                  <a:srgbClr val="C00000"/>
                </a:solidFill>
                <a:latin typeface="Calibri"/>
              </a:rPr>
              <a:t>/manifest_${</a:t>
            </a:r>
            <a:r>
              <a:rPr lang="en-GB" sz="1600" b="0" i="1" strike="noStrike" spc="-1">
                <a:solidFill>
                  <a:srgbClr val="C00000"/>
                </a:solidFill>
                <a:latin typeface="Calibri"/>
              </a:rPr>
              <a:t>tag4CDR}_</a:t>
            </a:r>
            <a:r>
              <a:rPr lang="en-GB" sz="1600" b="0" strike="noStrike" spc="-1">
                <a:solidFill>
                  <a:srgbClr val="C00000"/>
                </a:solidFill>
                <a:latin typeface="Calibri"/>
              </a:rPr>
              <a:t>20180203</a:t>
            </a:r>
            <a:endParaRPr lang="en-GB" sz="1600" b="0" strike="noStrike" spc="-1">
              <a:latin typeface="Arial"/>
            </a:endParaRPr>
          </a:p>
          <a:p>
            <a:pPr>
              <a:lnSpc>
                <a:spcPct val="100000"/>
              </a:lnSpc>
            </a:pPr>
            <a:r>
              <a:rPr lang="en-GB" sz="1600" b="0" i="1" strike="noStrike" spc="-1">
                <a:solidFill>
                  <a:srgbClr val="C00000"/>
                </a:solidFill>
                <a:latin typeface="Calibri"/>
              </a:rPr>
              <a:t>$path</a:t>
            </a:r>
            <a:r>
              <a:rPr lang="en-GB" sz="1600" b="0" strike="noStrike" spc="-1">
                <a:solidFill>
                  <a:srgbClr val="C00000"/>
                </a:solidFill>
                <a:latin typeface="Calibri"/>
              </a:rPr>
              <a:t>/manifest_${</a:t>
            </a:r>
            <a:r>
              <a:rPr lang="en-GB" sz="1600" b="0" i="1" strike="noStrike" spc="-1">
                <a:solidFill>
                  <a:srgbClr val="C00000"/>
                </a:solidFill>
                <a:latin typeface="Calibri"/>
              </a:rPr>
              <a:t>tag4CDR}_</a:t>
            </a:r>
            <a:r>
              <a:rPr lang="en-GB" sz="1600" b="0" strike="noStrike" spc="-1">
                <a:solidFill>
                  <a:srgbClr val="C00000"/>
                </a:solidFill>
                <a:latin typeface="Calibri"/>
              </a:rPr>
              <a:t>20180411</a:t>
            </a:r>
            <a:endParaRPr lang="en-GB" sz="1600" b="0" strike="noStrike" spc="-1">
              <a:latin typeface="Arial"/>
            </a:endParaRPr>
          </a:p>
          <a:p>
            <a:pPr>
              <a:lnSpc>
                <a:spcPct val="100000"/>
              </a:lnSpc>
            </a:pPr>
            <a:r>
              <a:rPr lang="en-GB" sz="1600" b="0" i="1" strike="noStrike" spc="-1">
                <a:solidFill>
                  <a:srgbClr val="C00000"/>
                </a:solidFill>
                <a:latin typeface="Calibri"/>
              </a:rPr>
              <a:t>$path</a:t>
            </a:r>
            <a:r>
              <a:rPr lang="en-GB" sz="1600" b="0" strike="noStrike" spc="-1">
                <a:solidFill>
                  <a:srgbClr val="C00000"/>
                </a:solidFill>
                <a:latin typeface="Calibri"/>
              </a:rPr>
              <a:t>/manifest_${</a:t>
            </a:r>
            <a:r>
              <a:rPr lang="en-GB" sz="1600" b="0" i="1" strike="noStrike" spc="-1">
                <a:solidFill>
                  <a:srgbClr val="C00000"/>
                </a:solidFill>
                <a:latin typeface="Calibri"/>
              </a:rPr>
              <a:t>tag4CDR}_</a:t>
            </a:r>
            <a:r>
              <a:rPr lang="en-GB" sz="1600" b="0" strike="noStrike" spc="-1">
                <a:solidFill>
                  <a:srgbClr val="C00000"/>
                </a:solidFill>
                <a:latin typeface="Calibri"/>
              </a:rPr>
              <a:t>20180805</a:t>
            </a:r>
            <a:endParaRPr lang="en-GB" sz="1600" b="0" strike="noStrike" spc="-1">
              <a:latin typeface="Arial"/>
            </a:endParaRPr>
          </a:p>
          <a:p>
            <a:pPr>
              <a:lnSpc>
                <a:spcPct val="100000"/>
              </a:lnSpc>
            </a:pPr>
            <a:r>
              <a:rPr lang="en-GB" sz="1600" b="0" i="1" strike="noStrike" spc="-1">
                <a:solidFill>
                  <a:srgbClr val="C00000"/>
                </a:solidFill>
                <a:latin typeface="Calibri"/>
              </a:rPr>
              <a:t>$path</a:t>
            </a:r>
            <a:r>
              <a:rPr lang="en-GB" sz="1600" b="0" strike="noStrike" spc="-1">
                <a:solidFill>
                  <a:srgbClr val="C00000"/>
                </a:solidFill>
                <a:latin typeface="Calibri"/>
              </a:rPr>
              <a:t>/manifest_${</a:t>
            </a:r>
            <a:r>
              <a:rPr lang="en-GB" sz="1600" b="0" i="1" strike="noStrike" spc="-1">
                <a:solidFill>
                  <a:srgbClr val="C00000"/>
                </a:solidFill>
                <a:latin typeface="Calibri"/>
              </a:rPr>
              <a:t>tag4CDR}_</a:t>
            </a:r>
            <a:r>
              <a:rPr lang="en-GB" sz="1600" b="0" strike="noStrike" spc="-1">
                <a:solidFill>
                  <a:srgbClr val="C00000"/>
                </a:solidFill>
                <a:latin typeface="Calibri"/>
              </a:rPr>
              <a:t>20181107</a:t>
            </a:r>
            <a:endParaRPr lang="en-GB" sz="1600" b="0" strike="noStrike" spc="-1">
              <a:latin typeface="Arial"/>
            </a:endParaRPr>
          </a:p>
          <a:p>
            <a:pPr>
              <a:lnSpc>
                <a:spcPct val="100000"/>
              </a:lnSpc>
            </a:pPr>
            <a:r>
              <a:rPr lang="en-GB" sz="1600" b="0" i="1" strike="noStrike" spc="-1">
                <a:solidFill>
                  <a:srgbClr val="C00000"/>
                </a:solidFill>
                <a:latin typeface="Calibri"/>
              </a:rPr>
              <a:t>$path</a:t>
            </a:r>
            <a:r>
              <a:rPr lang="en-GB" sz="1600" b="0" strike="noStrike" spc="-1">
                <a:solidFill>
                  <a:srgbClr val="C00000"/>
                </a:solidFill>
                <a:latin typeface="Calibri"/>
              </a:rPr>
              <a:t>/manifest_${</a:t>
            </a:r>
            <a:r>
              <a:rPr lang="en-GB" sz="1600" b="0" i="1" strike="noStrike" spc="-1">
                <a:solidFill>
                  <a:srgbClr val="C00000"/>
                </a:solidFill>
                <a:latin typeface="Calibri"/>
              </a:rPr>
              <a:t>tag4CDR}_</a:t>
            </a:r>
            <a:r>
              <a:rPr lang="en-GB" sz="1600" b="0" strike="noStrike" spc="-1">
                <a:solidFill>
                  <a:srgbClr val="C00000"/>
                </a:solidFill>
                <a:latin typeface="Calibri"/>
              </a:rPr>
              <a:t>latest        </a:t>
            </a:r>
            <a:endParaRPr lang="en-GB" sz="1600" b="0" strike="noStrike" spc="-1">
              <a:latin typeface="Arial"/>
            </a:endParaRPr>
          </a:p>
        </p:txBody>
      </p:sp>
      <p:sp>
        <p:nvSpPr>
          <p:cNvPr id="274" name="CustomShape 6"/>
          <p:cNvSpPr/>
          <p:nvPr/>
        </p:nvSpPr>
        <p:spPr>
          <a:xfrm>
            <a:off x="4020120" y="2485080"/>
            <a:ext cx="1211400" cy="413640"/>
          </a:xfrm>
          <a:custGeom>
            <a:avLst/>
            <a:gdLst/>
            <a:ahLst/>
            <a:cxnLst/>
            <a:rect l="l" t="t" r="r" b="b"/>
            <a:pathLst>
              <a:path w="21600" h="21600">
                <a:moveTo>
                  <a:pt x="0" y="0"/>
                </a:moveTo>
                <a:lnTo>
                  <a:pt x="21600" y="21600"/>
                </a:lnTo>
              </a:path>
            </a:pathLst>
          </a:custGeom>
          <a:noFill/>
          <a:ln w="57240">
            <a:solidFill>
              <a:srgbClr val="C00000"/>
            </a:solidFill>
            <a:round/>
            <a:headEnd type="triangle" w="med" len="med"/>
            <a:tailEnd type="triangle" w="med" len="med"/>
          </a:ln>
        </p:spPr>
        <p:style>
          <a:lnRef idx="1">
            <a:schemeClr val="accent1"/>
          </a:lnRef>
          <a:fillRef idx="0">
            <a:schemeClr val="accent1"/>
          </a:fillRef>
          <a:effectRef idx="0">
            <a:schemeClr val="accent1"/>
          </a:effectRef>
          <a:fontRef idx="minor"/>
        </p:style>
      </p:sp>
      <p:sp>
        <p:nvSpPr>
          <p:cNvPr id="275" name="CustomShape 7"/>
          <p:cNvSpPr/>
          <p:nvPr/>
        </p:nvSpPr>
        <p:spPr>
          <a:xfrm>
            <a:off x="1379880" y="664920"/>
            <a:ext cx="7272360" cy="719640"/>
          </a:xfrm>
          <a:prstGeom prst="rect">
            <a:avLst/>
          </a:prstGeom>
          <a:solidFill>
            <a:schemeClr val="bg1"/>
          </a:solidFill>
          <a:ln>
            <a:round/>
          </a:ln>
        </p:spPr>
        <p:style>
          <a:lnRef idx="2">
            <a:schemeClr val="accent1">
              <a:shade val="50000"/>
            </a:schemeClr>
          </a:lnRef>
          <a:fillRef idx="1">
            <a:schemeClr val="accent1"/>
          </a:fillRef>
          <a:effectRef idx="0">
            <a:schemeClr val="accent1"/>
          </a:effectRef>
          <a:fontRef idx="minor"/>
        </p:style>
      </p:sp>
      <p:sp>
        <p:nvSpPr>
          <p:cNvPr id="276" name="CustomShape 8"/>
          <p:cNvSpPr/>
          <p:nvPr/>
        </p:nvSpPr>
        <p:spPr>
          <a:xfrm>
            <a:off x="2551320" y="813600"/>
            <a:ext cx="4372560" cy="35964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p:style>
      </p:sp>
      <p:sp>
        <p:nvSpPr>
          <p:cNvPr id="277" name="CustomShape 9"/>
          <p:cNvSpPr/>
          <p:nvPr/>
        </p:nvSpPr>
        <p:spPr>
          <a:xfrm>
            <a:off x="2390040" y="572400"/>
            <a:ext cx="23292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0" strike="noStrike" spc="-1">
                <a:solidFill>
                  <a:srgbClr val="000000"/>
                </a:solidFill>
                <a:latin typeface="Calibri"/>
              </a:rPr>
              <a:t> </a:t>
            </a:r>
            <a:endParaRPr lang="en-GB" sz="1800" b="0" strike="noStrike" spc="-1">
              <a:latin typeface="Arial"/>
            </a:endParaRPr>
          </a:p>
        </p:txBody>
      </p:sp>
      <p:sp>
        <p:nvSpPr>
          <p:cNvPr id="278" name="CustomShape 10"/>
          <p:cNvSpPr/>
          <p:nvPr/>
        </p:nvSpPr>
        <p:spPr>
          <a:xfrm>
            <a:off x="1551960" y="808920"/>
            <a:ext cx="696744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2060"/>
                </a:solidFill>
                <a:latin typeface="Calibri"/>
              </a:rPr>
              <a:t>manifest_&lt;Contract_tag&gt;_&lt;ECV_name&gt;_&lt;optional_tag&gt;_yyyymmdd.txt</a:t>
            </a:r>
            <a:endParaRPr lang="en-GB" sz="1800" b="0" strike="noStrike" spc="-1">
              <a:latin typeface="Arial"/>
            </a:endParaRPr>
          </a:p>
        </p:txBody>
      </p:sp>
      <p:sp>
        <p:nvSpPr>
          <p:cNvPr id="279" name="CustomShape 11"/>
          <p:cNvSpPr/>
          <p:nvPr/>
        </p:nvSpPr>
        <p:spPr>
          <a:xfrm flipH="1" flipV="1">
            <a:off x="4499280" y="1995120"/>
            <a:ext cx="901080" cy="215640"/>
          </a:xfrm>
          <a:custGeom>
            <a:avLst/>
            <a:gdLst/>
            <a:ahLst/>
            <a:cxnLst/>
            <a:rect l="l" t="t" r="r" b="b"/>
            <a:pathLst>
              <a:path w="21600" h="21600">
                <a:moveTo>
                  <a:pt x="0" y="0"/>
                </a:moveTo>
                <a:lnTo>
                  <a:pt x="21600" y="21600"/>
                </a:lnTo>
              </a:path>
            </a:pathLst>
          </a:custGeom>
          <a:noFill/>
          <a:ln w="19080">
            <a:solidFill>
              <a:srgbClr val="002060"/>
            </a:solidFill>
            <a:round/>
            <a:tailEnd type="triangle" w="med" len="med"/>
          </a:ln>
        </p:spPr>
        <p:style>
          <a:lnRef idx="1">
            <a:schemeClr val="accent1"/>
          </a:lnRef>
          <a:fillRef idx="0">
            <a:schemeClr val="accent1"/>
          </a:fillRef>
          <a:effectRef idx="0">
            <a:schemeClr val="accent1"/>
          </a:effectRef>
          <a:fontRef idx="minor"/>
        </p:style>
      </p:sp>
      <p:sp>
        <p:nvSpPr>
          <p:cNvPr id="280" name="CustomShape 12"/>
          <p:cNvSpPr/>
          <p:nvPr/>
        </p:nvSpPr>
        <p:spPr>
          <a:xfrm>
            <a:off x="5592240" y="2139840"/>
            <a:ext cx="312408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0" strike="noStrike" spc="-1">
                <a:solidFill>
                  <a:srgbClr val="002060"/>
                </a:solidFill>
                <a:latin typeface="Calibri"/>
              </a:rPr>
              <a:t>Date the manifest file is created</a:t>
            </a:r>
            <a:endParaRPr lang="en-GB" sz="1800" b="0" strike="noStrike" spc="-1">
              <a:latin typeface="Arial"/>
            </a:endParaRPr>
          </a:p>
        </p:txBody>
      </p:sp>
      <p:sp>
        <p:nvSpPr>
          <p:cNvPr id="281" name="CustomShape 13"/>
          <p:cNvSpPr/>
          <p:nvPr/>
        </p:nvSpPr>
        <p:spPr>
          <a:xfrm flipV="1">
            <a:off x="5702400" y="3089880"/>
            <a:ext cx="381600" cy="777240"/>
          </a:xfrm>
          <a:custGeom>
            <a:avLst/>
            <a:gdLst/>
            <a:ahLst/>
            <a:cxnLst/>
            <a:rect l="l" t="t" r="r" b="b"/>
            <a:pathLst>
              <a:path w="21600" h="21600">
                <a:moveTo>
                  <a:pt x="0" y="0"/>
                </a:moveTo>
                <a:lnTo>
                  <a:pt x="21600" y="21600"/>
                </a:lnTo>
              </a:path>
            </a:pathLst>
          </a:custGeom>
          <a:noFill/>
          <a:ln w="19080">
            <a:solidFill>
              <a:srgbClr val="002060"/>
            </a:solidFill>
            <a:round/>
            <a:tailEnd type="triangle" w="med" len="med"/>
          </a:ln>
        </p:spPr>
        <p:style>
          <a:lnRef idx="1">
            <a:schemeClr val="accent1"/>
          </a:lnRef>
          <a:fillRef idx="0">
            <a:schemeClr val="accent1"/>
          </a:fillRef>
          <a:effectRef idx="0">
            <a:schemeClr val="accent1"/>
          </a:effectRef>
          <a:fontRef idx="minor"/>
        </p:style>
      </p:sp>
      <p:sp>
        <p:nvSpPr>
          <p:cNvPr id="282" name="CustomShape 14"/>
          <p:cNvSpPr/>
          <p:nvPr/>
        </p:nvSpPr>
        <p:spPr>
          <a:xfrm>
            <a:off x="4748400" y="4411440"/>
            <a:ext cx="4190760" cy="36468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0" strike="noStrike" spc="-1">
                <a:solidFill>
                  <a:srgbClr val="002060"/>
                </a:solidFill>
                <a:latin typeface="Calibri"/>
              </a:rPr>
              <a:t>Files in the grey box have the same content</a:t>
            </a:r>
            <a:endParaRPr lang="en-GB" sz="1800" b="0" strike="noStrike" spc="-1">
              <a:latin typeface="Arial"/>
            </a:endParaRPr>
          </a:p>
        </p:txBody>
      </p:sp>
      <p:sp>
        <p:nvSpPr>
          <p:cNvPr id="283" name="CustomShape 15"/>
          <p:cNvSpPr/>
          <p:nvPr/>
        </p:nvSpPr>
        <p:spPr>
          <a:xfrm flipH="1">
            <a:off x="3038400" y="1214640"/>
            <a:ext cx="596520" cy="475200"/>
          </a:xfrm>
          <a:custGeom>
            <a:avLst/>
            <a:gdLst/>
            <a:ahLst/>
            <a:cxnLst/>
            <a:rect l="l" t="t" r="r" b="b"/>
            <a:pathLst>
              <a:path w="21600" h="21600">
                <a:moveTo>
                  <a:pt x="0" y="0"/>
                </a:moveTo>
                <a:lnTo>
                  <a:pt x="21600" y="21600"/>
                </a:lnTo>
              </a:path>
            </a:pathLst>
          </a:custGeom>
          <a:noFill/>
          <a:ln w="19080">
            <a:solidFill>
              <a:srgbClr val="002060"/>
            </a:solidFill>
            <a:round/>
            <a:tailEnd type="triangle" w="med" len="med"/>
          </a:ln>
        </p:spPr>
        <p:style>
          <a:lnRef idx="1">
            <a:schemeClr val="accent1"/>
          </a:lnRef>
          <a:fillRef idx="0">
            <a:schemeClr val="accent1"/>
          </a:fillRef>
          <a:effectRef idx="0">
            <a:schemeClr val="accent1"/>
          </a:effectRef>
          <a:fontRef idx="minor"/>
        </p:style>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Data registration: HT </a:t>
            </a:r>
            <a:r>
              <a:rPr lang="en-US" sz="1800" b="1" strike="noStrike" spc="698">
                <a:solidFill>
                  <a:srgbClr val="FFFFFF"/>
                </a:solidFill>
                <a:latin typeface="Wingdings"/>
              </a:rPr>
              <a:t></a:t>
            </a:r>
            <a:r>
              <a:rPr lang="en-US" sz="1800" b="1" strike="noStrike" spc="698">
                <a:solidFill>
                  <a:srgbClr val="FFFFFF"/>
                </a:solidFill>
                <a:latin typeface="Calibri"/>
              </a:rPr>
              <a:t> VARIABLES</a:t>
            </a:r>
            <a:endParaRPr lang="en-US" sz="1800" b="0" strike="noStrike" spc="-1">
              <a:solidFill>
                <a:srgbClr val="000000"/>
              </a:solidFill>
              <a:latin typeface="Calibri"/>
            </a:endParaRPr>
          </a:p>
        </p:txBody>
      </p:sp>
      <p:pic>
        <p:nvPicPr>
          <p:cNvPr id="285" name="Picture 3"/>
          <p:cNvPicPr/>
          <p:nvPr/>
        </p:nvPicPr>
        <p:blipFill>
          <a:blip r:embed="rId2"/>
          <a:stretch/>
        </p:blipFill>
        <p:spPr>
          <a:xfrm>
            <a:off x="1115640" y="627480"/>
            <a:ext cx="7105680" cy="4399560"/>
          </a:xfrm>
          <a:prstGeom prst="rect">
            <a:avLst/>
          </a:prstGeom>
          <a:ln>
            <a:noFill/>
          </a:ln>
        </p:spPr>
      </p:pic>
      <p:sp>
        <p:nvSpPr>
          <p:cNvPr id="286" name="CustomShape 2"/>
          <p:cNvSpPr/>
          <p:nvPr/>
        </p:nvSpPr>
        <p:spPr>
          <a:xfrm>
            <a:off x="4668480" y="1563480"/>
            <a:ext cx="1199160" cy="431640"/>
          </a:xfrm>
          <a:prstGeom prst="ellipse">
            <a:avLst/>
          </a:prstGeom>
          <a:noFill/>
          <a:ln w="38160">
            <a:round/>
          </a:ln>
        </p:spPr>
        <p:style>
          <a:lnRef idx="2">
            <a:schemeClr val="accent1">
              <a:shade val="50000"/>
            </a:schemeClr>
          </a:lnRef>
          <a:fillRef idx="1">
            <a:schemeClr val="accent1"/>
          </a:fillRef>
          <a:effectRef idx="0">
            <a:schemeClr val="accent1"/>
          </a:effectRef>
          <a:fontRef idx="minor"/>
        </p:style>
      </p:sp>
      <p:sp>
        <p:nvSpPr>
          <p:cNvPr id="287" name="CustomShape 3"/>
          <p:cNvSpPr/>
          <p:nvPr/>
        </p:nvSpPr>
        <p:spPr>
          <a:xfrm>
            <a:off x="5076000" y="1995840"/>
            <a:ext cx="1656000" cy="1944000"/>
          </a:xfrm>
          <a:prstGeom prst="roundRect">
            <a:avLst>
              <a:gd name="adj" fmla="val 16667"/>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Data registration: HT</a:t>
            </a:r>
            <a:endParaRPr lang="en-US" sz="1800" b="0" strike="noStrike" spc="-1">
              <a:solidFill>
                <a:srgbClr val="000000"/>
              </a:solidFill>
              <a:latin typeface="Calibri"/>
            </a:endParaRPr>
          </a:p>
        </p:txBody>
      </p:sp>
      <p:pic>
        <p:nvPicPr>
          <p:cNvPr id="289" name="Picture 3"/>
          <p:cNvPicPr/>
          <p:nvPr/>
        </p:nvPicPr>
        <p:blipFill>
          <a:blip r:embed="rId2"/>
          <a:srcRect l="53708" t="27823" b="24716"/>
          <a:stretch/>
        </p:blipFill>
        <p:spPr>
          <a:xfrm>
            <a:off x="1331640" y="627480"/>
            <a:ext cx="6465240" cy="4104000"/>
          </a:xfrm>
          <a:prstGeom prst="rect">
            <a:avLst/>
          </a:prstGeom>
          <a:ln>
            <a:noFill/>
          </a:ln>
        </p:spPr>
      </p:pic>
      <p:pic>
        <p:nvPicPr>
          <p:cNvPr id="290" name="Picture 6"/>
          <p:cNvPicPr/>
          <p:nvPr/>
        </p:nvPicPr>
        <p:blipFill>
          <a:blip r:embed="rId3"/>
          <a:stretch/>
        </p:blipFill>
        <p:spPr>
          <a:xfrm>
            <a:off x="3492000" y="4552200"/>
            <a:ext cx="574560" cy="567000"/>
          </a:xfrm>
          <a:prstGeom prst="rect">
            <a:avLst/>
          </a:prstGeom>
          <a:ln>
            <a:noFill/>
          </a:ln>
        </p:spPr>
      </p:pic>
      <p:pic>
        <p:nvPicPr>
          <p:cNvPr id="291" name="Picture 7"/>
          <p:cNvPicPr/>
          <p:nvPr/>
        </p:nvPicPr>
        <p:blipFill>
          <a:blip r:embed="rId4"/>
          <a:srcRect t="12723" b="20141"/>
          <a:stretch/>
        </p:blipFill>
        <p:spPr>
          <a:xfrm>
            <a:off x="1547640" y="3939840"/>
            <a:ext cx="621360" cy="448920"/>
          </a:xfrm>
          <a:prstGeom prst="rect">
            <a:avLst/>
          </a:prstGeom>
          <a:ln>
            <a:noFill/>
          </a:ln>
        </p:spPr>
      </p:pic>
      <p:sp>
        <p:nvSpPr>
          <p:cNvPr id="292" name="CustomShape 2"/>
          <p:cNvSpPr/>
          <p:nvPr/>
        </p:nvSpPr>
        <p:spPr>
          <a:xfrm>
            <a:off x="2169360" y="1419480"/>
            <a:ext cx="2690280" cy="431640"/>
          </a:xfrm>
          <a:prstGeom prst="roundRect">
            <a:avLst>
              <a:gd name="adj" fmla="val 16667"/>
            </a:avLst>
          </a:prstGeom>
          <a:noFill/>
          <a:ln w="38160">
            <a:solidFill>
              <a:srgbClr val="C00000"/>
            </a:solidFill>
            <a:round/>
          </a:ln>
        </p:spPr>
        <p:style>
          <a:lnRef idx="2">
            <a:schemeClr val="accent1">
              <a:shade val="50000"/>
            </a:schemeClr>
          </a:lnRef>
          <a:fillRef idx="1">
            <a:schemeClr val="accent1"/>
          </a:fillRef>
          <a:effectRef idx="0">
            <a:schemeClr val="accent1"/>
          </a:effectRef>
          <a:fontRef idx="minor"/>
        </p:style>
      </p:sp>
      <p:sp>
        <p:nvSpPr>
          <p:cNvPr id="293" name="CustomShape 3"/>
          <p:cNvSpPr/>
          <p:nvPr/>
        </p:nvSpPr>
        <p:spPr>
          <a:xfrm>
            <a:off x="2174040" y="2070000"/>
            <a:ext cx="2690280" cy="2481840"/>
          </a:xfrm>
          <a:prstGeom prst="roundRect">
            <a:avLst>
              <a:gd name="adj" fmla="val 16667"/>
            </a:avLst>
          </a:prstGeom>
          <a:noFill/>
          <a:ln w="38160">
            <a:solidFill>
              <a:srgbClr val="C00000"/>
            </a:solidFill>
            <a:round/>
          </a:ln>
        </p:spPr>
        <p:style>
          <a:lnRef idx="2">
            <a:schemeClr val="accent1">
              <a:shade val="50000"/>
            </a:schemeClr>
          </a:lnRef>
          <a:fillRef idx="1">
            <a:schemeClr val="accent1"/>
          </a:fillRef>
          <a:effectRef idx="0">
            <a:schemeClr val="accent1"/>
          </a:effectRef>
          <a:fontRef idx="minor"/>
        </p:style>
      </p:sp>
      <p:pic>
        <p:nvPicPr>
          <p:cNvPr id="294" name="Picture 11"/>
          <p:cNvPicPr/>
          <p:nvPr/>
        </p:nvPicPr>
        <p:blipFill>
          <a:blip r:embed="rId5"/>
          <a:srcRect r="25937"/>
          <a:stretch/>
        </p:blipFill>
        <p:spPr>
          <a:xfrm>
            <a:off x="5076000" y="235080"/>
            <a:ext cx="4009320" cy="3266640"/>
          </a:xfrm>
          <a:prstGeom prst="rect">
            <a:avLst/>
          </a:prstGeom>
          <a:ln>
            <a:noFill/>
          </a:ln>
        </p:spPr>
      </p:pic>
      <p:sp>
        <p:nvSpPr>
          <p:cNvPr id="295" name="CustomShape 4"/>
          <p:cNvSpPr/>
          <p:nvPr/>
        </p:nvSpPr>
        <p:spPr>
          <a:xfrm flipH="1">
            <a:off x="4741200" y="2971440"/>
            <a:ext cx="647640" cy="359640"/>
          </a:xfrm>
          <a:custGeom>
            <a:avLst/>
            <a:gdLst/>
            <a:ahLst/>
            <a:cxnLst/>
            <a:rect l="l" t="t" r="r" b="b"/>
            <a:pathLst>
              <a:path w="21600" h="21600">
                <a:moveTo>
                  <a:pt x="0" y="0"/>
                </a:moveTo>
                <a:lnTo>
                  <a:pt x="21600" y="21600"/>
                </a:lnTo>
              </a:path>
            </a:pathLst>
          </a:custGeom>
          <a:noFill/>
          <a:ln w="57240">
            <a:solidFill>
              <a:srgbClr val="C00000"/>
            </a:solidFill>
            <a:round/>
            <a:headEnd type="triangle" w="med" len="med"/>
            <a:tailEnd type="triangle" w="med" len="med"/>
          </a:ln>
        </p:spPr>
        <p:style>
          <a:lnRef idx="1">
            <a:schemeClr val="accent1"/>
          </a:lnRef>
          <a:fillRef idx="0">
            <a:schemeClr val="accent1"/>
          </a:fillRef>
          <a:effectRef idx="0">
            <a:schemeClr val="accent1"/>
          </a:effectRef>
          <a:fontRef idx="minor"/>
        </p:style>
      </p:sp>
      <p:sp>
        <p:nvSpPr>
          <p:cNvPr id="296" name="CustomShape 5"/>
          <p:cNvSpPr/>
          <p:nvPr/>
        </p:nvSpPr>
        <p:spPr>
          <a:xfrm>
            <a:off x="5080680" y="2399400"/>
            <a:ext cx="4063320" cy="1143360"/>
          </a:xfrm>
          <a:prstGeom prst="roundRect">
            <a:avLst>
              <a:gd name="adj" fmla="val 16667"/>
            </a:avLst>
          </a:prstGeom>
          <a:noFill/>
          <a:ln w="38160">
            <a:solidFill>
              <a:srgbClr val="C00000"/>
            </a:solidFill>
            <a:round/>
          </a:ln>
        </p:spPr>
        <p:style>
          <a:lnRef idx="2">
            <a:schemeClr val="accent1">
              <a:shade val="50000"/>
            </a:schemeClr>
          </a:lnRef>
          <a:fillRef idx="1">
            <a:schemeClr val="accent1"/>
          </a:fillRef>
          <a:effectRef idx="0">
            <a:schemeClr val="accent1"/>
          </a:effectRef>
          <a:fontRef idx="minor"/>
        </p:style>
      </p:sp>
      <p:pic>
        <p:nvPicPr>
          <p:cNvPr id="297" name="Picture 16"/>
          <p:cNvPicPr/>
          <p:nvPr/>
        </p:nvPicPr>
        <p:blipFill>
          <a:blip r:embed="rId6"/>
          <a:stretch/>
        </p:blipFill>
        <p:spPr>
          <a:xfrm>
            <a:off x="4153680" y="3691080"/>
            <a:ext cx="4931640" cy="1205280"/>
          </a:xfrm>
          <a:prstGeom prst="rect">
            <a:avLst/>
          </a:prstGeom>
          <a:ln w="38160">
            <a:solidFill>
              <a:srgbClr val="C00000"/>
            </a:solidFill>
            <a:round/>
          </a:ln>
        </p:spPr>
      </p:pic>
      <p:sp>
        <p:nvSpPr>
          <p:cNvPr id="298" name="CustomShape 6"/>
          <p:cNvSpPr/>
          <p:nvPr/>
        </p:nvSpPr>
        <p:spPr>
          <a:xfrm>
            <a:off x="2169360" y="2534040"/>
            <a:ext cx="2601000" cy="447120"/>
          </a:xfrm>
          <a:custGeom>
            <a:avLst/>
            <a:gdLst/>
            <a:ahLst/>
            <a:cxnLst/>
            <a:rect l="l" t="t" r="r" b="b"/>
            <a:pathLst>
              <a:path w="1458097" h="378940">
                <a:moveTo>
                  <a:pt x="0" y="8238"/>
                </a:moveTo>
                <a:lnTo>
                  <a:pt x="1458097" y="0"/>
                </a:lnTo>
                <a:lnTo>
                  <a:pt x="1458097" y="354227"/>
                </a:lnTo>
                <a:lnTo>
                  <a:pt x="16476" y="378940"/>
                </a:lnTo>
                <a:lnTo>
                  <a:pt x="0" y="8238"/>
                </a:lnTo>
                <a:close/>
              </a:path>
            </a:pathLst>
          </a:custGeom>
          <a:solidFill>
            <a:srgbClr val="C00000">
              <a:alpha val="12000"/>
            </a:srgbClr>
          </a:solid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299" name="CustomShape 7"/>
          <p:cNvSpPr/>
          <p:nvPr/>
        </p:nvSpPr>
        <p:spPr>
          <a:xfrm flipH="1" flipV="1">
            <a:off x="4153680" y="2970720"/>
            <a:ext cx="410400" cy="1427760"/>
          </a:xfrm>
          <a:custGeom>
            <a:avLst/>
            <a:gdLst/>
            <a:ahLst/>
            <a:cxnLst/>
            <a:rect l="l" t="t" r="r" b="b"/>
            <a:pathLst>
              <a:path w="21600" h="21600">
                <a:moveTo>
                  <a:pt x="0" y="0"/>
                </a:moveTo>
                <a:lnTo>
                  <a:pt x="21600" y="21600"/>
                </a:lnTo>
              </a:path>
            </a:pathLst>
          </a:custGeom>
          <a:noFill/>
          <a:ln w="57240">
            <a:solidFill>
              <a:srgbClr val="C00000"/>
            </a:solidFill>
            <a:round/>
            <a:headEnd type="triangle" w="med" len="med"/>
            <a:tailEnd type="triangle" w="med" len="med"/>
          </a:ln>
        </p:spPr>
        <p:style>
          <a:lnRef idx="1">
            <a:schemeClr val="accent1"/>
          </a:lnRef>
          <a:fillRef idx="0">
            <a:schemeClr val="accent1"/>
          </a:fillRef>
          <a:effectRef idx="0">
            <a:schemeClr val="accent1"/>
          </a:effectRef>
          <a:fontRef idx="minor"/>
        </p:style>
      </p:sp>
      <p:sp>
        <p:nvSpPr>
          <p:cNvPr id="300" name="CustomShape 8"/>
          <p:cNvSpPr/>
          <p:nvPr/>
        </p:nvSpPr>
        <p:spPr>
          <a:xfrm>
            <a:off x="687960" y="3219840"/>
            <a:ext cx="87300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0000"/>
                </a:solidFill>
                <a:latin typeface="Calibri"/>
              </a:rPr>
              <a:t>SI units</a:t>
            </a:r>
            <a:endParaRPr lang="en-GB" sz="18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29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29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29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296"/>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29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fill="hold" nodeType="clickEffect">
                                  <p:stCondLst>
                                    <p:cond delay="0"/>
                                  </p:stCondLst>
                                  <p:childTnLst>
                                    <p:set>
                                      <p:cBhvr>
                                        <p:cTn id="32" dur="1" fill="hold">
                                          <p:stCondLst>
                                            <p:cond delay="0"/>
                                          </p:stCondLst>
                                        </p:cTn>
                                        <p:tgtEl>
                                          <p:spTgt spid="29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fill="hold" nodeType="clickEffect">
                                  <p:stCondLst>
                                    <p:cond delay="0"/>
                                  </p:stCondLst>
                                  <p:childTnLst>
                                    <p:set>
                                      <p:cBhvr>
                                        <p:cTn id="36" dur="1" fill="hold">
                                          <p:stCondLst>
                                            <p:cond delay="0"/>
                                          </p:stCondLst>
                                        </p:cTn>
                                        <p:tgtEl>
                                          <p:spTgt spid="297"/>
                                        </p:tgtEl>
                                        <p:attrNameLst>
                                          <p:attrName>style.visibility</p:attrName>
                                        </p:attrNameLst>
                                      </p:cBhvr>
                                      <p:to>
                                        <p:strVal val="visible"/>
                                      </p:to>
                                    </p:set>
                                  </p:childTnLst>
                                </p:cTn>
                              </p:par>
                              <p:par>
                                <p:cTn id="37" presetID="1" presetClass="entr" fill="hold" nodeType="withEffect">
                                  <p:stCondLst>
                                    <p:cond delay="0"/>
                                  </p:stCondLst>
                                  <p:childTnLst>
                                    <p:set>
                                      <p:cBhvr>
                                        <p:cTn id="38" dur="1" fill="hold">
                                          <p:stCondLst>
                                            <p:cond delay="0"/>
                                          </p:stCondLst>
                                        </p:cTn>
                                        <p:tgtEl>
                                          <p:spTgt spid="2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How to provide variables</a:t>
            </a:r>
            <a:endParaRPr lang="en-US" sz="1800" b="0" strike="noStrike" spc="-1">
              <a:solidFill>
                <a:srgbClr val="000000"/>
              </a:solidFill>
              <a:latin typeface="Calibri"/>
            </a:endParaRPr>
          </a:p>
        </p:txBody>
      </p:sp>
      <p:sp>
        <p:nvSpPr>
          <p:cNvPr id="302" name="CustomShape 2"/>
          <p:cNvSpPr/>
          <p:nvPr/>
        </p:nvSpPr>
        <p:spPr>
          <a:xfrm>
            <a:off x="1259640" y="1707480"/>
            <a:ext cx="5040360" cy="2833560"/>
          </a:xfrm>
          <a:prstGeom prst="rect">
            <a:avLst/>
          </a:prstGeom>
          <a:noFill/>
          <a:ln w="34920">
            <a:solidFill>
              <a:srgbClr val="002060"/>
            </a:solidFill>
            <a:round/>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000000"/>
                </a:solidFill>
                <a:latin typeface="Calibri"/>
              </a:rPr>
              <a:t>variables:</a:t>
            </a:r>
            <a:endParaRPr lang="en-GB" sz="1800" b="0" strike="noStrike" spc="-1">
              <a:latin typeface="Arial"/>
            </a:endParaRPr>
          </a:p>
          <a:p>
            <a:pPr>
              <a:lnSpc>
                <a:spcPct val="100000"/>
              </a:lnSpc>
            </a:pPr>
            <a:r>
              <a:rPr lang="en-GB" sz="1800" b="0" strike="noStrike" spc="-1">
                <a:solidFill>
                  <a:srgbClr val="000000"/>
                </a:solidFill>
                <a:latin typeface="Calibri"/>
              </a:rPr>
              <a:t>${</a:t>
            </a:r>
            <a:r>
              <a:rPr lang="en-GB" sz="1800" b="0" i="1" strike="noStrike" spc="-1">
                <a:solidFill>
                  <a:srgbClr val="000000"/>
                </a:solidFill>
                <a:latin typeface="Calibri"/>
              </a:rPr>
              <a:t>Name of the variable n 1</a:t>
            </a:r>
            <a:r>
              <a:rPr lang="en-GB" sz="1800" b="0" strike="noStrike" spc="-1">
                <a:solidFill>
                  <a:srgbClr val="000000"/>
                </a:solidFill>
                <a:latin typeface="Calibri"/>
              </a:rPr>
              <a:t>}:</a:t>
            </a:r>
            <a:endParaRPr lang="en-GB" sz="1800" b="0" strike="noStrike" spc="-1">
              <a:latin typeface="Arial"/>
            </a:endParaRPr>
          </a:p>
          <a:p>
            <a:pPr>
              <a:lnSpc>
                <a:spcPct val="100000"/>
              </a:lnSpc>
            </a:pPr>
            <a:r>
              <a:rPr lang="en-GB" sz="1800" b="0" strike="noStrike" spc="-1">
                <a:solidFill>
                  <a:srgbClr val="000000"/>
                </a:solidFill>
                <a:latin typeface="Calibri"/>
              </a:rPr>
              <a:t>    description: "TEXT in the 1</a:t>
            </a:r>
            <a:r>
              <a:rPr lang="en-GB" sz="1800" b="0" strike="noStrike" spc="-1" baseline="30000">
                <a:solidFill>
                  <a:srgbClr val="000000"/>
                </a:solidFill>
                <a:latin typeface="Calibri"/>
              </a:rPr>
              <a:t>st</a:t>
            </a:r>
            <a:r>
              <a:rPr lang="en-GB" sz="1800" b="0" strike="noStrike" spc="-1">
                <a:solidFill>
                  <a:srgbClr val="000000"/>
                </a:solidFill>
                <a:latin typeface="Calibri"/>
              </a:rPr>
              <a:t> row / 3</a:t>
            </a:r>
            <a:r>
              <a:rPr lang="en-GB" sz="1800" b="0" strike="noStrike" spc="-1" baseline="30000">
                <a:solidFill>
                  <a:srgbClr val="000000"/>
                </a:solidFill>
                <a:latin typeface="Calibri"/>
              </a:rPr>
              <a:t>rd</a:t>
            </a:r>
            <a:r>
              <a:rPr lang="en-GB" sz="1800" b="0" strike="noStrike" spc="-1">
                <a:solidFill>
                  <a:srgbClr val="000000"/>
                </a:solidFill>
                <a:latin typeface="Calibri"/>
              </a:rPr>
              <a:t> column "</a:t>
            </a:r>
            <a:endParaRPr lang="en-GB" sz="1800" b="0" strike="noStrike" spc="-1">
              <a:latin typeface="Arial"/>
            </a:endParaRPr>
          </a:p>
          <a:p>
            <a:pPr>
              <a:lnSpc>
                <a:spcPct val="100000"/>
              </a:lnSpc>
            </a:pPr>
            <a:r>
              <a:rPr lang="en-GB" sz="1800" b="0" strike="noStrike" spc="-1">
                <a:solidFill>
                  <a:srgbClr val="000000"/>
                </a:solidFill>
                <a:latin typeface="Calibri"/>
              </a:rPr>
              <a:t>    units: $</a:t>
            </a:r>
            <a:r>
              <a:rPr lang="en-GB" sz="1800" b="0" i="1" strike="noStrike" spc="-1">
                <a:solidFill>
                  <a:srgbClr val="000000"/>
                </a:solidFill>
                <a:latin typeface="Calibri"/>
              </a:rPr>
              <a:t>unit</a:t>
            </a:r>
            <a:endParaRPr lang="en-GB" sz="1800" b="0" strike="noStrike" spc="-1">
              <a:latin typeface="Arial"/>
            </a:endParaRPr>
          </a:p>
          <a:p>
            <a:pPr>
              <a:lnSpc>
                <a:spcPct val="100000"/>
              </a:lnSpc>
            </a:pPr>
            <a:endParaRPr lang="en-GB" sz="1800" b="0" strike="noStrike" spc="-1">
              <a:latin typeface="Arial"/>
            </a:endParaRPr>
          </a:p>
          <a:p>
            <a:pPr>
              <a:lnSpc>
                <a:spcPct val="100000"/>
              </a:lnSpc>
            </a:pPr>
            <a:r>
              <a:rPr lang="en-GB" sz="1800" b="0" strike="noStrike" spc="-1">
                <a:solidFill>
                  <a:srgbClr val="000000"/>
                </a:solidFill>
                <a:latin typeface="Calibri"/>
              </a:rPr>
              <a:t>${</a:t>
            </a:r>
            <a:r>
              <a:rPr lang="en-GB" sz="1800" b="0" i="1" strike="noStrike" spc="-1">
                <a:solidFill>
                  <a:srgbClr val="000000"/>
                </a:solidFill>
                <a:latin typeface="Calibri"/>
              </a:rPr>
              <a:t>Name of the variable n 2</a:t>
            </a:r>
            <a:r>
              <a:rPr lang="en-GB" sz="1800" b="0" strike="noStrike" spc="-1">
                <a:solidFill>
                  <a:srgbClr val="000000"/>
                </a:solidFill>
                <a:latin typeface="Calibri"/>
              </a:rPr>
              <a:t>}:</a:t>
            </a:r>
            <a:endParaRPr lang="en-GB" sz="1800" b="0" strike="noStrike" spc="-1">
              <a:latin typeface="Arial"/>
            </a:endParaRPr>
          </a:p>
          <a:p>
            <a:pPr>
              <a:lnSpc>
                <a:spcPct val="100000"/>
              </a:lnSpc>
            </a:pPr>
            <a:r>
              <a:rPr lang="en-GB" sz="1800" b="0" strike="noStrike" spc="-1">
                <a:solidFill>
                  <a:srgbClr val="000000"/>
                </a:solidFill>
                <a:latin typeface="Calibri"/>
              </a:rPr>
              <a:t>    description: "TEXT in the 2</a:t>
            </a:r>
            <a:r>
              <a:rPr lang="en-GB" sz="1800" b="0" strike="noStrike" spc="-1" baseline="30000">
                <a:solidFill>
                  <a:srgbClr val="000000"/>
                </a:solidFill>
                <a:latin typeface="Calibri"/>
              </a:rPr>
              <a:t>nd</a:t>
            </a:r>
            <a:r>
              <a:rPr lang="en-GB" sz="1800" b="0" strike="noStrike" spc="-1">
                <a:solidFill>
                  <a:srgbClr val="000000"/>
                </a:solidFill>
                <a:latin typeface="Calibri"/>
              </a:rPr>
              <a:t> row / 3</a:t>
            </a:r>
            <a:r>
              <a:rPr lang="en-GB" sz="1800" b="0" strike="noStrike" spc="-1" baseline="30000">
                <a:solidFill>
                  <a:srgbClr val="000000"/>
                </a:solidFill>
                <a:latin typeface="Calibri"/>
              </a:rPr>
              <a:t>rd</a:t>
            </a:r>
            <a:r>
              <a:rPr lang="en-GB" sz="1800" b="0" strike="noStrike" spc="-1">
                <a:solidFill>
                  <a:srgbClr val="000000"/>
                </a:solidFill>
                <a:latin typeface="Calibri"/>
              </a:rPr>
              <a:t> column "</a:t>
            </a:r>
            <a:endParaRPr lang="en-GB" sz="1800" b="0" strike="noStrike" spc="-1">
              <a:latin typeface="Arial"/>
            </a:endParaRPr>
          </a:p>
          <a:p>
            <a:pPr>
              <a:lnSpc>
                <a:spcPct val="100000"/>
              </a:lnSpc>
            </a:pPr>
            <a:r>
              <a:rPr lang="en-GB" sz="1800" b="0" strike="noStrike" spc="-1">
                <a:solidFill>
                  <a:srgbClr val="000000"/>
                </a:solidFill>
                <a:latin typeface="Calibri"/>
              </a:rPr>
              <a:t>    units: $</a:t>
            </a:r>
            <a:r>
              <a:rPr lang="en-GB" sz="1800" b="0" i="1" strike="noStrike" spc="-1">
                <a:solidFill>
                  <a:srgbClr val="000000"/>
                </a:solidFill>
                <a:latin typeface="Calibri"/>
              </a:rPr>
              <a:t>unit</a:t>
            </a:r>
            <a:endParaRPr lang="en-GB" sz="1800" b="0" strike="noStrike" spc="-1">
              <a:latin typeface="Arial"/>
            </a:endParaRPr>
          </a:p>
          <a:p>
            <a:pPr>
              <a:lnSpc>
                <a:spcPct val="100000"/>
              </a:lnSpc>
            </a:pPr>
            <a:r>
              <a:rPr lang="en-GB" sz="1800" b="0" strike="noStrike" spc="-1">
                <a:solidFill>
                  <a:srgbClr val="000000"/>
                </a:solidFill>
                <a:latin typeface="Calibri"/>
              </a:rPr>
              <a:t>:</a:t>
            </a:r>
            <a:endParaRPr lang="en-GB" sz="1800" b="0" strike="noStrike" spc="-1">
              <a:latin typeface="Arial"/>
            </a:endParaRPr>
          </a:p>
          <a:p>
            <a:pPr>
              <a:lnSpc>
                <a:spcPct val="100000"/>
              </a:lnSpc>
            </a:pPr>
            <a:r>
              <a:rPr lang="en-GB" sz="1800" b="0" strike="noStrike" spc="-1">
                <a:solidFill>
                  <a:srgbClr val="000000"/>
                </a:solidFill>
                <a:latin typeface="Calibri"/>
              </a:rPr>
              <a:t>:</a:t>
            </a:r>
            <a:endParaRPr lang="en-GB" sz="1800" b="0" strike="noStrike" spc="-1">
              <a:latin typeface="Arial"/>
            </a:endParaRPr>
          </a:p>
        </p:txBody>
      </p:sp>
      <p:pic>
        <p:nvPicPr>
          <p:cNvPr id="303" name="Picture 4"/>
          <p:cNvPicPr/>
          <p:nvPr/>
        </p:nvPicPr>
        <p:blipFill>
          <a:blip r:embed="rId2"/>
          <a:srcRect t="64912" r="25937" b="21367"/>
          <a:stretch/>
        </p:blipFill>
        <p:spPr>
          <a:xfrm>
            <a:off x="867600" y="609840"/>
            <a:ext cx="8060040" cy="1007640"/>
          </a:xfrm>
          <a:prstGeom prst="rect">
            <a:avLst/>
          </a:prstGeom>
          <a:ln>
            <a:noFill/>
          </a:ln>
        </p:spPr>
      </p:pic>
      <p:sp>
        <p:nvSpPr>
          <p:cNvPr id="304" name="CustomShape 3"/>
          <p:cNvSpPr/>
          <p:nvPr/>
        </p:nvSpPr>
        <p:spPr>
          <a:xfrm>
            <a:off x="1331640" y="2283840"/>
            <a:ext cx="215640" cy="503640"/>
          </a:xfrm>
          <a:prstGeom prst="rect">
            <a:avLst/>
          </a:prstGeom>
          <a:solidFill>
            <a:schemeClr val="bg1"/>
          </a:solid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305" name="CustomShape 4"/>
          <p:cNvSpPr/>
          <p:nvPr/>
        </p:nvSpPr>
        <p:spPr>
          <a:xfrm flipH="1" flipV="1">
            <a:off x="1434960" y="2568240"/>
            <a:ext cx="5184360" cy="428040"/>
          </a:xfrm>
          <a:custGeom>
            <a:avLst/>
            <a:gdLst/>
            <a:ahLst/>
            <a:cxnLst/>
            <a:rect l="l" t="t" r="r" b="b"/>
            <a:pathLst>
              <a:path w="21600" h="21600">
                <a:moveTo>
                  <a:pt x="0" y="0"/>
                </a:moveTo>
                <a:lnTo>
                  <a:pt x="21600" y="21600"/>
                </a:lnTo>
              </a:path>
            </a:pathLst>
          </a:custGeom>
          <a:noFill/>
          <a:ln>
            <a:solidFill>
              <a:srgbClr val="C00000"/>
            </a:solidFill>
            <a:round/>
            <a:tailEnd type="triangle" w="med" len="med"/>
          </a:ln>
        </p:spPr>
        <p:style>
          <a:lnRef idx="1">
            <a:schemeClr val="accent1"/>
          </a:lnRef>
          <a:fillRef idx="0">
            <a:schemeClr val="accent1"/>
          </a:fillRef>
          <a:effectRef idx="0">
            <a:schemeClr val="accent1"/>
          </a:effectRef>
          <a:fontRef idx="minor"/>
        </p:style>
      </p:sp>
      <p:sp>
        <p:nvSpPr>
          <p:cNvPr id="306" name="CustomShape 5"/>
          <p:cNvSpPr/>
          <p:nvPr/>
        </p:nvSpPr>
        <p:spPr>
          <a:xfrm>
            <a:off x="6652080" y="2535840"/>
            <a:ext cx="187200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0" strike="noStrike" spc="-1">
                <a:solidFill>
                  <a:srgbClr val="FF0000"/>
                </a:solidFill>
                <a:latin typeface="Calibri"/>
              </a:rPr>
              <a:t>Indentation not necessary but appreciated</a:t>
            </a:r>
            <a:endParaRPr lang="en-GB" sz="1800" b="0" strike="noStrike" spc="-1">
              <a:latin typeface="Arial"/>
            </a:endParaRPr>
          </a:p>
        </p:txBody>
      </p:sp>
      <p:sp>
        <p:nvSpPr>
          <p:cNvPr id="307" name="CustomShape 6"/>
          <p:cNvSpPr/>
          <p:nvPr/>
        </p:nvSpPr>
        <p:spPr>
          <a:xfrm flipH="1" flipV="1">
            <a:off x="1690920" y="1463040"/>
            <a:ext cx="287640" cy="659880"/>
          </a:xfrm>
          <a:custGeom>
            <a:avLst/>
            <a:gdLst/>
            <a:ahLst/>
            <a:cxnLst/>
            <a:rect l="l" t="t" r="r" b="b"/>
            <a:pathLst>
              <a:path w="21600" h="21600">
                <a:moveTo>
                  <a:pt x="0" y="0"/>
                </a:moveTo>
                <a:lnTo>
                  <a:pt x="21600" y="21600"/>
                </a:lnTo>
              </a:path>
            </a:pathLst>
          </a:custGeom>
          <a:noFill/>
          <a:ln w="38160">
            <a:solidFill>
              <a:srgbClr val="C00000"/>
            </a:solidFill>
            <a:round/>
            <a:tailEnd type="triangle" w="med" len="med"/>
          </a:ln>
        </p:spPr>
        <p:style>
          <a:lnRef idx="1">
            <a:schemeClr val="accent1"/>
          </a:lnRef>
          <a:fillRef idx="0">
            <a:schemeClr val="accent1"/>
          </a:fillRef>
          <a:effectRef idx="0">
            <a:schemeClr val="accent1"/>
          </a:effectRef>
          <a:fontRef idx="minor"/>
        </p:style>
      </p:sp>
      <p:sp>
        <p:nvSpPr>
          <p:cNvPr id="308" name="CustomShape 7"/>
          <p:cNvSpPr/>
          <p:nvPr/>
        </p:nvSpPr>
        <p:spPr>
          <a:xfrm flipH="1" flipV="1">
            <a:off x="2083680" y="1373400"/>
            <a:ext cx="311040" cy="1239480"/>
          </a:xfrm>
          <a:custGeom>
            <a:avLst/>
            <a:gdLst/>
            <a:ahLst/>
            <a:cxnLst/>
            <a:rect l="l" t="t" r="r" b="b"/>
            <a:pathLst>
              <a:path w="21600" h="21600">
                <a:moveTo>
                  <a:pt x="0" y="0"/>
                </a:moveTo>
                <a:lnTo>
                  <a:pt x="21600" y="21600"/>
                </a:lnTo>
              </a:path>
            </a:pathLst>
          </a:custGeom>
          <a:noFill/>
          <a:ln w="38160">
            <a:solidFill>
              <a:srgbClr val="C00000"/>
            </a:solidFill>
            <a:round/>
            <a:tailEnd type="triangle" w="med" len="med"/>
          </a:ln>
        </p:spPr>
        <p:style>
          <a:lnRef idx="1">
            <a:schemeClr val="accent1"/>
          </a:lnRef>
          <a:fillRef idx="0">
            <a:schemeClr val="accent1"/>
          </a:fillRef>
          <a:effectRef idx="0">
            <a:schemeClr val="accent1"/>
          </a:effectRef>
          <a:fontRef idx="minor"/>
        </p:style>
      </p:sp>
      <p:sp>
        <p:nvSpPr>
          <p:cNvPr id="309" name="CustomShape 8"/>
          <p:cNvSpPr/>
          <p:nvPr/>
        </p:nvSpPr>
        <p:spPr>
          <a:xfrm flipV="1">
            <a:off x="3747600" y="580680"/>
            <a:ext cx="32040" cy="882360"/>
          </a:xfrm>
          <a:custGeom>
            <a:avLst/>
            <a:gdLst/>
            <a:ahLst/>
            <a:cxnLst/>
            <a:rect l="l" t="t" r="r" b="b"/>
            <a:pathLst>
              <a:path w="21600" h="21600">
                <a:moveTo>
                  <a:pt x="0" y="0"/>
                </a:moveTo>
                <a:lnTo>
                  <a:pt x="21600" y="21600"/>
                </a:lnTo>
              </a:path>
            </a:pathLst>
          </a:custGeom>
          <a:noFill/>
          <a:ln w="38160">
            <a:solidFill>
              <a:srgbClr val="C00000"/>
            </a:solidFill>
            <a:round/>
            <a:tailEnd type="triangle" w="med" len="med"/>
          </a:ln>
        </p:spPr>
        <p:style>
          <a:lnRef idx="1">
            <a:schemeClr val="accent1"/>
          </a:lnRef>
          <a:fillRef idx="0">
            <a:schemeClr val="accent1"/>
          </a:fillRef>
          <a:effectRef idx="0">
            <a:schemeClr val="accent1"/>
          </a:effectRef>
          <a:fontRef idx="minor"/>
        </p:style>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3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30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30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305"/>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306"/>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3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How to provide related variables</a:t>
            </a:r>
            <a:endParaRPr lang="en-US" sz="1800" b="0" strike="noStrike" spc="-1">
              <a:solidFill>
                <a:srgbClr val="000000"/>
              </a:solidFill>
              <a:latin typeface="Calibri"/>
            </a:endParaRPr>
          </a:p>
        </p:txBody>
      </p:sp>
      <p:sp>
        <p:nvSpPr>
          <p:cNvPr id="311" name="CustomShape 2"/>
          <p:cNvSpPr/>
          <p:nvPr/>
        </p:nvSpPr>
        <p:spPr>
          <a:xfrm>
            <a:off x="1259640" y="1707480"/>
            <a:ext cx="5400360" cy="2284920"/>
          </a:xfrm>
          <a:prstGeom prst="rect">
            <a:avLst/>
          </a:prstGeom>
          <a:noFill/>
          <a:ln w="34920">
            <a:solidFill>
              <a:srgbClr val="002060"/>
            </a:solidFill>
            <a:round/>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000000"/>
                </a:solidFill>
                <a:latin typeface="Calibri"/>
              </a:rPr>
              <a:t>related_variables:</a:t>
            </a:r>
            <a:endParaRPr lang="en-GB" sz="1800" b="0" strike="noStrike" spc="-1">
              <a:latin typeface="Arial"/>
            </a:endParaRPr>
          </a:p>
          <a:p>
            <a:pPr marL="457200">
              <a:lnSpc>
                <a:spcPct val="100000"/>
              </a:lnSpc>
            </a:pPr>
            <a:r>
              <a:rPr lang="en-GB" sz="1800" b="0" strike="noStrike" spc="-1">
                <a:solidFill>
                  <a:srgbClr val="000000"/>
                </a:solidFill>
                <a:latin typeface="Calibri"/>
              </a:rPr>
              <a:t>'A number of variables accounting for the uncertainty on the data provided are also included in the files along the main variable. They provide estimates on possible variations of the values of the main variables due to changes in processing and sampling algorithms.'</a:t>
            </a:r>
            <a:endParaRPr lang="en-GB" sz="1800" b="0" strike="noStrike" spc="-1">
              <a:latin typeface="Arial"/>
            </a:endParaRPr>
          </a:p>
          <a:p>
            <a:pPr>
              <a:lnSpc>
                <a:spcPct val="100000"/>
              </a:lnSpc>
            </a:pPr>
            <a:endParaRPr lang="en-GB" sz="1800" b="0" strike="noStrike" spc="-1">
              <a:latin typeface="Arial"/>
            </a:endParaRPr>
          </a:p>
        </p:txBody>
      </p:sp>
      <p:pic>
        <p:nvPicPr>
          <p:cNvPr id="312" name="Picture 9"/>
          <p:cNvPicPr/>
          <p:nvPr/>
        </p:nvPicPr>
        <p:blipFill>
          <a:blip r:embed="rId2"/>
          <a:srcRect t="57901"/>
          <a:stretch/>
        </p:blipFill>
        <p:spPr>
          <a:xfrm>
            <a:off x="1115640" y="666720"/>
            <a:ext cx="7488360" cy="837360"/>
          </a:xfrm>
          <a:prstGeom prst="rect">
            <a:avLst/>
          </a:prstGeom>
          <a:ln w="38160">
            <a:noFill/>
          </a:ln>
        </p:spPr>
      </p:pic>
      <p:sp>
        <p:nvSpPr>
          <p:cNvPr id="313" name="CustomShape 3"/>
          <p:cNvSpPr/>
          <p:nvPr/>
        </p:nvSpPr>
        <p:spPr>
          <a:xfrm>
            <a:off x="1331640" y="2090880"/>
            <a:ext cx="359640" cy="1488600"/>
          </a:xfrm>
          <a:prstGeom prst="rect">
            <a:avLst/>
          </a:prstGeom>
          <a:solidFill>
            <a:schemeClr val="bg1"/>
          </a:solid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314" name="CustomShape 4"/>
          <p:cNvSpPr/>
          <p:nvPr/>
        </p:nvSpPr>
        <p:spPr>
          <a:xfrm flipH="1" flipV="1">
            <a:off x="1435680" y="2568960"/>
            <a:ext cx="5656320" cy="483840"/>
          </a:xfrm>
          <a:custGeom>
            <a:avLst/>
            <a:gdLst/>
            <a:ahLst/>
            <a:cxnLst/>
            <a:rect l="l" t="t" r="r" b="b"/>
            <a:pathLst>
              <a:path w="21600" h="21600">
                <a:moveTo>
                  <a:pt x="0" y="0"/>
                </a:moveTo>
                <a:lnTo>
                  <a:pt x="21600" y="21600"/>
                </a:lnTo>
              </a:path>
            </a:pathLst>
          </a:custGeom>
          <a:noFill/>
          <a:ln>
            <a:solidFill>
              <a:srgbClr val="C00000"/>
            </a:solidFill>
            <a:round/>
            <a:tailEnd type="triangle" w="med" len="med"/>
          </a:ln>
        </p:spPr>
        <p:style>
          <a:lnRef idx="1">
            <a:schemeClr val="accent1"/>
          </a:lnRef>
          <a:fillRef idx="0">
            <a:schemeClr val="accent1"/>
          </a:fillRef>
          <a:effectRef idx="0">
            <a:schemeClr val="accent1"/>
          </a:effectRef>
          <a:fontRef idx="minor"/>
        </p:style>
      </p:sp>
      <p:sp>
        <p:nvSpPr>
          <p:cNvPr id="315" name="CustomShape 5"/>
          <p:cNvSpPr/>
          <p:nvPr/>
        </p:nvSpPr>
        <p:spPr>
          <a:xfrm>
            <a:off x="7092360" y="2592000"/>
            <a:ext cx="187200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0" strike="noStrike" spc="-1">
                <a:solidFill>
                  <a:srgbClr val="FF0000"/>
                </a:solidFill>
                <a:latin typeface="Calibri"/>
              </a:rPr>
              <a:t>Indentation not necessary but appreciated</a:t>
            </a:r>
            <a:endParaRPr lang="en-GB" sz="1800" b="0" strike="noStrike" spc="-1">
              <a:latin typeface="Arial"/>
            </a:endParaRPr>
          </a:p>
        </p:txBody>
      </p:sp>
      <p:sp>
        <p:nvSpPr>
          <p:cNvPr id="316" name="CustomShape 6"/>
          <p:cNvSpPr/>
          <p:nvPr/>
        </p:nvSpPr>
        <p:spPr>
          <a:xfrm flipV="1">
            <a:off x="6012000" y="819720"/>
            <a:ext cx="360" cy="684720"/>
          </a:xfrm>
          <a:custGeom>
            <a:avLst/>
            <a:gdLst/>
            <a:ahLst/>
            <a:cxnLst/>
            <a:rect l="l" t="t" r="r" b="b"/>
            <a:pathLst>
              <a:path w="21600" h="21600">
                <a:moveTo>
                  <a:pt x="0" y="0"/>
                </a:moveTo>
                <a:lnTo>
                  <a:pt x="21600" y="21600"/>
                </a:lnTo>
              </a:path>
            </a:pathLst>
          </a:custGeom>
          <a:noFill/>
          <a:ln w="63360">
            <a:solidFill>
              <a:srgbClr val="C00000"/>
            </a:solidFill>
            <a:round/>
            <a:tailEnd type="triangle" w="med" len="med"/>
          </a:ln>
        </p:spPr>
        <p:style>
          <a:lnRef idx="1">
            <a:schemeClr val="accent1"/>
          </a:lnRef>
          <a:fillRef idx="0">
            <a:schemeClr val="accent1"/>
          </a:fillRef>
          <a:effectRef idx="0">
            <a:schemeClr val="accent1"/>
          </a:effectRef>
          <a:fontRef idx="minor"/>
        </p:style>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3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314"/>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315"/>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3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Data registration: HT </a:t>
            </a:r>
            <a:r>
              <a:rPr lang="en-US" sz="1800" b="0" strike="noStrike" spc="698">
                <a:solidFill>
                  <a:srgbClr val="FFFFFF"/>
                </a:solidFill>
                <a:latin typeface="Wingdings"/>
              </a:rPr>
              <a:t></a:t>
            </a:r>
            <a:r>
              <a:rPr lang="en-US" sz="1800" b="0" strike="noStrike" spc="698">
                <a:solidFill>
                  <a:srgbClr val="FFFFFF"/>
                </a:solidFill>
                <a:latin typeface="Calibri"/>
              </a:rPr>
              <a:t> </a:t>
            </a:r>
            <a:r>
              <a:rPr lang="en-US" sz="1800" b="1" strike="noStrike" spc="698">
                <a:solidFill>
                  <a:srgbClr val="FFFFFF"/>
                </a:solidFill>
                <a:latin typeface="Calibri"/>
              </a:rPr>
              <a:t>ABSTRACT/FIGURE</a:t>
            </a:r>
            <a:endParaRPr lang="en-US" sz="1800" b="0" strike="noStrike" spc="-1">
              <a:solidFill>
                <a:srgbClr val="000000"/>
              </a:solidFill>
              <a:latin typeface="Calibri"/>
            </a:endParaRPr>
          </a:p>
        </p:txBody>
      </p:sp>
      <p:pic>
        <p:nvPicPr>
          <p:cNvPr id="318" name="Picture 3"/>
          <p:cNvPicPr/>
          <p:nvPr/>
        </p:nvPicPr>
        <p:blipFill>
          <a:blip r:embed="rId2"/>
          <a:stretch/>
        </p:blipFill>
        <p:spPr>
          <a:xfrm>
            <a:off x="1115640" y="627480"/>
            <a:ext cx="7105680" cy="4399560"/>
          </a:xfrm>
          <a:prstGeom prst="rect">
            <a:avLst/>
          </a:prstGeom>
          <a:ln>
            <a:noFill/>
          </a:ln>
        </p:spPr>
      </p:pic>
      <p:sp>
        <p:nvSpPr>
          <p:cNvPr id="319" name="CustomShape 2"/>
          <p:cNvSpPr/>
          <p:nvPr/>
        </p:nvSpPr>
        <p:spPr>
          <a:xfrm>
            <a:off x="4668480" y="1563480"/>
            <a:ext cx="1199160" cy="431640"/>
          </a:xfrm>
          <a:prstGeom prst="ellipse">
            <a:avLst/>
          </a:prstGeom>
          <a:noFill/>
          <a:ln w="38160">
            <a:round/>
          </a:ln>
        </p:spPr>
        <p:style>
          <a:lnRef idx="2">
            <a:schemeClr val="accent1">
              <a:shade val="50000"/>
            </a:schemeClr>
          </a:lnRef>
          <a:fillRef idx="1">
            <a:schemeClr val="accent1"/>
          </a:fillRef>
          <a:effectRef idx="0">
            <a:schemeClr val="accent1"/>
          </a:effectRef>
          <a:fontRef idx="minor"/>
        </p:style>
      </p:sp>
      <p:sp>
        <p:nvSpPr>
          <p:cNvPr id="320" name="CustomShape 3"/>
          <p:cNvSpPr/>
          <p:nvPr/>
        </p:nvSpPr>
        <p:spPr>
          <a:xfrm>
            <a:off x="6732360" y="1995840"/>
            <a:ext cx="1367640" cy="1944000"/>
          </a:xfrm>
          <a:prstGeom prst="roundRect">
            <a:avLst>
              <a:gd name="adj" fmla="val 16667"/>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Data registration: HT </a:t>
            </a:r>
            <a:r>
              <a:rPr lang="en-US" sz="1800" b="1" strike="noStrike" spc="698">
                <a:solidFill>
                  <a:srgbClr val="FFFFFF"/>
                </a:solidFill>
                <a:latin typeface="Wingdings"/>
              </a:rPr>
              <a:t></a:t>
            </a:r>
            <a:r>
              <a:rPr lang="en-US" sz="1800" b="1" strike="noStrike" spc="698">
                <a:solidFill>
                  <a:srgbClr val="FFFFFF"/>
                </a:solidFill>
                <a:latin typeface="Calibri"/>
              </a:rPr>
              <a:t> ABSTRACT</a:t>
            </a:r>
            <a:endParaRPr lang="en-US" sz="1800" b="0" strike="noStrike" spc="-1">
              <a:solidFill>
                <a:srgbClr val="000000"/>
              </a:solidFill>
              <a:latin typeface="Calibri"/>
            </a:endParaRPr>
          </a:p>
        </p:txBody>
      </p:sp>
      <p:pic>
        <p:nvPicPr>
          <p:cNvPr id="322" name="Picture 2"/>
          <p:cNvPicPr/>
          <p:nvPr/>
        </p:nvPicPr>
        <p:blipFill>
          <a:blip r:embed="rId2"/>
          <a:srcRect l="53708" t="27823" b="24716"/>
          <a:stretch/>
        </p:blipFill>
        <p:spPr>
          <a:xfrm>
            <a:off x="1331640" y="627480"/>
            <a:ext cx="6465240" cy="4104000"/>
          </a:xfrm>
          <a:prstGeom prst="rect">
            <a:avLst/>
          </a:prstGeom>
          <a:ln>
            <a:noFill/>
          </a:ln>
        </p:spPr>
      </p:pic>
      <p:sp>
        <p:nvSpPr>
          <p:cNvPr id="323" name="CustomShape 2"/>
          <p:cNvSpPr/>
          <p:nvPr/>
        </p:nvSpPr>
        <p:spPr>
          <a:xfrm>
            <a:off x="4864680" y="1419480"/>
            <a:ext cx="1363320" cy="431640"/>
          </a:xfrm>
          <a:prstGeom prst="roundRect">
            <a:avLst>
              <a:gd name="adj" fmla="val 16667"/>
            </a:avLst>
          </a:prstGeom>
          <a:noFill/>
          <a:ln w="38160">
            <a:solidFill>
              <a:srgbClr val="C00000"/>
            </a:solidFill>
            <a:round/>
          </a:ln>
        </p:spPr>
        <p:style>
          <a:lnRef idx="2">
            <a:schemeClr val="accent1">
              <a:shade val="50000"/>
            </a:schemeClr>
          </a:lnRef>
          <a:fillRef idx="1">
            <a:schemeClr val="accent1"/>
          </a:fillRef>
          <a:effectRef idx="0">
            <a:schemeClr val="accent1"/>
          </a:effectRef>
          <a:fontRef idx="minor"/>
        </p:style>
      </p:sp>
      <p:sp>
        <p:nvSpPr>
          <p:cNvPr id="324" name="CustomShape 3"/>
          <p:cNvSpPr/>
          <p:nvPr/>
        </p:nvSpPr>
        <p:spPr>
          <a:xfrm>
            <a:off x="4716000" y="2105640"/>
            <a:ext cx="1671120" cy="2481840"/>
          </a:xfrm>
          <a:prstGeom prst="roundRect">
            <a:avLst>
              <a:gd name="adj" fmla="val 16667"/>
            </a:avLst>
          </a:prstGeom>
          <a:noFill/>
          <a:ln w="38160">
            <a:solidFill>
              <a:srgbClr val="C00000"/>
            </a:solidFill>
            <a:round/>
          </a:ln>
        </p:spPr>
        <p:style>
          <a:lnRef idx="2">
            <a:schemeClr val="accent1">
              <a:shade val="50000"/>
            </a:schemeClr>
          </a:lnRef>
          <a:fillRef idx="1">
            <a:schemeClr val="accent1"/>
          </a:fillRef>
          <a:effectRef idx="0">
            <a:schemeClr val="accent1"/>
          </a:effectRef>
          <a:fontRef idx="minor"/>
        </p:style>
      </p:sp>
      <p:pic>
        <p:nvPicPr>
          <p:cNvPr id="325" name="Picture 6"/>
          <p:cNvPicPr/>
          <p:nvPr/>
        </p:nvPicPr>
        <p:blipFill>
          <a:blip r:embed="rId3"/>
          <a:srcRect r="25937"/>
          <a:stretch/>
        </p:blipFill>
        <p:spPr>
          <a:xfrm>
            <a:off x="395640" y="915480"/>
            <a:ext cx="4009320" cy="3266640"/>
          </a:xfrm>
          <a:prstGeom prst="rect">
            <a:avLst/>
          </a:prstGeom>
          <a:ln>
            <a:noFill/>
          </a:ln>
        </p:spPr>
      </p:pic>
      <p:sp>
        <p:nvSpPr>
          <p:cNvPr id="326" name="CustomShape 4"/>
          <p:cNvSpPr/>
          <p:nvPr/>
        </p:nvSpPr>
        <p:spPr>
          <a:xfrm flipH="1" flipV="1">
            <a:off x="3697920" y="2355840"/>
            <a:ext cx="914760" cy="437040"/>
          </a:xfrm>
          <a:custGeom>
            <a:avLst/>
            <a:gdLst/>
            <a:ahLst/>
            <a:cxnLst/>
            <a:rect l="l" t="t" r="r" b="b"/>
            <a:pathLst>
              <a:path w="21600" h="21600">
                <a:moveTo>
                  <a:pt x="0" y="0"/>
                </a:moveTo>
                <a:lnTo>
                  <a:pt x="21600" y="21600"/>
                </a:lnTo>
              </a:path>
            </a:pathLst>
          </a:custGeom>
          <a:noFill/>
          <a:ln w="57240">
            <a:solidFill>
              <a:srgbClr val="C00000"/>
            </a:solidFill>
            <a:round/>
            <a:headEnd type="triangle" w="med" len="med"/>
            <a:tailEnd type="triangle" w="med" len="med"/>
          </a:ln>
        </p:spPr>
        <p:style>
          <a:lnRef idx="1">
            <a:schemeClr val="accent1"/>
          </a:lnRef>
          <a:fillRef idx="0">
            <a:schemeClr val="accent1"/>
          </a:fillRef>
          <a:effectRef idx="0">
            <a:schemeClr val="accent1"/>
          </a:effectRef>
          <a:fontRef idx="minor"/>
        </p:style>
      </p:sp>
      <p:sp>
        <p:nvSpPr>
          <p:cNvPr id="327" name="CustomShape 5"/>
          <p:cNvSpPr/>
          <p:nvPr/>
        </p:nvSpPr>
        <p:spPr>
          <a:xfrm>
            <a:off x="332640" y="1601280"/>
            <a:ext cx="3302640" cy="826200"/>
          </a:xfrm>
          <a:prstGeom prst="roundRect">
            <a:avLst>
              <a:gd name="adj" fmla="val 16667"/>
            </a:avLst>
          </a:prstGeom>
          <a:noFill/>
          <a:ln w="38160">
            <a:solidFill>
              <a:srgbClr val="C00000"/>
            </a:solidFill>
            <a:round/>
          </a:ln>
        </p:spPr>
        <p:style>
          <a:lnRef idx="2">
            <a:schemeClr val="accent1">
              <a:shade val="50000"/>
            </a:schemeClr>
          </a:lnRef>
          <a:fillRef idx="1">
            <a:schemeClr val="accent1"/>
          </a:fillRef>
          <a:effectRef idx="0">
            <a:schemeClr val="accent1"/>
          </a:effectRef>
          <a:fontRef idx="minor"/>
        </p:style>
      </p:sp>
      <p:sp>
        <p:nvSpPr>
          <p:cNvPr id="328" name="CustomShape 6"/>
          <p:cNvSpPr/>
          <p:nvPr/>
        </p:nvSpPr>
        <p:spPr>
          <a:xfrm>
            <a:off x="4827240" y="3204360"/>
            <a:ext cx="1457640" cy="447120"/>
          </a:xfrm>
          <a:custGeom>
            <a:avLst/>
            <a:gdLst/>
            <a:ahLst/>
            <a:cxnLst/>
            <a:rect l="l" t="t" r="r" b="b"/>
            <a:pathLst>
              <a:path w="1458097" h="378940">
                <a:moveTo>
                  <a:pt x="0" y="8238"/>
                </a:moveTo>
                <a:lnTo>
                  <a:pt x="1458097" y="0"/>
                </a:lnTo>
                <a:lnTo>
                  <a:pt x="1458097" y="354227"/>
                </a:lnTo>
                <a:lnTo>
                  <a:pt x="16476" y="378940"/>
                </a:lnTo>
                <a:lnTo>
                  <a:pt x="0" y="8238"/>
                </a:lnTo>
                <a:close/>
              </a:path>
            </a:pathLst>
          </a:custGeom>
          <a:solidFill>
            <a:srgbClr val="C00000">
              <a:alpha val="12000"/>
            </a:srgbClr>
          </a:solid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329" name="CustomShape 7"/>
          <p:cNvSpPr/>
          <p:nvPr/>
        </p:nvSpPr>
        <p:spPr>
          <a:xfrm>
            <a:off x="5341320" y="2741760"/>
            <a:ext cx="648360" cy="117000"/>
          </a:xfrm>
          <a:custGeom>
            <a:avLst/>
            <a:gdLst/>
            <a:ahLst/>
            <a:cxnLst/>
            <a:rect l="l" t="t" r="r" b="b"/>
            <a:pathLst>
              <a:path w="1458097" h="378940">
                <a:moveTo>
                  <a:pt x="0" y="8238"/>
                </a:moveTo>
                <a:lnTo>
                  <a:pt x="1458097" y="0"/>
                </a:lnTo>
                <a:lnTo>
                  <a:pt x="1458097" y="354227"/>
                </a:lnTo>
                <a:lnTo>
                  <a:pt x="16476" y="378940"/>
                </a:lnTo>
                <a:lnTo>
                  <a:pt x="0" y="8238"/>
                </a:lnTo>
                <a:close/>
              </a:path>
            </a:pathLst>
          </a:custGeom>
          <a:solidFill>
            <a:schemeClr val="tx1">
              <a:lumMod val="50000"/>
              <a:lumOff val="50000"/>
              <a:alpha val="98000"/>
            </a:schemeClr>
          </a:solidFill>
          <a:ln>
            <a:noFill/>
          </a:ln>
        </p:spPr>
        <p:style>
          <a:lnRef idx="2">
            <a:schemeClr val="accent1">
              <a:shade val="50000"/>
            </a:schemeClr>
          </a:lnRef>
          <a:fillRef idx="1">
            <a:schemeClr val="accent1"/>
          </a:fillRef>
          <a:effectRef idx="0">
            <a:schemeClr val="accent1"/>
          </a:effectRef>
          <a:fontRef idx="minor"/>
        </p:style>
      </p:sp>
      <p:sp>
        <p:nvSpPr>
          <p:cNvPr id="330" name="CustomShape 8"/>
          <p:cNvSpPr/>
          <p:nvPr/>
        </p:nvSpPr>
        <p:spPr>
          <a:xfrm>
            <a:off x="4856040" y="2214720"/>
            <a:ext cx="740520" cy="212760"/>
          </a:xfrm>
          <a:custGeom>
            <a:avLst/>
            <a:gdLst/>
            <a:ahLst/>
            <a:cxnLst/>
            <a:rect l="l" t="t" r="r" b="b"/>
            <a:pathLst>
              <a:path w="1458097" h="378940">
                <a:moveTo>
                  <a:pt x="0" y="8238"/>
                </a:moveTo>
                <a:lnTo>
                  <a:pt x="1458097" y="0"/>
                </a:lnTo>
                <a:lnTo>
                  <a:pt x="1458097" y="354227"/>
                </a:lnTo>
                <a:lnTo>
                  <a:pt x="16476" y="378940"/>
                </a:lnTo>
                <a:lnTo>
                  <a:pt x="0" y="8238"/>
                </a:lnTo>
                <a:close/>
              </a:path>
            </a:pathLst>
          </a:custGeom>
          <a:solidFill>
            <a:schemeClr val="tx1">
              <a:lumMod val="50000"/>
              <a:lumOff val="50000"/>
              <a:alpha val="98000"/>
            </a:schemeClr>
          </a:solidFill>
          <a:ln>
            <a:noFill/>
          </a:ln>
        </p:spPr>
        <p:style>
          <a:lnRef idx="2">
            <a:schemeClr val="accent1">
              <a:shade val="50000"/>
            </a:schemeClr>
          </a:lnRef>
          <a:fillRef idx="1">
            <a:schemeClr val="accent1"/>
          </a:fillRef>
          <a:effectRef idx="0">
            <a:schemeClr val="accent1"/>
          </a:effectRef>
          <a:fontRef idx="minor"/>
        </p:style>
      </p:sp>
      <p:sp>
        <p:nvSpPr>
          <p:cNvPr id="331" name="CustomShape 9"/>
          <p:cNvSpPr/>
          <p:nvPr/>
        </p:nvSpPr>
        <p:spPr>
          <a:xfrm rot="2167800">
            <a:off x="6265800" y="1357200"/>
            <a:ext cx="2615760" cy="638640"/>
          </a:xfrm>
          <a:prstGeom prst="rect">
            <a:avLst/>
          </a:prstGeom>
          <a:solidFill>
            <a:schemeClr val="bg1"/>
          </a:solidFill>
          <a:ln w="28440">
            <a:solidFill>
              <a:srgbClr val="C00000"/>
            </a:solidFill>
            <a:round/>
          </a:ln>
        </p:spPr>
        <p:style>
          <a:lnRef idx="0">
            <a:scrgbClr r="0" g="0" b="0"/>
          </a:lnRef>
          <a:fillRef idx="0">
            <a:scrgbClr r="0" g="0" b="0"/>
          </a:fillRef>
          <a:effectRef idx="0">
            <a:scrgbClr r="0" g="0" b="0"/>
          </a:effectRef>
          <a:fontRef idx="minor"/>
        </p:style>
        <p:txBody>
          <a:bodyPr wrap="none" lIns="90000" tIns="45000" rIns="90000" bIns="45000"/>
          <a:lstStyle/>
          <a:p>
            <a:pPr marL="285840" indent="-285480">
              <a:lnSpc>
                <a:spcPct val="100000"/>
              </a:lnSpc>
              <a:buClr>
                <a:srgbClr val="C00000"/>
              </a:buClr>
              <a:buFont typeface="StarSymbol"/>
              <a:buChar char="-"/>
            </a:pPr>
            <a:r>
              <a:rPr lang="en-GB" sz="1800" b="0" strike="noStrike" spc="-1">
                <a:solidFill>
                  <a:srgbClr val="C00000"/>
                </a:solidFill>
                <a:latin typeface="Calibri"/>
              </a:rPr>
              <a:t>What it is</a:t>
            </a:r>
            <a:endParaRPr lang="en-GB" sz="1800" b="0" strike="noStrike" spc="-1">
              <a:latin typeface="Arial"/>
            </a:endParaRPr>
          </a:p>
          <a:p>
            <a:pPr marL="285840" indent="-285480">
              <a:lnSpc>
                <a:spcPct val="100000"/>
              </a:lnSpc>
              <a:buClr>
                <a:srgbClr val="C00000"/>
              </a:buClr>
              <a:buFont typeface="StarSymbol"/>
              <a:buChar char="-"/>
            </a:pPr>
            <a:r>
              <a:rPr lang="en-GB" sz="1800" b="0" strike="noStrike" spc="-1">
                <a:solidFill>
                  <a:srgbClr val="C00000"/>
                </a:solidFill>
                <a:latin typeface="Calibri"/>
              </a:rPr>
              <a:t>What you can use it for</a:t>
            </a:r>
            <a:endParaRPr lang="en-GB" sz="1800" b="0" strike="noStrike" spc="-1">
              <a:latin typeface="Arial"/>
            </a:endParaRPr>
          </a:p>
        </p:txBody>
      </p:sp>
      <p:sp>
        <p:nvSpPr>
          <p:cNvPr id="332" name="CustomShape 10"/>
          <p:cNvSpPr/>
          <p:nvPr/>
        </p:nvSpPr>
        <p:spPr>
          <a:xfrm flipH="1" flipV="1">
            <a:off x="6084000" y="3494520"/>
            <a:ext cx="844560" cy="333000"/>
          </a:xfrm>
          <a:custGeom>
            <a:avLst/>
            <a:gdLst/>
            <a:ahLst/>
            <a:cxnLst/>
            <a:rect l="l" t="t" r="r" b="b"/>
            <a:pathLst>
              <a:path w="21600" h="21600">
                <a:moveTo>
                  <a:pt x="0" y="0"/>
                </a:moveTo>
                <a:lnTo>
                  <a:pt x="21600" y="21600"/>
                </a:lnTo>
              </a:path>
            </a:pathLst>
          </a:custGeom>
          <a:noFill/>
          <a:ln>
            <a:solidFill>
              <a:srgbClr val="C00000"/>
            </a:solidFill>
            <a:round/>
            <a:tailEnd type="triangle" w="med" len="med"/>
          </a:ln>
        </p:spPr>
        <p:style>
          <a:lnRef idx="1">
            <a:schemeClr val="accent1"/>
          </a:lnRef>
          <a:fillRef idx="0">
            <a:schemeClr val="accent1"/>
          </a:fillRef>
          <a:effectRef idx="0">
            <a:schemeClr val="accent1"/>
          </a:effectRef>
          <a:fontRef idx="minor"/>
        </p:style>
      </p:sp>
      <p:sp>
        <p:nvSpPr>
          <p:cNvPr id="333" name="CustomShape 11"/>
          <p:cNvSpPr/>
          <p:nvPr/>
        </p:nvSpPr>
        <p:spPr>
          <a:xfrm>
            <a:off x="6870240" y="3745080"/>
            <a:ext cx="1872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0" strike="noStrike" spc="-1">
                <a:solidFill>
                  <a:srgbClr val="FF0000"/>
                </a:solidFill>
                <a:latin typeface="Calibri"/>
              </a:rPr>
              <a:t>Too detailed</a:t>
            </a:r>
            <a:endParaRPr lang="en-GB" sz="18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3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3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3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325"/>
                                        </p:tgtEl>
                                        <p:attrNameLst>
                                          <p:attrName>style.visibility</p:attrName>
                                        </p:attrNameLst>
                                      </p:cBhvr>
                                      <p:to>
                                        <p:strVal val="visible"/>
                                      </p:to>
                                    </p:set>
                                  </p:childTnLst>
                                </p:cTn>
                              </p:par>
                            </p:childTnLst>
                          </p:cTn>
                        </p:par>
                        <p:par>
                          <p:cTn id="19" fill="hold">
                            <p:stCondLst>
                              <p:cond delay="0"/>
                            </p:stCondLst>
                            <p:childTnLst>
                              <p:par>
                                <p:cTn id="20" presetID="1" presetClass="entr" fill="hold" nodeType="afterEffect">
                                  <p:stCondLst>
                                    <p:cond delay="500"/>
                                  </p:stCondLst>
                                  <p:childTnLst>
                                    <p:set>
                                      <p:cBhvr>
                                        <p:cTn id="21" dur="1" fill="hold">
                                          <p:stCondLst>
                                            <p:cond delay="0"/>
                                          </p:stCondLst>
                                        </p:cTn>
                                        <p:tgtEl>
                                          <p:spTgt spid="327"/>
                                        </p:tgtEl>
                                        <p:attrNameLst>
                                          <p:attrName>style.visibility</p:attrName>
                                        </p:attrNameLst>
                                      </p:cBhvr>
                                      <p:to>
                                        <p:strVal val="visible"/>
                                      </p:to>
                                    </p:set>
                                  </p:childTnLst>
                                </p:cTn>
                              </p:par>
                              <p:par>
                                <p:cTn id="22" presetID="1" presetClass="entr" fill="hold" nodeType="withEffect">
                                  <p:stCondLst>
                                    <p:cond delay="500"/>
                                  </p:stCondLst>
                                  <p:childTnLst>
                                    <p:set>
                                      <p:cBhvr>
                                        <p:cTn id="23" dur="1" fill="hold">
                                          <p:stCondLst>
                                            <p:cond delay="0"/>
                                          </p:stCondLst>
                                        </p:cTn>
                                        <p:tgtEl>
                                          <p:spTgt spid="32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fill="hold" nodeType="clickEffect">
                                  <p:stCondLst>
                                    <p:cond delay="0"/>
                                  </p:stCondLst>
                                  <p:childTnLst>
                                    <p:set>
                                      <p:cBhvr>
                                        <p:cTn id="27" dur="1" fill="hold">
                                          <p:stCondLst>
                                            <p:cond delay="0"/>
                                          </p:stCondLst>
                                        </p:cTn>
                                        <p:tgtEl>
                                          <p:spTgt spid="328"/>
                                        </p:tgtEl>
                                        <p:attrNameLst>
                                          <p:attrName>style.visibility</p:attrName>
                                        </p:attrNameLst>
                                      </p:cBhvr>
                                      <p:to>
                                        <p:strVal val="visible"/>
                                      </p:to>
                                    </p:set>
                                  </p:childTnLst>
                                </p:cTn>
                              </p:par>
                              <p:par>
                                <p:cTn id="28" presetID="1" presetClass="entr" fill="hold" nodeType="withEffect">
                                  <p:stCondLst>
                                    <p:cond delay="0"/>
                                  </p:stCondLst>
                                  <p:childTnLst>
                                    <p:set>
                                      <p:cBhvr>
                                        <p:cTn id="29" dur="1" fill="hold">
                                          <p:stCondLst>
                                            <p:cond delay="0"/>
                                          </p:stCondLst>
                                        </p:cTn>
                                        <p:tgtEl>
                                          <p:spTgt spid="332"/>
                                        </p:tgtEl>
                                        <p:attrNameLst>
                                          <p:attrName>style.visibility</p:attrName>
                                        </p:attrNameLst>
                                      </p:cBhvr>
                                      <p:to>
                                        <p:strVal val="visible"/>
                                      </p:to>
                                    </p:set>
                                  </p:childTnLst>
                                </p:cTn>
                              </p:par>
                              <p:par>
                                <p:cTn id="30" presetID="1" presetClass="entr" fill="hold" nodeType="withEffect">
                                  <p:stCondLst>
                                    <p:cond delay="0"/>
                                  </p:stCondLst>
                                  <p:childTnLst>
                                    <p:set>
                                      <p:cBhvr>
                                        <p:cTn id="31" dur="1" fill="hold">
                                          <p:stCondLst>
                                            <p:cond delay="0"/>
                                          </p:stCondLst>
                                        </p:cTn>
                                        <p:tgtEl>
                                          <p:spTgt spid="3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Data registration: HT </a:t>
            </a:r>
            <a:r>
              <a:rPr lang="en-US" sz="1800" b="0" strike="noStrike" spc="698">
                <a:solidFill>
                  <a:srgbClr val="FFFFFF"/>
                </a:solidFill>
                <a:latin typeface="Wingdings"/>
              </a:rPr>
              <a:t></a:t>
            </a:r>
            <a:r>
              <a:rPr lang="en-US" sz="1800" b="0" strike="noStrike" spc="698">
                <a:solidFill>
                  <a:srgbClr val="FFFFFF"/>
                </a:solidFill>
                <a:latin typeface="Calibri"/>
              </a:rPr>
              <a:t> </a:t>
            </a:r>
            <a:r>
              <a:rPr lang="en-US" sz="1800" b="1" strike="noStrike" spc="698">
                <a:solidFill>
                  <a:srgbClr val="FFFFFF"/>
                </a:solidFill>
                <a:latin typeface="Calibri"/>
              </a:rPr>
              <a:t>FIGURE</a:t>
            </a:r>
            <a:endParaRPr lang="en-US" sz="1800" b="0" strike="noStrike" spc="-1">
              <a:solidFill>
                <a:srgbClr val="000000"/>
              </a:solidFill>
              <a:latin typeface="Calibri"/>
            </a:endParaRPr>
          </a:p>
        </p:txBody>
      </p:sp>
      <p:pic>
        <p:nvPicPr>
          <p:cNvPr id="335" name="Picture 4"/>
          <p:cNvPicPr/>
          <p:nvPr/>
        </p:nvPicPr>
        <p:blipFill>
          <a:blip r:embed="rId2"/>
          <a:stretch/>
        </p:blipFill>
        <p:spPr>
          <a:xfrm>
            <a:off x="1557360" y="3079440"/>
            <a:ext cx="3384000" cy="1758600"/>
          </a:xfrm>
          <a:prstGeom prst="rect">
            <a:avLst/>
          </a:prstGeom>
          <a:ln>
            <a:noFill/>
          </a:ln>
        </p:spPr>
      </p:pic>
      <p:pic>
        <p:nvPicPr>
          <p:cNvPr id="336" name="Picture 6"/>
          <p:cNvPicPr/>
          <p:nvPr/>
        </p:nvPicPr>
        <p:blipFill>
          <a:blip r:embed="rId3"/>
          <a:stretch/>
        </p:blipFill>
        <p:spPr>
          <a:xfrm>
            <a:off x="6106320" y="923760"/>
            <a:ext cx="2926800" cy="1995480"/>
          </a:xfrm>
          <a:prstGeom prst="rect">
            <a:avLst/>
          </a:prstGeom>
          <a:ln>
            <a:noFill/>
          </a:ln>
        </p:spPr>
      </p:pic>
      <p:pic>
        <p:nvPicPr>
          <p:cNvPr id="337" name="Picture 8"/>
          <p:cNvPicPr/>
          <p:nvPr/>
        </p:nvPicPr>
        <p:blipFill>
          <a:blip r:embed="rId4"/>
          <a:stretch/>
        </p:blipFill>
        <p:spPr>
          <a:xfrm>
            <a:off x="5364000" y="2863440"/>
            <a:ext cx="3211200" cy="2170440"/>
          </a:xfrm>
          <a:prstGeom prst="rect">
            <a:avLst/>
          </a:prstGeom>
          <a:ln>
            <a:noFill/>
          </a:ln>
        </p:spPr>
      </p:pic>
      <p:pic>
        <p:nvPicPr>
          <p:cNvPr id="338" name="Picture 10"/>
          <p:cNvPicPr/>
          <p:nvPr/>
        </p:nvPicPr>
        <p:blipFill>
          <a:blip r:embed="rId5"/>
          <a:stretch/>
        </p:blipFill>
        <p:spPr>
          <a:xfrm>
            <a:off x="1055520" y="1041120"/>
            <a:ext cx="2783880" cy="1854360"/>
          </a:xfrm>
          <a:prstGeom prst="rect">
            <a:avLst/>
          </a:prstGeom>
          <a:ln>
            <a:noFill/>
          </a:ln>
        </p:spPr>
      </p:pic>
      <p:pic>
        <p:nvPicPr>
          <p:cNvPr id="339" name="Picture 12"/>
          <p:cNvPicPr/>
          <p:nvPr/>
        </p:nvPicPr>
        <p:blipFill>
          <a:blip r:embed="rId6"/>
          <a:stretch/>
        </p:blipFill>
        <p:spPr>
          <a:xfrm>
            <a:off x="3814200" y="529920"/>
            <a:ext cx="2258640" cy="2020320"/>
          </a:xfrm>
          <a:prstGeom prst="rect">
            <a:avLst/>
          </a:prstGeom>
          <a:ln>
            <a:noFill/>
          </a:ln>
        </p:spPr>
      </p:pic>
      <p:sp>
        <p:nvSpPr>
          <p:cNvPr id="340" name="CustomShape 2"/>
          <p:cNvSpPr/>
          <p:nvPr/>
        </p:nvSpPr>
        <p:spPr>
          <a:xfrm>
            <a:off x="2256480" y="1275840"/>
            <a:ext cx="5472360" cy="2833560"/>
          </a:xfrm>
          <a:prstGeom prst="rect">
            <a:avLst/>
          </a:prstGeom>
          <a:solidFill>
            <a:schemeClr val="bg1"/>
          </a:solidFill>
          <a:ln w="38160">
            <a:solidFill>
              <a:srgbClr val="002060"/>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800" b="1" strike="noStrike" spc="-1">
                <a:solidFill>
                  <a:srgbClr val="002060"/>
                </a:solidFill>
                <a:latin typeface="Calibri"/>
              </a:rPr>
              <a:t>IMPORTANT because it is the first thing that a new user will attempt at reproducing with the toolbox.</a:t>
            </a:r>
            <a:endParaRPr lang="en-GB" sz="1800" b="0" strike="noStrike" spc="-1">
              <a:latin typeface="Arial"/>
            </a:endParaRPr>
          </a:p>
          <a:p>
            <a:pPr marL="285840" indent="-285480">
              <a:lnSpc>
                <a:spcPct val="100000"/>
              </a:lnSpc>
              <a:buClr>
                <a:srgbClr val="002060"/>
              </a:buClr>
              <a:buFont typeface="Wingdings" charset="2"/>
              <a:buChar char=""/>
            </a:pPr>
            <a:r>
              <a:rPr lang="en-GB" sz="1800" b="0" strike="noStrike" spc="-1">
                <a:solidFill>
                  <a:srgbClr val="002060"/>
                </a:solidFill>
                <a:latin typeface="Calibri"/>
              </a:rPr>
              <a:t>Think how to best show your data – in a simple way!</a:t>
            </a:r>
            <a:endParaRPr lang="en-GB" sz="1800" b="0" strike="noStrike" spc="-1">
              <a:latin typeface="Arial"/>
            </a:endParaRPr>
          </a:p>
          <a:p>
            <a:pPr marL="285840" indent="-285480">
              <a:lnSpc>
                <a:spcPct val="100000"/>
              </a:lnSpc>
              <a:buClr>
                <a:srgbClr val="002060"/>
              </a:buClr>
              <a:buFont typeface="Wingdings" charset="2"/>
              <a:buChar char=""/>
            </a:pPr>
            <a:r>
              <a:rPr lang="en-GB" sz="1800" b="0" strike="noStrike" spc="-1">
                <a:solidFill>
                  <a:srgbClr val="002060"/>
                </a:solidFill>
                <a:latin typeface="Calibri"/>
              </a:rPr>
              <a:t>Add: </a:t>
            </a:r>
            <a:endParaRPr lang="en-GB" sz="1800" b="0" strike="noStrike" spc="-1">
              <a:latin typeface="Arial"/>
            </a:endParaRPr>
          </a:p>
          <a:p>
            <a:pPr marL="743040" lvl="1" indent="-285480">
              <a:lnSpc>
                <a:spcPct val="100000"/>
              </a:lnSpc>
              <a:buClr>
                <a:srgbClr val="002060"/>
              </a:buClr>
              <a:buFont typeface="Wingdings" charset="2"/>
              <a:buChar char=""/>
            </a:pPr>
            <a:r>
              <a:rPr lang="en-GB" sz="1800" b="0" strike="noStrike" spc="-1">
                <a:solidFill>
                  <a:srgbClr val="002060"/>
                </a:solidFill>
                <a:latin typeface="Calibri"/>
              </a:rPr>
              <a:t>A clear title (possibly in English)</a:t>
            </a:r>
            <a:endParaRPr lang="en-GB" sz="1800" b="0" strike="noStrike" spc="-1">
              <a:latin typeface="Arial"/>
            </a:endParaRPr>
          </a:p>
          <a:p>
            <a:pPr marL="743040" lvl="1" indent="-285480">
              <a:lnSpc>
                <a:spcPct val="100000"/>
              </a:lnSpc>
              <a:buClr>
                <a:srgbClr val="002060"/>
              </a:buClr>
              <a:buFont typeface="Wingdings" charset="2"/>
              <a:buChar char=""/>
            </a:pPr>
            <a:r>
              <a:rPr lang="en-GB" sz="1800" b="0" strike="noStrike" spc="-1">
                <a:solidFill>
                  <a:srgbClr val="002060"/>
                </a:solidFill>
                <a:latin typeface="Calibri"/>
              </a:rPr>
              <a:t>Colour bar (with units, and variable name) if it applies</a:t>
            </a:r>
            <a:endParaRPr lang="en-GB" sz="1800" b="0" strike="noStrike" spc="-1">
              <a:latin typeface="Arial"/>
            </a:endParaRPr>
          </a:p>
          <a:p>
            <a:pPr marL="285840" indent="-285480">
              <a:lnSpc>
                <a:spcPct val="100000"/>
              </a:lnSpc>
              <a:buClr>
                <a:srgbClr val="002060"/>
              </a:buClr>
              <a:buFont typeface="Wingdings" charset="2"/>
              <a:buChar char=""/>
            </a:pPr>
            <a:r>
              <a:rPr lang="en-GB" sz="1800" b="0" strike="noStrike" spc="-1">
                <a:solidFill>
                  <a:srgbClr val="002060"/>
                </a:solidFill>
                <a:latin typeface="Calibri"/>
              </a:rPr>
              <a:t>Use visible/large enough fonts</a:t>
            </a:r>
            <a:endParaRPr lang="en-GB" sz="1800" b="0" strike="noStrike" spc="-1">
              <a:latin typeface="Arial"/>
            </a:endParaRPr>
          </a:p>
          <a:p>
            <a:pPr marL="285840" indent="-285480">
              <a:lnSpc>
                <a:spcPct val="100000"/>
              </a:lnSpc>
              <a:buClr>
                <a:srgbClr val="002060"/>
              </a:buClr>
              <a:buFont typeface="Wingdings" charset="2"/>
              <a:buChar char=""/>
            </a:pPr>
            <a:r>
              <a:rPr lang="en-GB" sz="1800" b="0" strike="noStrike" spc="-1">
                <a:solidFill>
                  <a:srgbClr val="002060"/>
                </a:solidFill>
                <a:latin typeface="Calibri"/>
              </a:rPr>
              <a:t>This picture will be replaced by their toolbox sample application when the infrastructure will be ready.</a:t>
            </a:r>
            <a:endParaRPr lang="en-GB" sz="18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3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TextShape 1"/>
          <p:cNvSpPr txBox="1"/>
          <p:nvPr/>
        </p:nvSpPr>
        <p:spPr>
          <a:xfrm>
            <a:off x="867600" y="235080"/>
            <a:ext cx="860040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Data registration </a:t>
            </a:r>
            <a:r>
              <a:rPr lang="en-US" sz="1800" b="0" strike="noStrike" spc="698">
                <a:solidFill>
                  <a:srgbClr val="FFFFFF"/>
                </a:solidFill>
                <a:latin typeface="Wingdings"/>
              </a:rPr>
              <a:t></a:t>
            </a:r>
            <a:r>
              <a:rPr lang="en-US" sz="1800" b="0" strike="noStrike" spc="698">
                <a:solidFill>
                  <a:srgbClr val="FFFFFF"/>
                </a:solidFill>
                <a:latin typeface="Calibri"/>
              </a:rPr>
              <a:t> </a:t>
            </a:r>
            <a:r>
              <a:rPr lang="en-US" sz="1800" b="1" strike="noStrike" spc="698">
                <a:solidFill>
                  <a:srgbClr val="FFFFFF"/>
                </a:solidFill>
                <a:latin typeface="Calibri"/>
              </a:rPr>
              <a:t>ACCESS PATH convention</a:t>
            </a:r>
            <a:endParaRPr lang="en-US" sz="1800" b="0" strike="noStrike" spc="-1">
              <a:solidFill>
                <a:srgbClr val="000000"/>
              </a:solidFill>
              <a:latin typeface="Calibri"/>
            </a:endParaRPr>
          </a:p>
        </p:txBody>
      </p:sp>
      <p:pic>
        <p:nvPicPr>
          <p:cNvPr id="342" name="Picture 3"/>
          <p:cNvPicPr/>
          <p:nvPr/>
        </p:nvPicPr>
        <p:blipFill>
          <a:blip r:embed="rId2"/>
          <a:srcRect r="-2350"/>
          <a:stretch/>
        </p:blipFill>
        <p:spPr>
          <a:xfrm>
            <a:off x="1115640" y="627480"/>
            <a:ext cx="7272360" cy="4399560"/>
          </a:xfrm>
          <a:prstGeom prst="rect">
            <a:avLst/>
          </a:prstGeom>
          <a:ln>
            <a:noFill/>
          </a:ln>
        </p:spPr>
      </p:pic>
      <p:sp>
        <p:nvSpPr>
          <p:cNvPr id="343" name="CustomShape 2"/>
          <p:cNvSpPr/>
          <p:nvPr/>
        </p:nvSpPr>
        <p:spPr>
          <a:xfrm>
            <a:off x="4668480" y="1563480"/>
            <a:ext cx="1199160" cy="431640"/>
          </a:xfrm>
          <a:prstGeom prst="ellipse">
            <a:avLst/>
          </a:prstGeom>
          <a:noFill/>
          <a:ln w="38160">
            <a:round/>
          </a:ln>
        </p:spPr>
        <p:style>
          <a:lnRef idx="2">
            <a:schemeClr val="accent1">
              <a:shade val="50000"/>
            </a:schemeClr>
          </a:lnRef>
          <a:fillRef idx="1">
            <a:schemeClr val="accent1"/>
          </a:fillRef>
          <a:effectRef idx="0">
            <a:schemeClr val="accent1"/>
          </a:effectRef>
          <a:fontRef idx="minor"/>
        </p:style>
      </p:sp>
      <p:sp>
        <p:nvSpPr>
          <p:cNvPr id="344" name="CustomShape 3"/>
          <p:cNvSpPr/>
          <p:nvPr/>
        </p:nvSpPr>
        <p:spPr>
          <a:xfrm>
            <a:off x="7956360" y="1989360"/>
            <a:ext cx="287640" cy="1944000"/>
          </a:xfrm>
          <a:prstGeom prst="roundRect">
            <a:avLst>
              <a:gd name="adj" fmla="val 16667"/>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Access path conventions</a:t>
            </a:r>
            <a:endParaRPr lang="en-US" sz="1800" b="0" strike="noStrike" spc="-1">
              <a:solidFill>
                <a:srgbClr val="000000"/>
              </a:solidFill>
              <a:latin typeface="Calibri"/>
            </a:endParaRPr>
          </a:p>
        </p:txBody>
      </p:sp>
      <p:sp>
        <p:nvSpPr>
          <p:cNvPr id="346" name="CustomShape 2"/>
          <p:cNvSpPr/>
          <p:nvPr/>
        </p:nvSpPr>
        <p:spPr>
          <a:xfrm>
            <a:off x="3696120" y="695880"/>
            <a:ext cx="48927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002060"/>
                </a:solidFill>
                <a:latin typeface="Calibri"/>
              </a:rPr>
              <a:t>Although optional, it helps if you describe, possibly using a diagram, how the user download choice relates to the access path to your data. </a:t>
            </a:r>
            <a:endParaRPr lang="en-GB" sz="1800" b="0" strike="noStrike" spc="-1">
              <a:latin typeface="Arial"/>
            </a:endParaRPr>
          </a:p>
        </p:txBody>
      </p:sp>
      <p:pic>
        <p:nvPicPr>
          <p:cNvPr id="347" name="Picture 4"/>
          <p:cNvPicPr/>
          <p:nvPr/>
        </p:nvPicPr>
        <p:blipFill>
          <a:blip r:embed="rId2"/>
          <a:stretch/>
        </p:blipFill>
        <p:spPr>
          <a:xfrm>
            <a:off x="935280" y="699480"/>
            <a:ext cx="2261160" cy="4292640"/>
          </a:xfrm>
          <a:prstGeom prst="rect">
            <a:avLst/>
          </a:prstGeom>
          <a:ln>
            <a:noFill/>
          </a:ln>
        </p:spPr>
      </p:pic>
      <p:pic>
        <p:nvPicPr>
          <p:cNvPr id="348" name="Image 1"/>
          <p:cNvPicPr/>
          <p:nvPr/>
        </p:nvPicPr>
        <p:blipFill>
          <a:blip r:embed="rId3"/>
          <a:stretch/>
        </p:blipFill>
        <p:spPr>
          <a:xfrm>
            <a:off x="3495600" y="1802520"/>
            <a:ext cx="5105160" cy="3312000"/>
          </a:xfrm>
          <a:prstGeom prst="rect">
            <a:avLst/>
          </a:prstGeom>
          <a:ln>
            <a:noFill/>
          </a:ln>
        </p:spPr>
      </p:pic>
      <p:sp>
        <p:nvSpPr>
          <p:cNvPr id="349" name="CustomShape 3"/>
          <p:cNvSpPr/>
          <p:nvPr/>
        </p:nvSpPr>
        <p:spPr>
          <a:xfrm>
            <a:off x="5724000" y="1802520"/>
            <a:ext cx="2962440" cy="3340440"/>
          </a:xfrm>
          <a:prstGeom prst="roundRect">
            <a:avLst>
              <a:gd name="adj" fmla="val 6024"/>
            </a:avLst>
          </a:prstGeom>
          <a:noFill/>
          <a:ln w="38160">
            <a:solidFill>
              <a:srgbClr val="C00000"/>
            </a:solidFill>
            <a:round/>
          </a:ln>
        </p:spPr>
        <p:style>
          <a:lnRef idx="2">
            <a:schemeClr val="accent1">
              <a:shade val="50000"/>
            </a:schemeClr>
          </a:lnRef>
          <a:fillRef idx="1">
            <a:schemeClr val="accent1"/>
          </a:fillRef>
          <a:effectRef idx="0">
            <a:schemeClr val="accent1"/>
          </a:effectRef>
          <a:fontRef idx="minor"/>
        </p:style>
      </p:sp>
      <p:sp>
        <p:nvSpPr>
          <p:cNvPr id="350" name="CustomShape 4"/>
          <p:cNvSpPr/>
          <p:nvPr/>
        </p:nvSpPr>
        <p:spPr>
          <a:xfrm rot="2863800">
            <a:off x="5561280" y="3288960"/>
            <a:ext cx="3584160" cy="3643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C00000"/>
                </a:solidFill>
                <a:latin typeface="Calibri"/>
              </a:rPr>
              <a:t>YOUR DOWNLOAD PAGE SELECTION</a:t>
            </a:r>
            <a:endParaRPr lang="en-GB" sz="1800" b="0" strike="noStrike" spc="-1">
              <a:latin typeface="Arial"/>
            </a:endParaRPr>
          </a:p>
        </p:txBody>
      </p:sp>
      <p:sp>
        <p:nvSpPr>
          <p:cNvPr id="351" name="CustomShape 5"/>
          <p:cNvSpPr/>
          <p:nvPr/>
        </p:nvSpPr>
        <p:spPr>
          <a:xfrm>
            <a:off x="1763640" y="955080"/>
            <a:ext cx="1433160" cy="3920400"/>
          </a:xfrm>
          <a:prstGeom prst="roundRect">
            <a:avLst>
              <a:gd name="adj" fmla="val 16667"/>
            </a:avLst>
          </a:prstGeom>
          <a:noFill/>
          <a:ln w="38160">
            <a:solidFill>
              <a:srgbClr val="C00000"/>
            </a:solidFill>
            <a:round/>
          </a:ln>
        </p:spPr>
        <p:style>
          <a:lnRef idx="2">
            <a:schemeClr val="accent1">
              <a:shade val="50000"/>
            </a:schemeClr>
          </a:lnRef>
          <a:fillRef idx="1">
            <a:schemeClr val="accent1"/>
          </a:fillRef>
          <a:effectRef idx="0">
            <a:schemeClr val="accent1"/>
          </a:effectRef>
          <a:fontRef idx="minor"/>
        </p:style>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3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349"/>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3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What are we talking about?</a:t>
            </a:r>
            <a:endParaRPr lang="en-US" sz="1800" b="0" strike="noStrike" spc="-1">
              <a:solidFill>
                <a:srgbClr val="000000"/>
              </a:solidFill>
              <a:latin typeface="Calibri"/>
            </a:endParaRPr>
          </a:p>
        </p:txBody>
      </p:sp>
      <p:sp>
        <p:nvSpPr>
          <p:cNvPr id="159" name="CustomShape 2"/>
          <p:cNvSpPr/>
          <p:nvPr/>
        </p:nvSpPr>
        <p:spPr>
          <a:xfrm>
            <a:off x="3064680" y="3482640"/>
            <a:ext cx="3847680" cy="45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2400" b="1" strike="noStrike" spc="-1">
                <a:solidFill>
                  <a:srgbClr val="002060"/>
                </a:solidFill>
                <a:latin typeface="Calibri"/>
              </a:rPr>
              <a:t>WORKFLOW for COMPUTERS</a:t>
            </a:r>
            <a:endParaRPr lang="en-GB" sz="2400" b="0" strike="noStrike" spc="-1">
              <a:latin typeface="Arial"/>
            </a:endParaRPr>
          </a:p>
        </p:txBody>
      </p:sp>
      <p:sp>
        <p:nvSpPr>
          <p:cNvPr id="160" name="CustomShape 3"/>
          <p:cNvSpPr/>
          <p:nvPr/>
        </p:nvSpPr>
        <p:spPr>
          <a:xfrm>
            <a:off x="2066040" y="2219040"/>
            <a:ext cx="1295640" cy="431640"/>
          </a:xfrm>
          <a:prstGeom prst="can">
            <a:avLst>
              <a:gd name="adj" fmla="val 25000"/>
            </a:avLst>
          </a:prstGeom>
          <a:ln>
            <a:round/>
          </a:ln>
        </p:spPr>
        <p:style>
          <a:lnRef idx="2">
            <a:schemeClr val="accent1">
              <a:shade val="50000"/>
            </a:schemeClr>
          </a:lnRef>
          <a:fillRef idx="1">
            <a:schemeClr val="accent1"/>
          </a:fillRef>
          <a:effectRef idx="0">
            <a:schemeClr val="accent1"/>
          </a:effectRef>
          <a:fontRef idx="minor"/>
        </p:style>
      </p:sp>
      <p:sp>
        <p:nvSpPr>
          <p:cNvPr id="161" name="CustomShape 4"/>
          <p:cNvSpPr/>
          <p:nvPr/>
        </p:nvSpPr>
        <p:spPr>
          <a:xfrm>
            <a:off x="2066040" y="1838520"/>
            <a:ext cx="1295640" cy="431640"/>
          </a:xfrm>
          <a:prstGeom prst="can">
            <a:avLst>
              <a:gd name="adj" fmla="val 25000"/>
            </a:avLst>
          </a:prstGeom>
          <a:ln>
            <a:round/>
          </a:ln>
        </p:spPr>
        <p:style>
          <a:lnRef idx="2">
            <a:schemeClr val="accent1">
              <a:shade val="50000"/>
            </a:schemeClr>
          </a:lnRef>
          <a:fillRef idx="1">
            <a:schemeClr val="accent1"/>
          </a:fillRef>
          <a:effectRef idx="0">
            <a:schemeClr val="accent1"/>
          </a:effectRef>
          <a:fontRef idx="minor"/>
        </p:style>
      </p:sp>
      <p:sp>
        <p:nvSpPr>
          <p:cNvPr id="162" name="CustomShape 5"/>
          <p:cNvSpPr/>
          <p:nvPr/>
        </p:nvSpPr>
        <p:spPr>
          <a:xfrm>
            <a:off x="2066040" y="1460880"/>
            <a:ext cx="1295640" cy="431640"/>
          </a:xfrm>
          <a:prstGeom prst="can">
            <a:avLst>
              <a:gd name="adj" fmla="val 25000"/>
            </a:avLst>
          </a:prstGeom>
          <a:ln>
            <a:round/>
          </a:ln>
        </p:spPr>
        <p:style>
          <a:lnRef idx="2">
            <a:schemeClr val="accent1">
              <a:shade val="50000"/>
            </a:schemeClr>
          </a:lnRef>
          <a:fillRef idx="1">
            <a:schemeClr val="accent1"/>
          </a:fillRef>
          <a:effectRef idx="0">
            <a:schemeClr val="accent1"/>
          </a:effectRef>
          <a:fontRef idx="minor"/>
        </p:style>
      </p:sp>
      <p:pic>
        <p:nvPicPr>
          <p:cNvPr id="163" name="Picture 15"/>
          <p:cNvPicPr/>
          <p:nvPr/>
        </p:nvPicPr>
        <p:blipFill>
          <a:blip r:embed="rId2"/>
          <a:stretch/>
        </p:blipFill>
        <p:spPr>
          <a:xfrm rot="21569400">
            <a:off x="5331960" y="716760"/>
            <a:ext cx="1282680" cy="1691640"/>
          </a:xfrm>
          <a:prstGeom prst="rect">
            <a:avLst/>
          </a:prstGeom>
          <a:ln>
            <a:noFill/>
          </a:ln>
        </p:spPr>
      </p:pic>
      <p:pic>
        <p:nvPicPr>
          <p:cNvPr id="164" name="Picture 16"/>
          <p:cNvPicPr/>
          <p:nvPr/>
        </p:nvPicPr>
        <p:blipFill>
          <a:blip r:embed="rId2"/>
          <a:stretch/>
        </p:blipFill>
        <p:spPr>
          <a:xfrm rot="1137000">
            <a:off x="6009840" y="832320"/>
            <a:ext cx="1291680" cy="1679760"/>
          </a:xfrm>
          <a:prstGeom prst="rect">
            <a:avLst/>
          </a:prstGeom>
          <a:ln>
            <a:noFill/>
          </a:ln>
        </p:spPr>
      </p:pic>
      <p:pic>
        <p:nvPicPr>
          <p:cNvPr id="165" name="Picture 17"/>
          <p:cNvPicPr/>
          <p:nvPr/>
        </p:nvPicPr>
        <p:blipFill>
          <a:blip r:embed="rId2"/>
          <a:stretch/>
        </p:blipFill>
        <p:spPr>
          <a:xfrm rot="2400000">
            <a:off x="6637680" y="1173240"/>
            <a:ext cx="1281240" cy="1693800"/>
          </a:xfrm>
          <a:prstGeom prst="rect">
            <a:avLst/>
          </a:prstGeom>
          <a:ln>
            <a:noFill/>
          </a:ln>
        </p:spPr>
      </p:pic>
      <p:pic>
        <p:nvPicPr>
          <p:cNvPr id="166" name="Picture 8"/>
          <p:cNvPicPr/>
          <p:nvPr/>
        </p:nvPicPr>
        <p:blipFill>
          <a:blip r:embed="rId2"/>
          <a:stretch/>
        </p:blipFill>
        <p:spPr>
          <a:xfrm rot="15000">
            <a:off x="4915800" y="1191600"/>
            <a:ext cx="1283400" cy="1690920"/>
          </a:xfrm>
          <a:prstGeom prst="rect">
            <a:avLst/>
          </a:prstGeom>
          <a:ln>
            <a:noFill/>
          </a:ln>
        </p:spPr>
      </p:pic>
      <p:pic>
        <p:nvPicPr>
          <p:cNvPr id="167" name="Picture 10"/>
          <p:cNvPicPr/>
          <p:nvPr/>
        </p:nvPicPr>
        <p:blipFill>
          <a:blip r:embed="rId3"/>
          <a:stretch/>
        </p:blipFill>
        <p:spPr>
          <a:xfrm rot="1137000">
            <a:off x="5921640" y="1289160"/>
            <a:ext cx="1292400" cy="1680840"/>
          </a:xfrm>
          <a:prstGeom prst="rect">
            <a:avLst/>
          </a:prstGeom>
          <a:ln>
            <a:noFill/>
          </a:ln>
        </p:spPr>
      </p:pic>
      <p:pic>
        <p:nvPicPr>
          <p:cNvPr id="168" name="Picture 12"/>
          <p:cNvPicPr/>
          <p:nvPr/>
        </p:nvPicPr>
        <p:blipFill>
          <a:blip r:embed="rId4"/>
          <a:stretch/>
        </p:blipFill>
        <p:spPr>
          <a:xfrm rot="2417400">
            <a:off x="6680160" y="1821960"/>
            <a:ext cx="1288080" cy="1694880"/>
          </a:xfrm>
          <a:prstGeom prst="rect">
            <a:avLst/>
          </a:prstGeom>
          <a:ln>
            <a:noFill/>
          </a:ln>
        </p:spPr>
      </p:pic>
      <p:sp>
        <p:nvSpPr>
          <p:cNvPr id="169" name="CustomShape 6"/>
          <p:cNvSpPr/>
          <p:nvPr/>
        </p:nvSpPr>
        <p:spPr>
          <a:xfrm>
            <a:off x="3978000" y="1546560"/>
            <a:ext cx="560520" cy="1004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6000" b="0" strike="noStrike" spc="-1">
                <a:solidFill>
                  <a:srgbClr val="002060"/>
                </a:solidFill>
                <a:latin typeface="Calibri"/>
              </a:rPr>
              <a:t>+</a:t>
            </a:r>
            <a:endParaRPr lang="en-GB" sz="6000" b="0" strike="noStrike" spc="-1">
              <a:latin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TextShape 1"/>
          <p:cNvSpPr txBox="1"/>
          <p:nvPr/>
        </p:nvSpPr>
        <p:spPr>
          <a:xfrm>
            <a:off x="867600" y="235080"/>
            <a:ext cx="7818840" cy="277200"/>
          </a:xfrm>
          <a:prstGeom prst="rect">
            <a:avLst/>
          </a:prstGeom>
          <a:solidFill>
            <a:srgbClr val="941333"/>
          </a:solidFill>
          <a:ln>
            <a:noFill/>
          </a:ln>
        </p:spPr>
        <p:txBody>
          <a:bodyPr anchor="ctr"/>
          <a:lstStyle/>
          <a:p>
            <a:endParaRPr lang="en-US" sz="1800" b="0" strike="noStrike" spc="-1">
              <a:solidFill>
                <a:srgbClr val="000000"/>
              </a:solidFill>
              <a:latin typeface="Calibri"/>
            </a:endParaRPr>
          </a:p>
        </p:txBody>
      </p:sp>
      <p:pic>
        <p:nvPicPr>
          <p:cNvPr id="353" name="Picture 3"/>
          <p:cNvPicPr/>
          <p:nvPr/>
        </p:nvPicPr>
        <p:blipFill>
          <a:blip r:embed="rId2"/>
          <a:srcRect t="2201" r="1345"/>
          <a:stretch/>
        </p:blipFill>
        <p:spPr>
          <a:xfrm>
            <a:off x="755640" y="176400"/>
            <a:ext cx="8276040" cy="4966920"/>
          </a:xfrm>
          <a:prstGeom prst="rect">
            <a:avLst/>
          </a:prstGeom>
          <a:ln>
            <a:noFill/>
          </a:ln>
        </p:spPr>
      </p:pic>
      <p:sp>
        <p:nvSpPr>
          <p:cNvPr id="354" name="CustomShape 2"/>
          <p:cNvSpPr/>
          <p:nvPr/>
        </p:nvSpPr>
        <p:spPr>
          <a:xfrm>
            <a:off x="7043040" y="1518120"/>
            <a:ext cx="1991520" cy="3107880"/>
          </a:xfrm>
          <a:prstGeom prst="rect">
            <a:avLst/>
          </a:prstGeom>
          <a:solidFill>
            <a:schemeClr val="bg1"/>
          </a:solidFill>
          <a:ln w="28440">
            <a:solidFill>
              <a:srgbClr val="C00000"/>
            </a:solidFill>
            <a:round/>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0000"/>
                </a:solidFill>
                <a:latin typeface="Calibri"/>
              </a:rPr>
              <a:t>Suppose that</a:t>
            </a:r>
            <a:endParaRPr lang="en-GB" sz="1800" b="0" strike="noStrike" spc="-1">
              <a:latin typeface="Arial"/>
            </a:endParaRPr>
          </a:p>
          <a:p>
            <a:pPr>
              <a:lnSpc>
                <a:spcPct val="100000"/>
              </a:lnSpc>
            </a:pPr>
            <a:r>
              <a:rPr lang="en-GB" sz="1800" b="1" strike="noStrike" spc="-1">
                <a:solidFill>
                  <a:srgbClr val="000000"/>
                </a:solidFill>
                <a:latin typeface="Calibri"/>
              </a:rPr>
              <a:t>filename is</a:t>
            </a:r>
            <a:endParaRPr lang="en-GB" sz="1800" b="0" strike="noStrike" spc="-1">
              <a:latin typeface="Arial"/>
            </a:endParaRPr>
          </a:p>
          <a:p>
            <a:pPr>
              <a:lnSpc>
                <a:spcPct val="100000"/>
              </a:lnSpc>
            </a:pPr>
            <a:r>
              <a:rPr lang="en-GB" sz="1800" b="0" i="1" strike="noStrike" spc="-1">
                <a:solidFill>
                  <a:srgbClr val="0070C0"/>
                </a:solidFill>
                <a:latin typeface="Calibri"/>
              </a:rPr>
              <a:t>C3S_</a:t>
            </a:r>
            <a:endParaRPr lang="en-GB" sz="1800" b="0" strike="noStrike" spc="-1">
              <a:latin typeface="Arial"/>
            </a:endParaRPr>
          </a:p>
          <a:p>
            <a:pPr>
              <a:lnSpc>
                <a:spcPct val="100000"/>
              </a:lnSpc>
            </a:pPr>
            <a:r>
              <a:rPr lang="en-GB" sz="1800" b="0" strike="noStrike" spc="-1">
                <a:solidFill>
                  <a:srgbClr val="C00000"/>
                </a:solidFill>
                <a:latin typeface="Calibri"/>
              </a:rPr>
              <a:t>$Variable_</a:t>
            </a:r>
            <a:endParaRPr lang="en-GB" sz="1800" b="0" strike="noStrike" spc="-1">
              <a:latin typeface="Arial"/>
            </a:endParaRPr>
          </a:p>
          <a:p>
            <a:pPr>
              <a:lnSpc>
                <a:spcPct val="100000"/>
              </a:lnSpc>
            </a:pPr>
            <a:r>
              <a:rPr lang="en-GB" sz="1800" b="0" strike="noStrike" spc="-1">
                <a:solidFill>
                  <a:srgbClr val="C00000"/>
                </a:solidFill>
                <a:latin typeface="Calibri"/>
              </a:rPr>
              <a:t>$ProductType_</a:t>
            </a:r>
            <a:endParaRPr lang="en-GB" sz="1800" b="0" strike="noStrike" spc="-1">
              <a:latin typeface="Arial"/>
            </a:endParaRPr>
          </a:p>
          <a:p>
            <a:pPr>
              <a:lnSpc>
                <a:spcPct val="100000"/>
              </a:lnSpc>
            </a:pPr>
            <a:r>
              <a:rPr lang="en-GB" sz="1800" b="0" strike="noStrike" spc="-1">
                <a:solidFill>
                  <a:srgbClr val="C00000"/>
                </a:solidFill>
                <a:latin typeface="Calibri"/>
              </a:rPr>
              <a:t>$AggregationTime_</a:t>
            </a:r>
            <a:endParaRPr lang="en-GB" sz="1800" b="0" strike="noStrike" spc="-1">
              <a:latin typeface="Arial"/>
            </a:endParaRPr>
          </a:p>
          <a:p>
            <a:pPr>
              <a:lnSpc>
                <a:spcPct val="100000"/>
              </a:lnSpc>
            </a:pPr>
            <a:r>
              <a:rPr lang="en-GB" sz="1800" b="0" strike="noStrike" spc="-1">
                <a:solidFill>
                  <a:srgbClr val="C00000"/>
                </a:solidFill>
                <a:latin typeface="Calibri"/>
              </a:rPr>
              <a:t>$Year_</a:t>
            </a:r>
            <a:endParaRPr lang="en-GB" sz="1800" b="0" strike="noStrike" spc="-1">
              <a:latin typeface="Arial"/>
            </a:endParaRPr>
          </a:p>
          <a:p>
            <a:pPr>
              <a:lnSpc>
                <a:spcPct val="100000"/>
              </a:lnSpc>
            </a:pPr>
            <a:r>
              <a:rPr lang="en-GB" sz="1800" b="0" i="1" strike="noStrike" spc="-1">
                <a:solidFill>
                  <a:srgbClr val="0070C0"/>
                </a:solidFill>
                <a:latin typeface="Calibri"/>
              </a:rPr>
              <a:t>Algorithm_</a:t>
            </a:r>
            <a:endParaRPr lang="en-GB" sz="1800" b="0" strike="noStrike" spc="-1">
              <a:latin typeface="Arial"/>
            </a:endParaRPr>
          </a:p>
          <a:p>
            <a:pPr>
              <a:lnSpc>
                <a:spcPct val="100000"/>
              </a:lnSpc>
            </a:pPr>
            <a:r>
              <a:rPr lang="en-GB" sz="1800" b="0" i="1" strike="noStrike" spc="-1">
                <a:solidFill>
                  <a:srgbClr val="0070C0"/>
                </a:solidFill>
                <a:latin typeface="Calibri"/>
              </a:rPr>
              <a:t>Instrument_</a:t>
            </a:r>
            <a:endParaRPr lang="en-GB" sz="1800" b="0" strike="noStrike" spc="-1">
              <a:latin typeface="Arial"/>
            </a:endParaRPr>
          </a:p>
          <a:p>
            <a:pPr>
              <a:lnSpc>
                <a:spcPct val="100000"/>
              </a:lnSpc>
            </a:pPr>
            <a:r>
              <a:rPr lang="en-GB" sz="1800" b="0" i="1" strike="noStrike" spc="-1">
                <a:solidFill>
                  <a:srgbClr val="0070C0"/>
                </a:solidFill>
                <a:latin typeface="Calibri"/>
              </a:rPr>
              <a:t>institute_</a:t>
            </a:r>
            <a:endParaRPr lang="en-GB" sz="1800" b="0" strike="noStrike" spc="-1">
              <a:latin typeface="Arial"/>
            </a:endParaRPr>
          </a:p>
          <a:p>
            <a:pPr>
              <a:lnSpc>
                <a:spcPct val="100000"/>
              </a:lnSpc>
            </a:pPr>
            <a:r>
              <a:rPr lang="en-GB" sz="1800" b="0" i="1" strike="noStrike" spc="-1">
                <a:solidFill>
                  <a:srgbClr val="0070C0"/>
                </a:solidFill>
                <a:latin typeface="Calibri"/>
              </a:rPr>
              <a:t>versionX.Y.nc</a:t>
            </a:r>
            <a:endParaRPr lang="en-GB" sz="1800" b="0" strike="noStrike" spc="-1">
              <a:latin typeface="Arial"/>
            </a:endParaRPr>
          </a:p>
        </p:txBody>
      </p:sp>
      <p:sp>
        <p:nvSpPr>
          <p:cNvPr id="355" name="CustomShape 3"/>
          <p:cNvSpPr/>
          <p:nvPr/>
        </p:nvSpPr>
        <p:spPr>
          <a:xfrm flipH="1" flipV="1">
            <a:off x="6155280" y="1995120"/>
            <a:ext cx="935640" cy="503640"/>
          </a:xfrm>
          <a:custGeom>
            <a:avLst/>
            <a:gdLst/>
            <a:ahLst/>
            <a:cxnLst/>
            <a:rect l="l" t="t" r="r" b="b"/>
            <a:pathLst>
              <a:path w="21600" h="21600">
                <a:moveTo>
                  <a:pt x="0" y="0"/>
                </a:moveTo>
                <a:lnTo>
                  <a:pt x="21600" y="21600"/>
                </a:lnTo>
              </a:path>
            </a:pathLst>
          </a:custGeom>
          <a:noFill/>
          <a:ln>
            <a:solidFill>
              <a:srgbClr val="C00000"/>
            </a:solidFill>
            <a:round/>
            <a:tailEnd type="triangle" w="med" len="med"/>
          </a:ln>
        </p:spPr>
        <p:style>
          <a:lnRef idx="1">
            <a:schemeClr val="accent1"/>
          </a:lnRef>
          <a:fillRef idx="0">
            <a:schemeClr val="accent1"/>
          </a:fillRef>
          <a:effectRef idx="0">
            <a:schemeClr val="accent1"/>
          </a:effectRef>
          <a:fontRef idx="minor"/>
        </p:style>
      </p:sp>
      <p:sp>
        <p:nvSpPr>
          <p:cNvPr id="356" name="CustomShape 4"/>
          <p:cNvSpPr/>
          <p:nvPr/>
        </p:nvSpPr>
        <p:spPr>
          <a:xfrm flipH="1" flipV="1">
            <a:off x="5939280" y="2678760"/>
            <a:ext cx="1151640" cy="111960"/>
          </a:xfrm>
          <a:custGeom>
            <a:avLst/>
            <a:gdLst/>
            <a:ahLst/>
            <a:cxnLst/>
            <a:rect l="l" t="t" r="r" b="b"/>
            <a:pathLst>
              <a:path w="21600" h="21600">
                <a:moveTo>
                  <a:pt x="0" y="0"/>
                </a:moveTo>
                <a:lnTo>
                  <a:pt x="21600" y="21600"/>
                </a:lnTo>
              </a:path>
            </a:pathLst>
          </a:custGeom>
          <a:noFill/>
          <a:ln>
            <a:solidFill>
              <a:srgbClr val="C00000"/>
            </a:solidFill>
            <a:round/>
            <a:tailEnd type="triangle" w="med" len="med"/>
          </a:ln>
        </p:spPr>
        <p:style>
          <a:lnRef idx="1">
            <a:schemeClr val="accent1"/>
          </a:lnRef>
          <a:fillRef idx="0">
            <a:schemeClr val="accent1"/>
          </a:fillRef>
          <a:effectRef idx="0">
            <a:schemeClr val="accent1"/>
          </a:effectRef>
          <a:fontRef idx="minor"/>
        </p:style>
      </p:sp>
      <p:sp>
        <p:nvSpPr>
          <p:cNvPr id="357" name="CustomShape 5"/>
          <p:cNvSpPr/>
          <p:nvPr/>
        </p:nvSpPr>
        <p:spPr>
          <a:xfrm flipH="1">
            <a:off x="6088320" y="3091320"/>
            <a:ext cx="973080" cy="238320"/>
          </a:xfrm>
          <a:custGeom>
            <a:avLst/>
            <a:gdLst/>
            <a:ahLst/>
            <a:cxnLst/>
            <a:rect l="l" t="t" r="r" b="b"/>
            <a:pathLst>
              <a:path w="21600" h="21600">
                <a:moveTo>
                  <a:pt x="0" y="0"/>
                </a:moveTo>
                <a:lnTo>
                  <a:pt x="21600" y="21600"/>
                </a:lnTo>
              </a:path>
            </a:pathLst>
          </a:custGeom>
          <a:noFill/>
          <a:ln>
            <a:solidFill>
              <a:srgbClr val="C00000"/>
            </a:solidFill>
            <a:round/>
            <a:tailEnd type="triangle" w="med" len="med"/>
          </a:ln>
        </p:spPr>
        <p:style>
          <a:lnRef idx="1">
            <a:schemeClr val="accent1"/>
          </a:lnRef>
          <a:fillRef idx="0">
            <a:schemeClr val="accent1"/>
          </a:fillRef>
          <a:effectRef idx="0">
            <a:schemeClr val="accent1"/>
          </a:effectRef>
          <a:fontRef idx="minor"/>
        </p:style>
      </p:sp>
      <p:sp>
        <p:nvSpPr>
          <p:cNvPr id="358" name="CustomShape 6"/>
          <p:cNvSpPr/>
          <p:nvPr/>
        </p:nvSpPr>
        <p:spPr>
          <a:xfrm flipH="1">
            <a:off x="6299640" y="3383640"/>
            <a:ext cx="791640" cy="739800"/>
          </a:xfrm>
          <a:custGeom>
            <a:avLst/>
            <a:gdLst/>
            <a:ahLst/>
            <a:cxnLst/>
            <a:rect l="l" t="t" r="r" b="b"/>
            <a:pathLst>
              <a:path w="21600" h="21600">
                <a:moveTo>
                  <a:pt x="0" y="0"/>
                </a:moveTo>
                <a:lnTo>
                  <a:pt x="21600" y="21600"/>
                </a:lnTo>
              </a:path>
            </a:pathLst>
          </a:custGeom>
          <a:noFill/>
          <a:ln>
            <a:solidFill>
              <a:srgbClr val="C00000"/>
            </a:solidFill>
            <a:round/>
            <a:tailEnd type="triangle" w="med" len="med"/>
          </a:ln>
        </p:spPr>
        <p:style>
          <a:lnRef idx="1">
            <a:schemeClr val="accent1"/>
          </a:lnRef>
          <a:fillRef idx="0">
            <a:schemeClr val="accent1"/>
          </a:fillRef>
          <a:effectRef idx="0">
            <a:schemeClr val="accent1"/>
          </a:effectRef>
          <a:fontRef idx="minor"/>
        </p:style>
      </p:sp>
      <p:pic>
        <p:nvPicPr>
          <p:cNvPr id="359" name="Picture 7"/>
          <p:cNvPicPr/>
          <p:nvPr/>
        </p:nvPicPr>
        <p:blipFill>
          <a:blip r:embed="rId3"/>
          <a:stretch/>
        </p:blipFill>
        <p:spPr>
          <a:xfrm>
            <a:off x="5870160" y="692280"/>
            <a:ext cx="859320" cy="855720"/>
          </a:xfrm>
          <a:prstGeom prst="rect">
            <a:avLst/>
          </a:prstGeom>
          <a:ln w="38160">
            <a:solidFill>
              <a:schemeClr val="tx1"/>
            </a:solidFill>
            <a:rou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How to deliver the…</a:t>
            </a:r>
            <a:endParaRPr lang="en-US" sz="1800" b="0" strike="noStrike" spc="-1">
              <a:solidFill>
                <a:srgbClr val="000000"/>
              </a:solidFill>
              <a:latin typeface="Calibri"/>
            </a:endParaRPr>
          </a:p>
        </p:txBody>
      </p:sp>
      <p:sp>
        <p:nvSpPr>
          <p:cNvPr id="361" name="CustomShape 2"/>
          <p:cNvSpPr/>
          <p:nvPr/>
        </p:nvSpPr>
        <p:spPr>
          <a:xfrm>
            <a:off x="2882160" y="2211840"/>
            <a:ext cx="3790080" cy="760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4400" b="1" strike="noStrike" spc="-1">
                <a:solidFill>
                  <a:srgbClr val="002060"/>
                </a:solidFill>
                <a:latin typeface="Calibri"/>
              </a:rPr>
              <a:t>Documentation</a:t>
            </a:r>
            <a:endParaRPr lang="en-GB" sz="4400" b="0" strike="noStrike" spc="-1">
              <a:latin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Data and document delivery timeline</a:t>
            </a:r>
            <a:endParaRPr lang="en-US" sz="1800" b="0" strike="noStrike" spc="-1">
              <a:solidFill>
                <a:srgbClr val="000000"/>
              </a:solidFill>
              <a:latin typeface="Calibri"/>
            </a:endParaRPr>
          </a:p>
        </p:txBody>
      </p:sp>
      <p:sp>
        <p:nvSpPr>
          <p:cNvPr id="363" name="CustomShape 2"/>
          <p:cNvSpPr/>
          <p:nvPr/>
        </p:nvSpPr>
        <p:spPr>
          <a:xfrm>
            <a:off x="1432080" y="2086920"/>
            <a:ext cx="7272360" cy="360"/>
          </a:xfrm>
          <a:custGeom>
            <a:avLst/>
            <a:gdLst/>
            <a:ahLst/>
            <a:cxnLst/>
            <a:rect l="l" t="t" r="r" b="b"/>
            <a:pathLst>
              <a:path w="21600" h="21600">
                <a:moveTo>
                  <a:pt x="0" y="0"/>
                </a:moveTo>
                <a:lnTo>
                  <a:pt x="21600" y="21600"/>
                </a:lnTo>
              </a:path>
            </a:pathLst>
          </a:custGeom>
          <a:noFill/>
          <a:ln w="111240">
            <a:solidFill>
              <a:srgbClr val="4A7EBB"/>
            </a:solidFill>
            <a:round/>
            <a:tailEnd type="triangle" w="med" len="med"/>
          </a:ln>
        </p:spPr>
        <p:style>
          <a:lnRef idx="1">
            <a:schemeClr val="accent1"/>
          </a:lnRef>
          <a:fillRef idx="0">
            <a:schemeClr val="accent1"/>
          </a:fillRef>
          <a:effectRef idx="0">
            <a:schemeClr val="accent1"/>
          </a:effectRef>
          <a:fontRef idx="minor"/>
        </p:style>
      </p:sp>
      <p:sp>
        <p:nvSpPr>
          <p:cNvPr id="364" name="Line 3"/>
          <p:cNvSpPr/>
          <p:nvPr/>
        </p:nvSpPr>
        <p:spPr>
          <a:xfrm>
            <a:off x="2411640" y="1146600"/>
            <a:ext cx="360" cy="120888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365" name="CustomShape 4"/>
          <p:cNvSpPr/>
          <p:nvPr/>
        </p:nvSpPr>
        <p:spPr>
          <a:xfrm>
            <a:off x="1680120" y="839160"/>
            <a:ext cx="172476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Dday = Data Delivery</a:t>
            </a:r>
            <a:endParaRPr lang="en-GB" sz="1400" b="0" strike="noStrike" spc="-1">
              <a:latin typeface="Arial"/>
            </a:endParaRPr>
          </a:p>
        </p:txBody>
      </p:sp>
      <p:sp>
        <p:nvSpPr>
          <p:cNvPr id="366" name="Line 5"/>
          <p:cNvSpPr/>
          <p:nvPr/>
        </p:nvSpPr>
        <p:spPr>
          <a:xfrm>
            <a:off x="1691640" y="1857960"/>
            <a:ext cx="360" cy="50400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367" name="CustomShape 6"/>
          <p:cNvSpPr/>
          <p:nvPr/>
        </p:nvSpPr>
        <p:spPr>
          <a:xfrm>
            <a:off x="1158480" y="1603080"/>
            <a:ext cx="97200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Dday – 1M</a:t>
            </a:r>
            <a:endParaRPr lang="en-GB" sz="1400" b="0" strike="noStrike" spc="-1">
              <a:latin typeface="Arial"/>
            </a:endParaRPr>
          </a:p>
        </p:txBody>
      </p:sp>
      <p:sp>
        <p:nvSpPr>
          <p:cNvPr id="368" name="CustomShape 7"/>
          <p:cNvSpPr/>
          <p:nvPr/>
        </p:nvSpPr>
        <p:spPr>
          <a:xfrm>
            <a:off x="1016280" y="2375640"/>
            <a:ext cx="1358280" cy="1582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400" b="1" strike="noStrike" spc="-1">
                <a:solidFill>
                  <a:srgbClr val="002060"/>
                </a:solidFill>
                <a:latin typeface="Calibri"/>
              </a:rPr>
              <a:t>DATA REGISTRATION + HT + Draft MANIFEST+</a:t>
            </a:r>
            <a:endParaRPr lang="en-GB" sz="1400" b="0" strike="noStrike" spc="-1">
              <a:latin typeface="Arial"/>
            </a:endParaRPr>
          </a:p>
          <a:p>
            <a:pPr algn="ctr">
              <a:lnSpc>
                <a:spcPct val="100000"/>
              </a:lnSpc>
            </a:pPr>
            <a:r>
              <a:rPr lang="en-GB" sz="1400" b="1" strike="noStrike" spc="-1">
                <a:solidFill>
                  <a:srgbClr val="002060"/>
                </a:solidFill>
                <a:latin typeface="Calibri"/>
              </a:rPr>
              <a:t>Sample data (in</a:t>
            </a:r>
            <a:endParaRPr lang="en-GB" sz="1400" b="0" strike="noStrike" spc="-1">
              <a:latin typeface="Arial"/>
            </a:endParaRPr>
          </a:p>
          <a:p>
            <a:pPr algn="ctr">
              <a:lnSpc>
                <a:spcPct val="100000"/>
              </a:lnSpc>
            </a:pPr>
            <a:r>
              <a:rPr lang="en-GB" sz="1400" b="1" strike="noStrike" spc="-1">
                <a:solidFill>
                  <a:srgbClr val="002060"/>
                </a:solidFill>
                <a:latin typeface="Calibri"/>
              </a:rPr>
              <a:t>The right location)</a:t>
            </a:r>
            <a:endParaRPr lang="en-GB" sz="1400" b="0" strike="noStrike" spc="-1">
              <a:latin typeface="Arial"/>
            </a:endParaRPr>
          </a:p>
        </p:txBody>
      </p:sp>
      <p:sp>
        <p:nvSpPr>
          <p:cNvPr id="369" name="CustomShape 8"/>
          <p:cNvSpPr/>
          <p:nvPr/>
        </p:nvSpPr>
        <p:spPr>
          <a:xfrm>
            <a:off x="2381040" y="3436200"/>
            <a:ext cx="1078560" cy="942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0" strike="noStrike" spc="-1">
                <a:solidFill>
                  <a:srgbClr val="002060"/>
                </a:solidFill>
                <a:latin typeface="Calibri"/>
              </a:rPr>
              <a:t>Delivery of:</a:t>
            </a:r>
            <a:endParaRPr lang="en-GB" sz="1400" b="0" strike="noStrike" spc="-1">
              <a:latin typeface="Arial"/>
            </a:endParaRPr>
          </a:p>
          <a:p>
            <a:pPr algn="ctr">
              <a:lnSpc>
                <a:spcPct val="100000"/>
              </a:lnSpc>
            </a:pPr>
            <a:r>
              <a:rPr lang="en-GB" sz="1400" b="1" strike="noStrike" spc="-1">
                <a:solidFill>
                  <a:srgbClr val="002060"/>
                </a:solidFill>
                <a:latin typeface="Calibri"/>
              </a:rPr>
              <a:t>ATBD (v1.0)</a:t>
            </a:r>
            <a:endParaRPr lang="en-GB" sz="1400" b="0" strike="noStrike" spc="-1">
              <a:latin typeface="Arial"/>
            </a:endParaRPr>
          </a:p>
          <a:p>
            <a:pPr algn="ctr">
              <a:lnSpc>
                <a:spcPct val="100000"/>
              </a:lnSpc>
            </a:pPr>
            <a:r>
              <a:rPr lang="en-GB" sz="1400" b="1" strike="noStrike" spc="-1">
                <a:solidFill>
                  <a:srgbClr val="002060"/>
                </a:solidFill>
                <a:latin typeface="Calibri"/>
              </a:rPr>
              <a:t>PUGS (v1.0)</a:t>
            </a:r>
            <a:endParaRPr lang="en-GB" sz="1400" b="0" strike="noStrike" spc="-1">
              <a:latin typeface="Arial"/>
            </a:endParaRPr>
          </a:p>
          <a:p>
            <a:pPr algn="ctr">
              <a:lnSpc>
                <a:spcPct val="100000"/>
              </a:lnSpc>
            </a:pPr>
            <a:r>
              <a:rPr lang="en-GB" sz="1400" b="1" strike="noStrike" spc="-1">
                <a:solidFill>
                  <a:srgbClr val="002060"/>
                </a:solidFill>
                <a:latin typeface="Calibri"/>
              </a:rPr>
              <a:t>PQAD (v1.0)</a:t>
            </a:r>
            <a:endParaRPr lang="en-GB" sz="1400" b="0" strike="noStrike" spc="-1">
              <a:latin typeface="Arial"/>
            </a:endParaRPr>
          </a:p>
        </p:txBody>
      </p:sp>
      <p:sp>
        <p:nvSpPr>
          <p:cNvPr id="370" name="CustomShape 9"/>
          <p:cNvSpPr/>
          <p:nvPr/>
        </p:nvSpPr>
        <p:spPr>
          <a:xfrm>
            <a:off x="4084560" y="2381040"/>
            <a:ext cx="1066680" cy="5166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0" strike="noStrike" spc="-1">
                <a:solidFill>
                  <a:srgbClr val="002060"/>
                </a:solidFill>
                <a:latin typeface="Calibri"/>
              </a:rPr>
              <a:t>Delivery of</a:t>
            </a:r>
            <a:endParaRPr lang="en-GB" sz="1400" b="0" strike="noStrike" spc="-1">
              <a:latin typeface="Arial"/>
            </a:endParaRPr>
          </a:p>
          <a:p>
            <a:pPr algn="ctr">
              <a:lnSpc>
                <a:spcPct val="100000"/>
              </a:lnSpc>
            </a:pPr>
            <a:r>
              <a:rPr lang="en-GB" sz="1400" b="1" strike="noStrike" spc="-1">
                <a:solidFill>
                  <a:srgbClr val="002060"/>
                </a:solidFill>
                <a:latin typeface="Calibri"/>
              </a:rPr>
              <a:t>PQAR (v1.0)</a:t>
            </a:r>
            <a:endParaRPr lang="en-GB" sz="1400" b="0" strike="noStrike" spc="-1">
              <a:latin typeface="Arial"/>
            </a:endParaRPr>
          </a:p>
        </p:txBody>
      </p:sp>
      <p:sp>
        <p:nvSpPr>
          <p:cNvPr id="371" name="CustomShape 10"/>
          <p:cNvSpPr/>
          <p:nvPr/>
        </p:nvSpPr>
        <p:spPr>
          <a:xfrm>
            <a:off x="4074840" y="1572840"/>
            <a:ext cx="97200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Dday + 3M</a:t>
            </a:r>
            <a:endParaRPr lang="en-GB" sz="1400" b="0" strike="noStrike" spc="-1">
              <a:latin typeface="Arial"/>
            </a:endParaRPr>
          </a:p>
        </p:txBody>
      </p:sp>
      <p:sp>
        <p:nvSpPr>
          <p:cNvPr id="372" name="Line 11"/>
          <p:cNvSpPr/>
          <p:nvPr/>
        </p:nvSpPr>
        <p:spPr>
          <a:xfrm>
            <a:off x="4568400" y="1857960"/>
            <a:ext cx="360" cy="50436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373" name="Line 12"/>
          <p:cNvSpPr/>
          <p:nvPr/>
        </p:nvSpPr>
        <p:spPr>
          <a:xfrm>
            <a:off x="6733080" y="1857960"/>
            <a:ext cx="360" cy="50400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374" name="CustomShape 13"/>
          <p:cNvSpPr/>
          <p:nvPr/>
        </p:nvSpPr>
        <p:spPr>
          <a:xfrm>
            <a:off x="6305760" y="1482840"/>
            <a:ext cx="102852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C00000"/>
                </a:solidFill>
                <a:latin typeface="Calibri"/>
              </a:rPr>
              <a:t>D0 + </a:t>
            </a:r>
            <a:r>
              <a:rPr lang="en-GB" sz="1400" b="1" i="1" strike="noStrike" spc="-1">
                <a:solidFill>
                  <a:srgbClr val="C00000"/>
                </a:solidFill>
                <a:latin typeface="Calibri"/>
              </a:rPr>
              <a:t>i</a:t>
            </a:r>
            <a:r>
              <a:rPr lang="en-GB" sz="1400" b="1" strike="noStrike" spc="-1">
                <a:solidFill>
                  <a:srgbClr val="C00000"/>
                </a:solidFill>
                <a:latin typeface="Calibri"/>
              </a:rPr>
              <a:t> years</a:t>
            </a:r>
            <a:endParaRPr lang="en-GB" sz="1400" b="0" strike="noStrike" spc="-1">
              <a:latin typeface="Arial"/>
            </a:endParaRPr>
          </a:p>
        </p:txBody>
      </p:sp>
      <p:sp>
        <p:nvSpPr>
          <p:cNvPr id="375" name="Line 14"/>
          <p:cNvSpPr/>
          <p:nvPr/>
        </p:nvSpPr>
        <p:spPr>
          <a:xfrm flipH="1">
            <a:off x="6229440" y="1972440"/>
            <a:ext cx="189000" cy="275400"/>
          </a:xfrm>
          <a:prstGeom prst="line">
            <a:avLst/>
          </a:prstGeom>
          <a:ln>
            <a:solidFill>
              <a:srgbClr val="002060"/>
            </a:solidFill>
            <a:round/>
          </a:ln>
        </p:spPr>
        <p:style>
          <a:lnRef idx="1">
            <a:schemeClr val="accent1"/>
          </a:lnRef>
          <a:fillRef idx="0">
            <a:schemeClr val="accent1"/>
          </a:fillRef>
          <a:effectRef idx="0">
            <a:schemeClr val="accent1"/>
          </a:effectRef>
          <a:fontRef idx="minor"/>
        </p:style>
      </p:sp>
      <p:sp>
        <p:nvSpPr>
          <p:cNvPr id="376" name="Line 15"/>
          <p:cNvSpPr/>
          <p:nvPr/>
        </p:nvSpPr>
        <p:spPr>
          <a:xfrm>
            <a:off x="8172360" y="1856880"/>
            <a:ext cx="360" cy="50400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377" name="Line 16"/>
          <p:cNvSpPr/>
          <p:nvPr/>
        </p:nvSpPr>
        <p:spPr>
          <a:xfrm flipH="1">
            <a:off x="6327000" y="1968840"/>
            <a:ext cx="189000" cy="275400"/>
          </a:xfrm>
          <a:prstGeom prst="line">
            <a:avLst/>
          </a:prstGeom>
          <a:ln>
            <a:solidFill>
              <a:srgbClr val="002060"/>
            </a:solidFill>
            <a:round/>
          </a:ln>
        </p:spPr>
        <p:style>
          <a:lnRef idx="1">
            <a:schemeClr val="accent1"/>
          </a:lnRef>
          <a:fillRef idx="0">
            <a:schemeClr val="accent1"/>
          </a:fillRef>
          <a:effectRef idx="0">
            <a:schemeClr val="accent1"/>
          </a:effectRef>
          <a:fontRef idx="minor"/>
        </p:style>
      </p:sp>
      <p:sp>
        <p:nvSpPr>
          <p:cNvPr id="378" name="CustomShape 17"/>
          <p:cNvSpPr/>
          <p:nvPr/>
        </p:nvSpPr>
        <p:spPr>
          <a:xfrm>
            <a:off x="6255360" y="2399400"/>
            <a:ext cx="1072440" cy="942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0" strike="noStrike" spc="-1">
                <a:solidFill>
                  <a:srgbClr val="002060"/>
                </a:solidFill>
                <a:latin typeface="Calibri"/>
              </a:rPr>
              <a:t>Delivery of </a:t>
            </a:r>
            <a:endParaRPr lang="en-GB" sz="1400" b="0" strike="noStrike" spc="-1">
              <a:latin typeface="Arial"/>
            </a:endParaRPr>
          </a:p>
          <a:p>
            <a:pPr algn="ctr">
              <a:lnSpc>
                <a:spcPct val="100000"/>
              </a:lnSpc>
            </a:pPr>
            <a:r>
              <a:rPr lang="en-GB" sz="1400" b="1" strike="noStrike" spc="-1">
                <a:solidFill>
                  <a:srgbClr val="002060"/>
                </a:solidFill>
                <a:latin typeface="Calibri"/>
              </a:rPr>
              <a:t>PUGS (v1.</a:t>
            </a:r>
            <a:r>
              <a:rPr lang="en-GB" sz="1400" b="1" i="1" strike="noStrike" spc="-1">
                <a:solidFill>
                  <a:srgbClr val="002060"/>
                </a:solidFill>
                <a:latin typeface="Calibri"/>
              </a:rPr>
              <a:t>i</a:t>
            </a:r>
            <a:r>
              <a:rPr lang="en-GB" sz="1400" b="1" strike="noStrike" spc="-1">
                <a:solidFill>
                  <a:srgbClr val="002060"/>
                </a:solidFill>
                <a:latin typeface="Calibri"/>
              </a:rPr>
              <a:t>)</a:t>
            </a:r>
            <a:endParaRPr lang="en-GB" sz="1400" b="0" strike="noStrike" spc="-1">
              <a:latin typeface="Arial"/>
            </a:endParaRPr>
          </a:p>
          <a:p>
            <a:pPr algn="ctr">
              <a:lnSpc>
                <a:spcPct val="100000"/>
              </a:lnSpc>
            </a:pPr>
            <a:r>
              <a:rPr lang="en-GB" sz="1400" b="1" strike="noStrike" spc="-1">
                <a:solidFill>
                  <a:srgbClr val="002060"/>
                </a:solidFill>
                <a:latin typeface="Calibri"/>
              </a:rPr>
              <a:t>PQAD (v1.</a:t>
            </a:r>
            <a:r>
              <a:rPr lang="en-GB" sz="1400" b="1" i="1" strike="noStrike" spc="-1">
                <a:solidFill>
                  <a:srgbClr val="002060"/>
                </a:solidFill>
                <a:latin typeface="Calibri"/>
              </a:rPr>
              <a:t> i</a:t>
            </a:r>
            <a:r>
              <a:rPr lang="en-GB" sz="1400" b="1" strike="noStrike" spc="-1">
                <a:solidFill>
                  <a:srgbClr val="002060"/>
                </a:solidFill>
                <a:latin typeface="Calibri"/>
              </a:rPr>
              <a:t>)</a:t>
            </a:r>
            <a:endParaRPr lang="en-GB" sz="1400" b="0" strike="noStrike" spc="-1">
              <a:latin typeface="Arial"/>
            </a:endParaRPr>
          </a:p>
          <a:p>
            <a:pPr algn="ctr">
              <a:lnSpc>
                <a:spcPct val="100000"/>
              </a:lnSpc>
            </a:pPr>
            <a:r>
              <a:rPr lang="en-GB" sz="1400" b="1" strike="noStrike" spc="-1">
                <a:solidFill>
                  <a:srgbClr val="002060"/>
                </a:solidFill>
                <a:latin typeface="Calibri"/>
              </a:rPr>
              <a:t>PQAR (v1.</a:t>
            </a:r>
            <a:r>
              <a:rPr lang="en-GB" sz="1400" b="1" i="1" strike="noStrike" spc="-1">
                <a:solidFill>
                  <a:srgbClr val="002060"/>
                </a:solidFill>
                <a:latin typeface="Calibri"/>
              </a:rPr>
              <a:t> i</a:t>
            </a:r>
            <a:r>
              <a:rPr lang="en-GB" sz="1400" b="1" strike="noStrike" spc="-1">
                <a:solidFill>
                  <a:srgbClr val="002060"/>
                </a:solidFill>
                <a:latin typeface="Calibri"/>
              </a:rPr>
              <a:t>)</a:t>
            </a:r>
            <a:endParaRPr lang="en-GB" sz="1400" b="0" strike="noStrike" spc="-1">
              <a:latin typeface="Arial"/>
            </a:endParaRPr>
          </a:p>
        </p:txBody>
      </p:sp>
      <p:sp>
        <p:nvSpPr>
          <p:cNvPr id="379" name="Line 18"/>
          <p:cNvSpPr/>
          <p:nvPr/>
        </p:nvSpPr>
        <p:spPr>
          <a:xfrm flipH="1">
            <a:off x="7524000" y="1953000"/>
            <a:ext cx="189360" cy="275040"/>
          </a:xfrm>
          <a:prstGeom prst="line">
            <a:avLst/>
          </a:prstGeom>
          <a:ln>
            <a:solidFill>
              <a:srgbClr val="002060"/>
            </a:solidFill>
            <a:round/>
          </a:ln>
        </p:spPr>
        <p:style>
          <a:lnRef idx="1">
            <a:schemeClr val="accent1"/>
          </a:lnRef>
          <a:fillRef idx="0">
            <a:schemeClr val="accent1"/>
          </a:fillRef>
          <a:effectRef idx="0">
            <a:schemeClr val="accent1"/>
          </a:effectRef>
          <a:fontRef idx="minor"/>
        </p:style>
      </p:sp>
      <p:sp>
        <p:nvSpPr>
          <p:cNvPr id="380" name="Line 19"/>
          <p:cNvSpPr/>
          <p:nvPr/>
        </p:nvSpPr>
        <p:spPr>
          <a:xfrm flipH="1">
            <a:off x="7621920" y="1949400"/>
            <a:ext cx="189000" cy="275040"/>
          </a:xfrm>
          <a:prstGeom prst="line">
            <a:avLst/>
          </a:prstGeom>
          <a:ln>
            <a:solidFill>
              <a:srgbClr val="002060"/>
            </a:solidFill>
            <a:round/>
          </a:ln>
        </p:spPr>
        <p:style>
          <a:lnRef idx="1">
            <a:schemeClr val="accent1"/>
          </a:lnRef>
          <a:fillRef idx="0">
            <a:schemeClr val="accent1"/>
          </a:fillRef>
          <a:effectRef idx="0">
            <a:schemeClr val="accent1"/>
          </a:effectRef>
          <a:fontRef idx="minor"/>
        </p:style>
      </p:sp>
      <p:sp>
        <p:nvSpPr>
          <p:cNvPr id="381" name="CustomShape 20"/>
          <p:cNvSpPr/>
          <p:nvPr/>
        </p:nvSpPr>
        <p:spPr>
          <a:xfrm>
            <a:off x="7878600" y="1538280"/>
            <a:ext cx="63504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D</a:t>
            </a:r>
            <a:r>
              <a:rPr lang="en-GB" sz="1000" b="1" strike="noStrike" spc="-1">
                <a:solidFill>
                  <a:srgbClr val="002060"/>
                </a:solidFill>
                <a:latin typeface="Calibri"/>
              </a:rPr>
              <a:t>reproc</a:t>
            </a:r>
            <a:endParaRPr lang="en-GB" sz="1000" b="0" strike="noStrike" spc="-1">
              <a:latin typeface="Arial"/>
            </a:endParaRPr>
          </a:p>
        </p:txBody>
      </p:sp>
      <p:sp>
        <p:nvSpPr>
          <p:cNvPr id="382" name="CustomShape 21"/>
          <p:cNvSpPr/>
          <p:nvPr/>
        </p:nvSpPr>
        <p:spPr>
          <a:xfrm>
            <a:off x="7678440" y="2422800"/>
            <a:ext cx="1078560" cy="942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0" strike="noStrike" spc="-1">
                <a:solidFill>
                  <a:srgbClr val="002060"/>
                </a:solidFill>
                <a:latin typeface="Calibri"/>
              </a:rPr>
              <a:t>Delivery of </a:t>
            </a:r>
            <a:endParaRPr lang="en-GB" sz="1400" b="0" strike="noStrike" spc="-1">
              <a:latin typeface="Arial"/>
            </a:endParaRPr>
          </a:p>
          <a:p>
            <a:pPr algn="ctr">
              <a:lnSpc>
                <a:spcPct val="100000"/>
              </a:lnSpc>
            </a:pPr>
            <a:r>
              <a:rPr lang="en-GB" sz="1400" b="1" strike="noStrike" spc="-1">
                <a:solidFill>
                  <a:srgbClr val="002060"/>
                </a:solidFill>
                <a:latin typeface="Calibri"/>
              </a:rPr>
              <a:t>ATBD (v2.0)</a:t>
            </a:r>
            <a:endParaRPr lang="en-GB" sz="1400" b="0" strike="noStrike" spc="-1">
              <a:latin typeface="Arial"/>
            </a:endParaRPr>
          </a:p>
          <a:p>
            <a:pPr algn="ctr">
              <a:lnSpc>
                <a:spcPct val="100000"/>
              </a:lnSpc>
            </a:pPr>
            <a:r>
              <a:rPr lang="en-GB" sz="1400" b="1" strike="noStrike" spc="-1">
                <a:solidFill>
                  <a:srgbClr val="002060"/>
                </a:solidFill>
                <a:latin typeface="Calibri"/>
              </a:rPr>
              <a:t>PUGS (v2.0)</a:t>
            </a:r>
            <a:endParaRPr lang="en-GB" sz="1400" b="0" strike="noStrike" spc="-1">
              <a:latin typeface="Arial"/>
            </a:endParaRPr>
          </a:p>
          <a:p>
            <a:pPr algn="ctr">
              <a:lnSpc>
                <a:spcPct val="100000"/>
              </a:lnSpc>
            </a:pPr>
            <a:r>
              <a:rPr lang="en-GB" sz="1400" b="1" strike="noStrike" spc="-1">
                <a:solidFill>
                  <a:srgbClr val="002060"/>
                </a:solidFill>
                <a:latin typeface="Calibri"/>
              </a:rPr>
              <a:t>PQAD (v2.0)</a:t>
            </a:r>
            <a:endParaRPr lang="en-GB" sz="1400" b="0" strike="noStrike" spc="-1">
              <a:latin typeface="Arial"/>
            </a:endParaRPr>
          </a:p>
        </p:txBody>
      </p:sp>
      <p:sp>
        <p:nvSpPr>
          <p:cNvPr id="383" name="Line 22"/>
          <p:cNvSpPr/>
          <p:nvPr/>
        </p:nvSpPr>
        <p:spPr>
          <a:xfrm>
            <a:off x="2411640" y="2342160"/>
            <a:ext cx="371160" cy="1106280"/>
          </a:xfrm>
          <a:prstGeom prst="line">
            <a:avLst/>
          </a:prstGeom>
          <a:ln>
            <a:solidFill>
              <a:srgbClr val="4A7EBB"/>
            </a:solidFill>
            <a:round/>
          </a:ln>
        </p:spPr>
        <p:style>
          <a:lnRef idx="1">
            <a:schemeClr val="accent1"/>
          </a:lnRef>
          <a:fillRef idx="0">
            <a:schemeClr val="accent1"/>
          </a:fillRef>
          <a:effectRef idx="0">
            <a:schemeClr val="accent1"/>
          </a:effectRef>
          <a:fontRef idx="minor"/>
        </p:style>
      </p:sp>
      <p:sp>
        <p:nvSpPr>
          <p:cNvPr id="384" name="CustomShape 23"/>
          <p:cNvSpPr/>
          <p:nvPr/>
        </p:nvSpPr>
        <p:spPr>
          <a:xfrm>
            <a:off x="900720" y="4434480"/>
            <a:ext cx="8039880" cy="33372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b="1" strike="noStrike" spc="-1">
                <a:solidFill>
                  <a:srgbClr val="C00000"/>
                </a:solidFill>
                <a:latin typeface="Calibri"/>
              </a:rPr>
              <a:t>TRD/GAD not considered here as they can be more general and apply to a group of products</a:t>
            </a:r>
            <a:endParaRPr lang="en-GB" sz="16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383"/>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36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fill="hold" nodeType="clickEffect">
                                  <p:stCondLst>
                                    <p:cond delay="0"/>
                                  </p:stCondLst>
                                  <p:childTnLst>
                                    <p:set>
                                      <p:cBhvr>
                                        <p:cTn id="12" dur="1" fill="hold">
                                          <p:stCondLst>
                                            <p:cond delay="0"/>
                                          </p:stCondLst>
                                        </p:cTn>
                                        <p:tgtEl>
                                          <p:spTgt spid="367"/>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36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371"/>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3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p:cTn id="24" dur="1" fill="hold">
                                          <p:stCondLst>
                                            <p:cond delay="0"/>
                                          </p:stCondLst>
                                        </p:cTn>
                                        <p:tgtEl>
                                          <p:spTgt spid="375"/>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377"/>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374"/>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37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fill="hold" nodeType="clickEffect">
                                  <p:stCondLst>
                                    <p:cond delay="0"/>
                                  </p:stCondLst>
                                  <p:childTnLst>
                                    <p:set>
                                      <p:cBhvr>
                                        <p:cTn id="34" dur="1" fill="hold">
                                          <p:stCondLst>
                                            <p:cond delay="0"/>
                                          </p:stCondLst>
                                        </p:cTn>
                                        <p:tgtEl>
                                          <p:spTgt spid="379"/>
                                        </p:tgtEl>
                                        <p:attrNameLst>
                                          <p:attrName>style.visibility</p:attrName>
                                        </p:attrNameLst>
                                      </p:cBhvr>
                                      <p:to>
                                        <p:strVal val="visible"/>
                                      </p:to>
                                    </p:set>
                                  </p:childTnLst>
                                </p:cTn>
                              </p:par>
                              <p:par>
                                <p:cTn id="35" presetID="1" presetClass="entr" fill="hold" nodeType="withEffect">
                                  <p:stCondLst>
                                    <p:cond delay="0"/>
                                  </p:stCondLst>
                                  <p:childTnLst>
                                    <p:set>
                                      <p:cBhvr>
                                        <p:cTn id="36" dur="1" fill="hold">
                                          <p:stCondLst>
                                            <p:cond delay="0"/>
                                          </p:stCondLst>
                                        </p:cTn>
                                        <p:tgtEl>
                                          <p:spTgt spid="380"/>
                                        </p:tgtEl>
                                        <p:attrNameLst>
                                          <p:attrName>style.visibility</p:attrName>
                                        </p:attrNameLst>
                                      </p:cBhvr>
                                      <p:to>
                                        <p:strVal val="visible"/>
                                      </p:to>
                                    </p:set>
                                  </p:childTnLst>
                                </p:cTn>
                              </p:par>
                              <p:par>
                                <p:cTn id="37" presetID="1" presetClass="entr" fill="hold" nodeType="withEffect">
                                  <p:stCondLst>
                                    <p:cond delay="0"/>
                                  </p:stCondLst>
                                  <p:childTnLst>
                                    <p:set>
                                      <p:cBhvr>
                                        <p:cTn id="38" dur="1" fill="hold">
                                          <p:stCondLst>
                                            <p:cond delay="0"/>
                                          </p:stCondLst>
                                        </p:cTn>
                                        <p:tgtEl>
                                          <p:spTgt spid="381"/>
                                        </p:tgtEl>
                                        <p:attrNameLst>
                                          <p:attrName>style.visibility</p:attrName>
                                        </p:attrNameLst>
                                      </p:cBhvr>
                                      <p:to>
                                        <p:strVal val="visible"/>
                                      </p:to>
                                    </p:set>
                                  </p:childTnLst>
                                </p:cTn>
                              </p:par>
                              <p:par>
                                <p:cTn id="39" presetID="1" presetClass="entr" fill="hold" nodeType="withEffect">
                                  <p:stCondLst>
                                    <p:cond delay="0"/>
                                  </p:stCondLst>
                                  <p:childTnLst>
                                    <p:set>
                                      <p:cBhvr>
                                        <p:cTn id="40" dur="1" fill="hold">
                                          <p:stCondLst>
                                            <p:cond delay="0"/>
                                          </p:stCondLst>
                                        </p:cTn>
                                        <p:tgtEl>
                                          <p:spTgt spid="38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fill="hold" nodeType="clickEffect">
                                  <p:stCondLst>
                                    <p:cond delay="0"/>
                                  </p:stCondLst>
                                  <p:childTnLst>
                                    <p:set>
                                      <p:cBhvr>
                                        <p:cTn id="44" dur="1" fill="hold">
                                          <p:stCondLst>
                                            <p:cond delay="0"/>
                                          </p:stCondLst>
                                        </p:cTn>
                                        <p:tgtEl>
                                          <p:spTgt spid="3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Individual document acceptance procedure</a:t>
            </a:r>
            <a:endParaRPr lang="en-US" sz="1800" b="0" strike="noStrike" spc="-1">
              <a:solidFill>
                <a:srgbClr val="000000"/>
              </a:solidFill>
              <a:latin typeface="Calibri"/>
            </a:endParaRPr>
          </a:p>
        </p:txBody>
      </p:sp>
      <p:pic>
        <p:nvPicPr>
          <p:cNvPr id="386" name="Picture 18"/>
          <p:cNvPicPr/>
          <p:nvPr/>
        </p:nvPicPr>
        <p:blipFill>
          <a:blip r:embed="rId2"/>
          <a:stretch/>
        </p:blipFill>
        <p:spPr>
          <a:xfrm>
            <a:off x="756000" y="1227240"/>
            <a:ext cx="753840" cy="975240"/>
          </a:xfrm>
          <a:prstGeom prst="rect">
            <a:avLst/>
          </a:prstGeom>
          <a:ln>
            <a:solidFill>
              <a:srgbClr val="002060"/>
            </a:solidFill>
          </a:ln>
        </p:spPr>
      </p:pic>
      <p:sp>
        <p:nvSpPr>
          <p:cNvPr id="387" name="CustomShape 2"/>
          <p:cNvSpPr/>
          <p:nvPr/>
        </p:nvSpPr>
        <p:spPr>
          <a:xfrm>
            <a:off x="1654920" y="1715040"/>
            <a:ext cx="431640" cy="360"/>
          </a:xfrm>
          <a:custGeom>
            <a:avLst/>
            <a:gdLst/>
            <a:ahLst/>
            <a:cxnLst/>
            <a:rect l="l" t="t" r="r" b="b"/>
            <a:pathLst>
              <a:path w="21600" h="21600">
                <a:moveTo>
                  <a:pt x="0" y="0"/>
                </a:moveTo>
                <a:lnTo>
                  <a:pt x="21600" y="21600"/>
                </a:lnTo>
              </a:path>
            </a:pathLst>
          </a:custGeom>
          <a:noFill/>
          <a:ln>
            <a:solidFill>
              <a:srgbClr val="4A7EBB"/>
            </a:solidFill>
            <a:round/>
            <a:tailEnd type="triangle" w="med" len="med"/>
          </a:ln>
        </p:spPr>
        <p:style>
          <a:lnRef idx="1">
            <a:schemeClr val="accent1"/>
          </a:lnRef>
          <a:fillRef idx="0">
            <a:schemeClr val="accent1"/>
          </a:fillRef>
          <a:effectRef idx="0">
            <a:schemeClr val="accent1"/>
          </a:effectRef>
          <a:fontRef idx="minor"/>
        </p:style>
      </p:sp>
      <p:sp>
        <p:nvSpPr>
          <p:cNvPr id="388" name="CustomShape 3"/>
          <p:cNvSpPr/>
          <p:nvPr/>
        </p:nvSpPr>
        <p:spPr>
          <a:xfrm>
            <a:off x="2143800" y="1345680"/>
            <a:ext cx="1377360" cy="7297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To: Assimila PoC</a:t>
            </a:r>
            <a:endParaRPr lang="en-GB" sz="1400" b="0" strike="noStrike" spc="-1">
              <a:latin typeface="Arial"/>
            </a:endParaRPr>
          </a:p>
          <a:p>
            <a:pPr>
              <a:lnSpc>
                <a:spcPct val="100000"/>
              </a:lnSpc>
            </a:pPr>
            <a:r>
              <a:rPr lang="en-GB" sz="1400" b="1" strike="noStrike" spc="-1">
                <a:solidFill>
                  <a:srgbClr val="002060"/>
                </a:solidFill>
                <a:latin typeface="Calibri"/>
              </a:rPr>
              <a:t>CC: ECMWF TO</a:t>
            </a:r>
            <a:endParaRPr lang="en-GB" sz="1400" b="0" strike="noStrike" spc="-1">
              <a:latin typeface="Arial"/>
            </a:endParaRPr>
          </a:p>
          <a:p>
            <a:pPr algn="ctr">
              <a:lnSpc>
                <a:spcPct val="100000"/>
              </a:lnSpc>
            </a:pPr>
            <a:r>
              <a:rPr lang="en-GB" sz="1400" b="1" strike="noStrike" spc="-1">
                <a:solidFill>
                  <a:srgbClr val="002060"/>
                </a:solidFill>
                <a:latin typeface="Calibri"/>
              </a:rPr>
              <a:t>Florence</a:t>
            </a:r>
            <a:endParaRPr lang="en-GB" sz="1400" b="0" strike="noStrike" spc="-1">
              <a:latin typeface="Arial"/>
            </a:endParaRPr>
          </a:p>
        </p:txBody>
      </p:sp>
      <p:sp>
        <p:nvSpPr>
          <p:cNvPr id="389" name="CustomShape 4"/>
          <p:cNvSpPr/>
          <p:nvPr/>
        </p:nvSpPr>
        <p:spPr>
          <a:xfrm>
            <a:off x="3429360" y="1717200"/>
            <a:ext cx="431640" cy="360"/>
          </a:xfrm>
          <a:custGeom>
            <a:avLst/>
            <a:gdLst/>
            <a:ahLst/>
            <a:cxnLst/>
            <a:rect l="l" t="t" r="r" b="b"/>
            <a:pathLst>
              <a:path w="21600" h="21600">
                <a:moveTo>
                  <a:pt x="0" y="0"/>
                </a:moveTo>
                <a:lnTo>
                  <a:pt x="21600" y="21600"/>
                </a:lnTo>
              </a:path>
            </a:pathLst>
          </a:custGeom>
          <a:noFill/>
          <a:ln>
            <a:solidFill>
              <a:srgbClr val="4A7EBB"/>
            </a:solidFill>
            <a:round/>
            <a:tailEnd type="triangle" w="med" len="med"/>
          </a:ln>
        </p:spPr>
        <p:style>
          <a:lnRef idx="1">
            <a:schemeClr val="accent1"/>
          </a:lnRef>
          <a:fillRef idx="0">
            <a:schemeClr val="accent1"/>
          </a:fillRef>
          <a:effectRef idx="0">
            <a:schemeClr val="accent1"/>
          </a:effectRef>
          <a:fontRef idx="minor"/>
        </p:style>
      </p:sp>
      <p:sp>
        <p:nvSpPr>
          <p:cNvPr id="390" name="CustomShape 5"/>
          <p:cNvSpPr/>
          <p:nvPr/>
        </p:nvSpPr>
        <p:spPr>
          <a:xfrm>
            <a:off x="3945240" y="1530360"/>
            <a:ext cx="86976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2060"/>
                </a:solidFill>
                <a:latin typeface="Calibri"/>
              </a:rPr>
              <a:t>Review</a:t>
            </a:r>
            <a:endParaRPr lang="en-GB" sz="1800" b="0" strike="noStrike" spc="-1">
              <a:latin typeface="Arial"/>
            </a:endParaRPr>
          </a:p>
        </p:txBody>
      </p:sp>
      <p:sp>
        <p:nvSpPr>
          <p:cNvPr id="391" name="CustomShape 6"/>
          <p:cNvSpPr/>
          <p:nvPr/>
        </p:nvSpPr>
        <p:spPr>
          <a:xfrm>
            <a:off x="5109120" y="1530360"/>
            <a:ext cx="431640" cy="360"/>
          </a:xfrm>
          <a:custGeom>
            <a:avLst/>
            <a:gdLst/>
            <a:ahLst/>
            <a:cxnLst/>
            <a:rect l="l" t="t" r="r" b="b"/>
            <a:pathLst>
              <a:path w="21600" h="21600">
                <a:moveTo>
                  <a:pt x="0" y="0"/>
                </a:moveTo>
                <a:lnTo>
                  <a:pt x="21600" y="21600"/>
                </a:lnTo>
              </a:path>
            </a:pathLst>
          </a:custGeom>
          <a:noFill/>
          <a:ln>
            <a:solidFill>
              <a:srgbClr val="4A7EBB"/>
            </a:solidFill>
            <a:round/>
            <a:tailEnd type="triangle" w="med" len="med"/>
          </a:ln>
        </p:spPr>
        <p:style>
          <a:lnRef idx="1">
            <a:schemeClr val="accent1"/>
          </a:lnRef>
          <a:fillRef idx="0">
            <a:schemeClr val="accent1"/>
          </a:fillRef>
          <a:effectRef idx="0">
            <a:schemeClr val="accent1"/>
          </a:effectRef>
          <a:fontRef idx="minor"/>
        </p:style>
      </p:sp>
      <p:sp>
        <p:nvSpPr>
          <p:cNvPr id="392" name="CustomShape 7"/>
          <p:cNvSpPr/>
          <p:nvPr/>
        </p:nvSpPr>
        <p:spPr>
          <a:xfrm>
            <a:off x="5099400" y="1911600"/>
            <a:ext cx="431640" cy="360"/>
          </a:xfrm>
          <a:custGeom>
            <a:avLst/>
            <a:gdLst/>
            <a:ahLst/>
            <a:cxnLst/>
            <a:rect l="l" t="t" r="r" b="b"/>
            <a:pathLst>
              <a:path w="21600" h="21600">
                <a:moveTo>
                  <a:pt x="0" y="0"/>
                </a:moveTo>
                <a:lnTo>
                  <a:pt x="21600" y="21600"/>
                </a:lnTo>
              </a:path>
            </a:pathLst>
          </a:custGeom>
          <a:noFill/>
          <a:ln>
            <a:solidFill>
              <a:srgbClr val="4A7EBB"/>
            </a:solidFill>
            <a:round/>
            <a:tailEnd type="triangle" w="med" len="med"/>
          </a:ln>
        </p:spPr>
        <p:style>
          <a:lnRef idx="1">
            <a:schemeClr val="accent1"/>
          </a:lnRef>
          <a:fillRef idx="0">
            <a:schemeClr val="accent1"/>
          </a:fillRef>
          <a:effectRef idx="0">
            <a:schemeClr val="accent1"/>
          </a:effectRef>
          <a:fontRef idx="minor"/>
        </p:style>
      </p:sp>
      <p:sp>
        <p:nvSpPr>
          <p:cNvPr id="393" name="Line 8"/>
          <p:cNvSpPr/>
          <p:nvPr/>
        </p:nvSpPr>
        <p:spPr>
          <a:xfrm>
            <a:off x="5109120" y="1530360"/>
            <a:ext cx="360" cy="369360"/>
          </a:xfrm>
          <a:prstGeom prst="line">
            <a:avLst/>
          </a:prstGeom>
          <a:ln>
            <a:solidFill>
              <a:srgbClr val="4A7EBB"/>
            </a:solidFill>
            <a:round/>
          </a:ln>
        </p:spPr>
        <p:style>
          <a:lnRef idx="1">
            <a:schemeClr val="accent1"/>
          </a:lnRef>
          <a:fillRef idx="0">
            <a:schemeClr val="accent1"/>
          </a:fillRef>
          <a:effectRef idx="0">
            <a:schemeClr val="accent1"/>
          </a:effectRef>
          <a:fontRef idx="minor"/>
        </p:style>
      </p:sp>
      <p:sp>
        <p:nvSpPr>
          <p:cNvPr id="394" name="Line 9"/>
          <p:cNvSpPr/>
          <p:nvPr/>
        </p:nvSpPr>
        <p:spPr>
          <a:xfrm>
            <a:off x="4818600" y="1715040"/>
            <a:ext cx="290520" cy="360"/>
          </a:xfrm>
          <a:prstGeom prst="line">
            <a:avLst/>
          </a:prstGeom>
          <a:ln>
            <a:solidFill>
              <a:srgbClr val="4A7EBB"/>
            </a:solidFill>
            <a:round/>
          </a:ln>
        </p:spPr>
        <p:style>
          <a:lnRef idx="1">
            <a:schemeClr val="accent1"/>
          </a:lnRef>
          <a:fillRef idx="0">
            <a:schemeClr val="accent1"/>
          </a:fillRef>
          <a:effectRef idx="0">
            <a:schemeClr val="accent1"/>
          </a:effectRef>
          <a:fontRef idx="minor"/>
        </p:style>
      </p:sp>
      <p:pic>
        <p:nvPicPr>
          <p:cNvPr id="395" name="Picture 31"/>
          <p:cNvPicPr/>
          <p:nvPr/>
        </p:nvPicPr>
        <p:blipFill>
          <a:blip r:embed="rId3"/>
          <a:stretch/>
        </p:blipFill>
        <p:spPr>
          <a:xfrm>
            <a:off x="5631120" y="1300320"/>
            <a:ext cx="400680" cy="395280"/>
          </a:xfrm>
          <a:prstGeom prst="rect">
            <a:avLst/>
          </a:prstGeom>
          <a:ln>
            <a:noFill/>
          </a:ln>
        </p:spPr>
      </p:pic>
      <p:pic>
        <p:nvPicPr>
          <p:cNvPr id="396" name="Picture 32"/>
          <p:cNvPicPr/>
          <p:nvPr/>
        </p:nvPicPr>
        <p:blipFill>
          <a:blip r:embed="rId4"/>
          <a:srcRect t="12723" b="20141"/>
          <a:stretch/>
        </p:blipFill>
        <p:spPr>
          <a:xfrm>
            <a:off x="5541120" y="1715040"/>
            <a:ext cx="621360" cy="448920"/>
          </a:xfrm>
          <a:prstGeom prst="rect">
            <a:avLst/>
          </a:prstGeom>
          <a:ln>
            <a:noFill/>
          </a:ln>
        </p:spPr>
      </p:pic>
      <p:sp>
        <p:nvSpPr>
          <p:cNvPr id="397" name="Line 10"/>
          <p:cNvSpPr/>
          <p:nvPr/>
        </p:nvSpPr>
        <p:spPr>
          <a:xfrm flipV="1">
            <a:off x="5821920" y="919080"/>
            <a:ext cx="360" cy="241920"/>
          </a:xfrm>
          <a:prstGeom prst="line">
            <a:avLst/>
          </a:prstGeom>
          <a:ln>
            <a:solidFill>
              <a:srgbClr val="4A7EBB"/>
            </a:solidFill>
            <a:round/>
          </a:ln>
        </p:spPr>
        <p:style>
          <a:lnRef idx="1">
            <a:schemeClr val="accent1"/>
          </a:lnRef>
          <a:fillRef idx="0">
            <a:schemeClr val="accent1"/>
          </a:fillRef>
          <a:effectRef idx="0">
            <a:schemeClr val="accent1"/>
          </a:effectRef>
          <a:fontRef idx="minor"/>
        </p:style>
      </p:sp>
      <p:sp>
        <p:nvSpPr>
          <p:cNvPr id="398" name="Line 11"/>
          <p:cNvSpPr/>
          <p:nvPr/>
        </p:nvSpPr>
        <p:spPr>
          <a:xfrm flipH="1">
            <a:off x="1150920" y="922680"/>
            <a:ext cx="4680720" cy="25560"/>
          </a:xfrm>
          <a:prstGeom prst="line">
            <a:avLst/>
          </a:prstGeom>
          <a:ln>
            <a:solidFill>
              <a:srgbClr val="4A7EBB"/>
            </a:solidFill>
            <a:round/>
          </a:ln>
        </p:spPr>
        <p:style>
          <a:lnRef idx="1">
            <a:schemeClr val="accent1"/>
          </a:lnRef>
          <a:fillRef idx="0">
            <a:schemeClr val="accent1"/>
          </a:fillRef>
          <a:effectRef idx="0">
            <a:schemeClr val="accent1"/>
          </a:effectRef>
          <a:fontRef idx="minor"/>
        </p:style>
      </p:sp>
      <p:sp>
        <p:nvSpPr>
          <p:cNvPr id="399" name="CustomShape 12"/>
          <p:cNvSpPr/>
          <p:nvPr/>
        </p:nvSpPr>
        <p:spPr>
          <a:xfrm>
            <a:off x="1150920" y="935640"/>
            <a:ext cx="360" cy="188640"/>
          </a:xfrm>
          <a:custGeom>
            <a:avLst/>
            <a:gdLst/>
            <a:ahLst/>
            <a:cxnLst/>
            <a:rect l="l" t="t" r="r" b="b"/>
            <a:pathLst>
              <a:path w="21600" h="21600">
                <a:moveTo>
                  <a:pt x="0" y="0"/>
                </a:moveTo>
                <a:lnTo>
                  <a:pt x="21600" y="21600"/>
                </a:lnTo>
              </a:path>
            </a:pathLst>
          </a:custGeom>
          <a:noFill/>
          <a:ln>
            <a:solidFill>
              <a:srgbClr val="4A7EBB"/>
            </a:solidFill>
            <a:round/>
            <a:tailEnd type="triangle" w="med" len="med"/>
          </a:ln>
        </p:spPr>
        <p:style>
          <a:lnRef idx="1">
            <a:schemeClr val="accent1"/>
          </a:lnRef>
          <a:fillRef idx="0">
            <a:schemeClr val="accent1"/>
          </a:fillRef>
          <a:effectRef idx="0">
            <a:schemeClr val="accent1"/>
          </a:effectRef>
          <a:fontRef idx="minor"/>
        </p:style>
      </p:sp>
      <p:sp>
        <p:nvSpPr>
          <p:cNvPr id="400" name="CustomShape 13"/>
          <p:cNvSpPr/>
          <p:nvPr/>
        </p:nvSpPr>
        <p:spPr>
          <a:xfrm>
            <a:off x="2230560" y="748440"/>
            <a:ext cx="2598120" cy="36468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0000"/>
                </a:solidFill>
                <a:latin typeface="Calibri"/>
              </a:rPr>
              <a:t>Prime Contractor X (PC X)</a:t>
            </a:r>
            <a:endParaRPr lang="en-GB" sz="1800" b="0" strike="noStrike" spc="-1">
              <a:latin typeface="Arial"/>
            </a:endParaRPr>
          </a:p>
        </p:txBody>
      </p:sp>
      <p:sp>
        <p:nvSpPr>
          <p:cNvPr id="401" name="CustomShape 14"/>
          <p:cNvSpPr/>
          <p:nvPr/>
        </p:nvSpPr>
        <p:spPr>
          <a:xfrm>
            <a:off x="6032160" y="1941840"/>
            <a:ext cx="431640" cy="360"/>
          </a:xfrm>
          <a:custGeom>
            <a:avLst/>
            <a:gdLst/>
            <a:ahLst/>
            <a:cxnLst/>
            <a:rect l="l" t="t" r="r" b="b"/>
            <a:pathLst>
              <a:path w="21600" h="21600">
                <a:moveTo>
                  <a:pt x="0" y="0"/>
                </a:moveTo>
                <a:lnTo>
                  <a:pt x="21600" y="21600"/>
                </a:lnTo>
              </a:path>
            </a:pathLst>
          </a:custGeom>
          <a:noFill/>
          <a:ln>
            <a:solidFill>
              <a:srgbClr val="4A7EBB"/>
            </a:solidFill>
            <a:round/>
            <a:tailEnd type="triangle" w="med" len="med"/>
          </a:ln>
        </p:spPr>
        <p:style>
          <a:lnRef idx="1">
            <a:schemeClr val="accent1"/>
          </a:lnRef>
          <a:fillRef idx="0">
            <a:schemeClr val="accent1"/>
          </a:fillRef>
          <a:effectRef idx="0">
            <a:schemeClr val="accent1"/>
          </a:effectRef>
          <a:fontRef idx="minor"/>
        </p:style>
      </p:sp>
      <p:sp>
        <p:nvSpPr>
          <p:cNvPr id="402" name="CustomShape 15"/>
          <p:cNvSpPr/>
          <p:nvPr/>
        </p:nvSpPr>
        <p:spPr>
          <a:xfrm>
            <a:off x="6492240" y="1755000"/>
            <a:ext cx="601560" cy="36468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0000"/>
                </a:solidFill>
                <a:latin typeface="Calibri"/>
              </a:rPr>
              <a:t>PC X</a:t>
            </a:r>
            <a:endParaRPr lang="en-GB" sz="1800" b="0" strike="noStrike" spc="-1">
              <a:latin typeface="Arial"/>
            </a:endParaRPr>
          </a:p>
        </p:txBody>
      </p:sp>
      <p:sp>
        <p:nvSpPr>
          <p:cNvPr id="403" name="CustomShape 16"/>
          <p:cNvSpPr/>
          <p:nvPr/>
        </p:nvSpPr>
        <p:spPr>
          <a:xfrm>
            <a:off x="7124760" y="1923840"/>
            <a:ext cx="431640" cy="360"/>
          </a:xfrm>
          <a:custGeom>
            <a:avLst/>
            <a:gdLst/>
            <a:ahLst/>
            <a:cxnLst/>
            <a:rect l="l" t="t" r="r" b="b"/>
            <a:pathLst>
              <a:path w="21600" h="21600">
                <a:moveTo>
                  <a:pt x="0" y="0"/>
                </a:moveTo>
                <a:lnTo>
                  <a:pt x="21600" y="21600"/>
                </a:lnTo>
              </a:path>
            </a:pathLst>
          </a:custGeom>
          <a:noFill/>
          <a:ln>
            <a:solidFill>
              <a:srgbClr val="4A7EBB"/>
            </a:solidFill>
            <a:round/>
            <a:tailEnd type="triangle" w="med" len="med"/>
          </a:ln>
        </p:spPr>
        <p:style>
          <a:lnRef idx="1">
            <a:schemeClr val="accent1"/>
          </a:lnRef>
          <a:fillRef idx="0">
            <a:schemeClr val="accent1"/>
          </a:fillRef>
          <a:effectRef idx="0">
            <a:schemeClr val="accent1"/>
          </a:effectRef>
          <a:fontRef idx="minor"/>
        </p:style>
      </p:sp>
      <p:sp>
        <p:nvSpPr>
          <p:cNvPr id="404" name="CustomShape 17"/>
          <p:cNvSpPr/>
          <p:nvPr/>
        </p:nvSpPr>
        <p:spPr>
          <a:xfrm>
            <a:off x="7592400" y="1616400"/>
            <a:ext cx="1203840" cy="5166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Upload doc in</a:t>
            </a:r>
            <a:endParaRPr lang="en-GB" sz="1400" b="0" strike="noStrike" spc="-1">
              <a:latin typeface="Arial"/>
            </a:endParaRPr>
          </a:p>
          <a:p>
            <a:pPr>
              <a:lnSpc>
                <a:spcPct val="100000"/>
              </a:lnSpc>
            </a:pPr>
            <a:r>
              <a:rPr lang="en-GB" sz="1400" b="1" strike="noStrike" spc="-1">
                <a:solidFill>
                  <a:srgbClr val="002060"/>
                </a:solidFill>
                <a:latin typeface="Calibri"/>
              </a:rPr>
              <a:t>Tempo box</a:t>
            </a:r>
            <a:endParaRPr lang="en-GB" sz="1400" b="0" strike="noStrike" spc="-1">
              <a:latin typeface="Arial"/>
            </a:endParaRPr>
          </a:p>
        </p:txBody>
      </p:sp>
      <p:sp>
        <p:nvSpPr>
          <p:cNvPr id="405" name="CustomShape 18"/>
          <p:cNvSpPr/>
          <p:nvPr/>
        </p:nvSpPr>
        <p:spPr>
          <a:xfrm rot="16200000">
            <a:off x="3406680" y="-393120"/>
            <a:ext cx="261360" cy="5669280"/>
          </a:xfrm>
          <a:prstGeom prst="leftBrace">
            <a:avLst>
              <a:gd name="adj1" fmla="val 48505"/>
              <a:gd name="adj2" fmla="val 50000"/>
            </a:avLst>
          </a:prstGeom>
          <a:noFill/>
          <a:ln w="31680">
            <a:solidFill>
              <a:srgbClr val="4A7EBB"/>
            </a:solidFill>
            <a:round/>
          </a:ln>
        </p:spPr>
        <p:style>
          <a:lnRef idx="1">
            <a:schemeClr val="accent1"/>
          </a:lnRef>
          <a:fillRef idx="0">
            <a:schemeClr val="accent1"/>
          </a:fillRef>
          <a:effectRef idx="0">
            <a:schemeClr val="accent1"/>
          </a:effectRef>
          <a:fontRef idx="minor"/>
        </p:style>
      </p:sp>
      <p:sp>
        <p:nvSpPr>
          <p:cNvPr id="406" name="CustomShape 19"/>
          <p:cNvSpPr/>
          <p:nvPr/>
        </p:nvSpPr>
        <p:spPr>
          <a:xfrm>
            <a:off x="2213280" y="2565360"/>
            <a:ext cx="286344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002060"/>
                </a:solidFill>
                <a:latin typeface="Calibri"/>
              </a:rPr>
              <a:t>Process up to 1.5 months</a:t>
            </a:r>
            <a:endParaRPr lang="en-GB" sz="1800" b="0" strike="noStrike" spc="-1">
              <a:latin typeface="Arial"/>
            </a:endParaRPr>
          </a:p>
        </p:txBody>
      </p:sp>
      <p:sp>
        <p:nvSpPr>
          <p:cNvPr id="407" name="CustomShape 20"/>
          <p:cNvSpPr/>
          <p:nvPr/>
        </p:nvSpPr>
        <p:spPr>
          <a:xfrm>
            <a:off x="687600" y="2906280"/>
            <a:ext cx="6868800" cy="2010600"/>
          </a:xfrm>
          <a:prstGeom prst="rect">
            <a:avLst/>
          </a:prstGeom>
          <a:solidFill>
            <a:schemeClr val="bg1"/>
          </a:solidFill>
          <a:ln w="2844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a:t>
            </a:r>
            <a:r>
              <a:rPr lang="en-GB" sz="1800" b="1" strike="noStrike" spc="-1">
                <a:solidFill>
                  <a:srgbClr val="C00000"/>
                </a:solidFill>
                <a:latin typeface="Calibri"/>
              </a:rPr>
              <a:t> </a:t>
            </a:r>
            <a:r>
              <a:rPr lang="en-GB" sz="1800" b="1" strike="noStrike" spc="-1">
                <a:solidFill>
                  <a:srgbClr val="002060"/>
                </a:solidFill>
                <a:latin typeface="Calibri"/>
              </a:rPr>
              <a:t>A:</a:t>
            </a:r>
            <a:endParaRPr lang="en-GB" sz="1800" b="0" strike="noStrike" spc="-1">
              <a:latin typeface="Arial"/>
            </a:endParaRPr>
          </a:p>
          <a:p>
            <a:pPr marL="285840" indent="-285480">
              <a:lnSpc>
                <a:spcPct val="100000"/>
              </a:lnSpc>
              <a:buClr>
                <a:srgbClr val="C00000"/>
              </a:buClr>
              <a:buFont typeface="Wingdings" charset="2"/>
              <a:buChar char=""/>
            </a:pPr>
            <a:r>
              <a:rPr lang="en-GB" sz="1800" b="0" strike="noStrike" spc="-1">
                <a:solidFill>
                  <a:srgbClr val="C00000"/>
                </a:solidFill>
                <a:latin typeface="Calibri"/>
              </a:rPr>
              <a:t>What does the user see? </a:t>
            </a:r>
            <a:r>
              <a:rPr lang="en-GB" sz="1800" b="0" strike="noStrike" spc="-1">
                <a:solidFill>
                  <a:srgbClr val="002060"/>
                </a:solidFill>
                <a:latin typeface="Calibri"/>
              </a:rPr>
              <a:t>Default is to link the latest docs</a:t>
            </a:r>
            <a:endParaRPr lang="en-GB" sz="1800" b="0" strike="noStrike" spc="-1">
              <a:latin typeface="Arial"/>
            </a:endParaRPr>
          </a:p>
          <a:p>
            <a:pPr marL="285840" indent="-285480">
              <a:lnSpc>
                <a:spcPct val="100000"/>
              </a:lnSpc>
              <a:buClr>
                <a:srgbClr val="C00000"/>
              </a:buClr>
              <a:buFont typeface="Wingdings" charset="2"/>
              <a:buChar char=""/>
            </a:pPr>
            <a:r>
              <a:rPr lang="en-GB" sz="1800" b="0" strike="noStrike" spc="-1">
                <a:solidFill>
                  <a:srgbClr val="C00000"/>
                </a:solidFill>
                <a:latin typeface="Calibri"/>
              </a:rPr>
              <a:t>Are the previous docs stored somewhere? </a:t>
            </a:r>
            <a:r>
              <a:rPr lang="en-GB" sz="1800" b="0" strike="noStrike" spc="-1">
                <a:solidFill>
                  <a:srgbClr val="002060"/>
                </a:solidFill>
                <a:latin typeface="Calibri"/>
              </a:rPr>
              <a:t>Yes, they are (will be)</a:t>
            </a:r>
            <a:endParaRPr lang="en-GB" sz="1800" b="0" strike="noStrike" spc="-1">
              <a:latin typeface="Arial"/>
            </a:endParaRPr>
          </a:p>
          <a:p>
            <a:pPr marL="285840" indent="-285480">
              <a:lnSpc>
                <a:spcPct val="100000"/>
              </a:lnSpc>
              <a:buClr>
                <a:srgbClr val="C00000"/>
              </a:buClr>
              <a:buFont typeface="Wingdings" charset="2"/>
              <a:buChar char=""/>
            </a:pPr>
            <a:r>
              <a:rPr lang="en-GB" sz="1800" b="0" strike="noStrike" spc="-1">
                <a:solidFill>
                  <a:srgbClr val="C00000"/>
                </a:solidFill>
                <a:latin typeface="Calibri"/>
              </a:rPr>
              <a:t>Does it make sense to make them available to users? </a:t>
            </a:r>
            <a:r>
              <a:rPr lang="en-GB" sz="1800" b="0" strike="noStrike" spc="-1">
                <a:solidFill>
                  <a:srgbClr val="002060"/>
                </a:solidFill>
                <a:latin typeface="Calibri"/>
              </a:rPr>
              <a:t>It could be done</a:t>
            </a:r>
            <a:endParaRPr lang="en-GB" sz="1800" b="0" strike="noStrike" spc="-1">
              <a:latin typeface="Arial"/>
            </a:endParaRPr>
          </a:p>
          <a:p>
            <a:pPr marL="285840" indent="-285480">
              <a:lnSpc>
                <a:spcPct val="100000"/>
              </a:lnSpc>
              <a:buClr>
                <a:srgbClr val="C00000"/>
              </a:buClr>
              <a:buFont typeface="Wingdings" charset="2"/>
              <a:buChar char=""/>
            </a:pPr>
            <a:r>
              <a:rPr lang="en-GB" sz="1800" b="0" strike="noStrike" spc="-1">
                <a:solidFill>
                  <a:srgbClr val="C00000"/>
                </a:solidFill>
                <a:latin typeface="Calibri"/>
              </a:rPr>
              <a:t>How long does the approval take?</a:t>
            </a:r>
            <a:r>
              <a:rPr lang="en-GB" sz="1800" b="0" strike="noStrike" spc="-1">
                <a:solidFill>
                  <a:srgbClr val="000000"/>
                </a:solidFill>
                <a:latin typeface="Calibri"/>
              </a:rPr>
              <a:t> </a:t>
            </a:r>
            <a:r>
              <a:rPr lang="en-GB" sz="1800" b="0" strike="noStrike" spc="-1">
                <a:solidFill>
                  <a:srgbClr val="002060"/>
                </a:solidFill>
                <a:latin typeface="Calibri"/>
              </a:rPr>
              <a:t>It should take 45 days in total (this depends on both the contractors and Assimila/ECMWF) </a:t>
            </a:r>
            <a:endParaRPr lang="en-GB" sz="1800" b="0" strike="noStrike" spc="-1">
              <a:latin typeface="Arial"/>
            </a:endParaRPr>
          </a:p>
        </p:txBody>
      </p:sp>
      <p:pic>
        <p:nvPicPr>
          <p:cNvPr id="408" name="Picture 5"/>
          <p:cNvPicPr/>
          <p:nvPr/>
        </p:nvPicPr>
        <p:blipFill>
          <a:blip r:embed="rId5"/>
          <a:srcRect l="8757" t="8001" r="8757" b="9321"/>
          <a:stretch/>
        </p:blipFill>
        <p:spPr>
          <a:xfrm>
            <a:off x="7188480" y="2310120"/>
            <a:ext cx="1767600" cy="1917360"/>
          </a:xfrm>
          <a:prstGeom prst="rect">
            <a:avLst/>
          </a:prstGeom>
          <a:ln>
            <a:noFill/>
          </a:ln>
        </p:spPr>
      </p:pic>
      <p:sp>
        <p:nvSpPr>
          <p:cNvPr id="409" name="CustomShape 21"/>
          <p:cNvSpPr/>
          <p:nvPr/>
        </p:nvSpPr>
        <p:spPr>
          <a:xfrm>
            <a:off x="7188480" y="2638440"/>
            <a:ext cx="1767600" cy="1369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400" b="1" strike="noStrike" spc="-1">
                <a:solidFill>
                  <a:srgbClr val="002060"/>
                </a:solidFill>
                <a:latin typeface="Calibri"/>
              </a:rPr>
              <a:t>NOTE: C3S_312a documents (not in Tempo box) have been uploaded by FR in the livelink doc repository</a:t>
            </a:r>
            <a:endParaRPr lang="en-GB" sz="14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4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Approval time and data access to users</a:t>
            </a:r>
            <a:endParaRPr lang="en-US" sz="1800" b="0" strike="noStrike" spc="-1">
              <a:solidFill>
                <a:srgbClr val="000000"/>
              </a:solidFill>
              <a:latin typeface="Calibri"/>
            </a:endParaRPr>
          </a:p>
        </p:txBody>
      </p:sp>
      <p:sp>
        <p:nvSpPr>
          <p:cNvPr id="411" name="CustomShape 2"/>
          <p:cNvSpPr/>
          <p:nvPr/>
        </p:nvSpPr>
        <p:spPr>
          <a:xfrm>
            <a:off x="1432080" y="2086920"/>
            <a:ext cx="7272360" cy="360"/>
          </a:xfrm>
          <a:custGeom>
            <a:avLst/>
            <a:gdLst/>
            <a:ahLst/>
            <a:cxnLst/>
            <a:rect l="l" t="t" r="r" b="b"/>
            <a:pathLst>
              <a:path w="21600" h="21600">
                <a:moveTo>
                  <a:pt x="0" y="0"/>
                </a:moveTo>
                <a:lnTo>
                  <a:pt x="21600" y="21600"/>
                </a:lnTo>
              </a:path>
            </a:pathLst>
          </a:custGeom>
          <a:noFill/>
          <a:ln w="111240">
            <a:solidFill>
              <a:srgbClr val="4A7EBB"/>
            </a:solidFill>
            <a:round/>
            <a:tailEnd type="triangle" w="med" len="med"/>
          </a:ln>
        </p:spPr>
        <p:style>
          <a:lnRef idx="1">
            <a:schemeClr val="accent1"/>
          </a:lnRef>
          <a:fillRef idx="0">
            <a:schemeClr val="accent1"/>
          </a:fillRef>
          <a:effectRef idx="0">
            <a:schemeClr val="accent1"/>
          </a:effectRef>
          <a:fontRef idx="minor"/>
        </p:style>
      </p:sp>
      <p:sp>
        <p:nvSpPr>
          <p:cNvPr id="412" name="Line 3"/>
          <p:cNvSpPr/>
          <p:nvPr/>
        </p:nvSpPr>
        <p:spPr>
          <a:xfrm>
            <a:off x="2411640" y="1146600"/>
            <a:ext cx="360" cy="120888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413" name="CustomShape 4"/>
          <p:cNvSpPr/>
          <p:nvPr/>
        </p:nvSpPr>
        <p:spPr>
          <a:xfrm>
            <a:off x="1680120" y="839160"/>
            <a:ext cx="172476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Dday = Data Delivery</a:t>
            </a:r>
            <a:endParaRPr lang="en-GB" sz="1400" b="0" strike="noStrike" spc="-1">
              <a:latin typeface="Arial"/>
            </a:endParaRPr>
          </a:p>
        </p:txBody>
      </p:sp>
      <p:sp>
        <p:nvSpPr>
          <p:cNvPr id="414" name="Line 5"/>
          <p:cNvSpPr/>
          <p:nvPr/>
        </p:nvSpPr>
        <p:spPr>
          <a:xfrm>
            <a:off x="1691640" y="1857960"/>
            <a:ext cx="360" cy="50400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415" name="CustomShape 6"/>
          <p:cNvSpPr/>
          <p:nvPr/>
        </p:nvSpPr>
        <p:spPr>
          <a:xfrm>
            <a:off x="1158480" y="1603080"/>
            <a:ext cx="97200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Dday – 1M</a:t>
            </a:r>
            <a:endParaRPr lang="en-GB" sz="1400" b="0" strike="noStrike" spc="-1">
              <a:latin typeface="Arial"/>
            </a:endParaRPr>
          </a:p>
        </p:txBody>
      </p:sp>
      <p:sp>
        <p:nvSpPr>
          <p:cNvPr id="416" name="CustomShape 7"/>
          <p:cNvSpPr/>
          <p:nvPr/>
        </p:nvSpPr>
        <p:spPr>
          <a:xfrm>
            <a:off x="1016280" y="2375640"/>
            <a:ext cx="1358280" cy="1582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400" b="1" strike="noStrike" spc="-1">
                <a:solidFill>
                  <a:srgbClr val="002060"/>
                </a:solidFill>
                <a:latin typeface="Calibri"/>
              </a:rPr>
              <a:t>DATA REGISTRATION + HT + Draft MANIFEST+</a:t>
            </a:r>
            <a:endParaRPr lang="en-GB" sz="1400" b="0" strike="noStrike" spc="-1">
              <a:latin typeface="Arial"/>
            </a:endParaRPr>
          </a:p>
          <a:p>
            <a:pPr algn="ctr">
              <a:lnSpc>
                <a:spcPct val="100000"/>
              </a:lnSpc>
            </a:pPr>
            <a:r>
              <a:rPr lang="en-GB" sz="1400" b="1" strike="noStrike" spc="-1">
                <a:solidFill>
                  <a:srgbClr val="002060"/>
                </a:solidFill>
                <a:latin typeface="Calibri"/>
              </a:rPr>
              <a:t>Sample data (in</a:t>
            </a:r>
            <a:endParaRPr lang="en-GB" sz="1400" b="0" strike="noStrike" spc="-1">
              <a:latin typeface="Arial"/>
            </a:endParaRPr>
          </a:p>
          <a:p>
            <a:pPr algn="ctr">
              <a:lnSpc>
                <a:spcPct val="100000"/>
              </a:lnSpc>
            </a:pPr>
            <a:r>
              <a:rPr lang="en-GB" sz="1400" b="1" strike="noStrike" spc="-1">
                <a:solidFill>
                  <a:srgbClr val="002060"/>
                </a:solidFill>
                <a:latin typeface="Calibri"/>
              </a:rPr>
              <a:t>The right location)</a:t>
            </a:r>
            <a:endParaRPr lang="en-GB" sz="1400" b="0" strike="noStrike" spc="-1">
              <a:latin typeface="Arial"/>
            </a:endParaRPr>
          </a:p>
        </p:txBody>
      </p:sp>
      <p:sp>
        <p:nvSpPr>
          <p:cNvPr id="417" name="CustomShape 8"/>
          <p:cNvSpPr/>
          <p:nvPr/>
        </p:nvSpPr>
        <p:spPr>
          <a:xfrm>
            <a:off x="2381040" y="3436200"/>
            <a:ext cx="1078560" cy="942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0" strike="noStrike" spc="-1">
                <a:solidFill>
                  <a:srgbClr val="002060"/>
                </a:solidFill>
                <a:latin typeface="Calibri"/>
              </a:rPr>
              <a:t>Delivery of:</a:t>
            </a:r>
            <a:endParaRPr lang="en-GB" sz="1400" b="0" strike="noStrike" spc="-1">
              <a:latin typeface="Arial"/>
            </a:endParaRPr>
          </a:p>
          <a:p>
            <a:pPr algn="ctr">
              <a:lnSpc>
                <a:spcPct val="100000"/>
              </a:lnSpc>
            </a:pPr>
            <a:r>
              <a:rPr lang="en-GB" sz="1400" b="1" strike="noStrike" spc="-1">
                <a:solidFill>
                  <a:srgbClr val="002060"/>
                </a:solidFill>
                <a:latin typeface="Calibri"/>
              </a:rPr>
              <a:t>ATBD (v1.0)</a:t>
            </a:r>
            <a:endParaRPr lang="en-GB" sz="1400" b="0" strike="noStrike" spc="-1">
              <a:latin typeface="Arial"/>
            </a:endParaRPr>
          </a:p>
          <a:p>
            <a:pPr algn="ctr">
              <a:lnSpc>
                <a:spcPct val="100000"/>
              </a:lnSpc>
            </a:pPr>
            <a:r>
              <a:rPr lang="en-GB" sz="1400" b="1" strike="noStrike" spc="-1">
                <a:solidFill>
                  <a:srgbClr val="002060"/>
                </a:solidFill>
                <a:latin typeface="Calibri"/>
              </a:rPr>
              <a:t>PUGS (v1.0)</a:t>
            </a:r>
            <a:endParaRPr lang="en-GB" sz="1400" b="0" strike="noStrike" spc="-1">
              <a:latin typeface="Arial"/>
            </a:endParaRPr>
          </a:p>
          <a:p>
            <a:pPr algn="ctr">
              <a:lnSpc>
                <a:spcPct val="100000"/>
              </a:lnSpc>
            </a:pPr>
            <a:r>
              <a:rPr lang="en-GB" sz="1400" b="1" strike="noStrike" spc="-1">
                <a:solidFill>
                  <a:srgbClr val="002060"/>
                </a:solidFill>
                <a:latin typeface="Calibri"/>
              </a:rPr>
              <a:t>PQAD (v1.0)</a:t>
            </a:r>
            <a:endParaRPr lang="en-GB" sz="1400" b="0" strike="noStrike" spc="-1">
              <a:latin typeface="Arial"/>
            </a:endParaRPr>
          </a:p>
        </p:txBody>
      </p:sp>
      <p:sp>
        <p:nvSpPr>
          <p:cNvPr id="418" name="CustomShape 9"/>
          <p:cNvSpPr/>
          <p:nvPr/>
        </p:nvSpPr>
        <p:spPr>
          <a:xfrm>
            <a:off x="4084560" y="2381040"/>
            <a:ext cx="1066680" cy="5166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0" strike="noStrike" spc="-1">
                <a:solidFill>
                  <a:srgbClr val="002060"/>
                </a:solidFill>
                <a:latin typeface="Calibri"/>
              </a:rPr>
              <a:t>Delivery of</a:t>
            </a:r>
            <a:endParaRPr lang="en-GB" sz="1400" b="0" strike="noStrike" spc="-1">
              <a:latin typeface="Arial"/>
            </a:endParaRPr>
          </a:p>
          <a:p>
            <a:pPr algn="ctr">
              <a:lnSpc>
                <a:spcPct val="100000"/>
              </a:lnSpc>
            </a:pPr>
            <a:r>
              <a:rPr lang="en-GB" sz="1400" b="1" strike="noStrike" spc="-1">
                <a:solidFill>
                  <a:srgbClr val="002060"/>
                </a:solidFill>
                <a:latin typeface="Calibri"/>
              </a:rPr>
              <a:t>PQAR (v1.0)</a:t>
            </a:r>
            <a:endParaRPr lang="en-GB" sz="1400" b="0" strike="noStrike" spc="-1">
              <a:latin typeface="Arial"/>
            </a:endParaRPr>
          </a:p>
        </p:txBody>
      </p:sp>
      <p:sp>
        <p:nvSpPr>
          <p:cNvPr id="419" name="CustomShape 10"/>
          <p:cNvSpPr/>
          <p:nvPr/>
        </p:nvSpPr>
        <p:spPr>
          <a:xfrm>
            <a:off x="4074840" y="1572840"/>
            <a:ext cx="97200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Dday + 3M</a:t>
            </a:r>
            <a:endParaRPr lang="en-GB" sz="1400" b="0" strike="noStrike" spc="-1">
              <a:latin typeface="Arial"/>
            </a:endParaRPr>
          </a:p>
        </p:txBody>
      </p:sp>
      <p:sp>
        <p:nvSpPr>
          <p:cNvPr id="420" name="Line 11"/>
          <p:cNvSpPr/>
          <p:nvPr/>
        </p:nvSpPr>
        <p:spPr>
          <a:xfrm>
            <a:off x="4568400" y="1857960"/>
            <a:ext cx="360" cy="50436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421" name="Line 12"/>
          <p:cNvSpPr/>
          <p:nvPr/>
        </p:nvSpPr>
        <p:spPr>
          <a:xfrm>
            <a:off x="6733080" y="1857960"/>
            <a:ext cx="360" cy="50400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422" name="CustomShape 13"/>
          <p:cNvSpPr/>
          <p:nvPr/>
        </p:nvSpPr>
        <p:spPr>
          <a:xfrm>
            <a:off x="6305760" y="1482840"/>
            <a:ext cx="102852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C00000"/>
                </a:solidFill>
                <a:latin typeface="Calibri"/>
              </a:rPr>
              <a:t>D0 + </a:t>
            </a:r>
            <a:r>
              <a:rPr lang="en-GB" sz="1400" b="1" i="1" strike="noStrike" spc="-1">
                <a:solidFill>
                  <a:srgbClr val="C00000"/>
                </a:solidFill>
                <a:latin typeface="Calibri"/>
              </a:rPr>
              <a:t>i</a:t>
            </a:r>
            <a:r>
              <a:rPr lang="en-GB" sz="1400" b="1" strike="noStrike" spc="-1">
                <a:solidFill>
                  <a:srgbClr val="C00000"/>
                </a:solidFill>
                <a:latin typeface="Calibri"/>
              </a:rPr>
              <a:t> years</a:t>
            </a:r>
            <a:endParaRPr lang="en-GB" sz="1400" b="0" strike="noStrike" spc="-1">
              <a:latin typeface="Arial"/>
            </a:endParaRPr>
          </a:p>
        </p:txBody>
      </p:sp>
      <p:sp>
        <p:nvSpPr>
          <p:cNvPr id="423" name="Line 14"/>
          <p:cNvSpPr/>
          <p:nvPr/>
        </p:nvSpPr>
        <p:spPr>
          <a:xfrm flipH="1">
            <a:off x="6229440" y="1972440"/>
            <a:ext cx="189000" cy="275400"/>
          </a:xfrm>
          <a:prstGeom prst="line">
            <a:avLst/>
          </a:prstGeom>
          <a:ln>
            <a:solidFill>
              <a:srgbClr val="002060"/>
            </a:solidFill>
            <a:round/>
          </a:ln>
        </p:spPr>
        <p:style>
          <a:lnRef idx="1">
            <a:schemeClr val="accent1"/>
          </a:lnRef>
          <a:fillRef idx="0">
            <a:schemeClr val="accent1"/>
          </a:fillRef>
          <a:effectRef idx="0">
            <a:schemeClr val="accent1"/>
          </a:effectRef>
          <a:fontRef idx="minor"/>
        </p:style>
      </p:sp>
      <p:sp>
        <p:nvSpPr>
          <p:cNvPr id="424" name="Line 15"/>
          <p:cNvSpPr/>
          <p:nvPr/>
        </p:nvSpPr>
        <p:spPr>
          <a:xfrm>
            <a:off x="8172360" y="1856880"/>
            <a:ext cx="360" cy="50400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425" name="Line 16"/>
          <p:cNvSpPr/>
          <p:nvPr/>
        </p:nvSpPr>
        <p:spPr>
          <a:xfrm flipH="1">
            <a:off x="6327000" y="1968840"/>
            <a:ext cx="189000" cy="275400"/>
          </a:xfrm>
          <a:prstGeom prst="line">
            <a:avLst/>
          </a:prstGeom>
          <a:ln>
            <a:solidFill>
              <a:srgbClr val="002060"/>
            </a:solidFill>
            <a:round/>
          </a:ln>
        </p:spPr>
        <p:style>
          <a:lnRef idx="1">
            <a:schemeClr val="accent1"/>
          </a:lnRef>
          <a:fillRef idx="0">
            <a:schemeClr val="accent1"/>
          </a:fillRef>
          <a:effectRef idx="0">
            <a:schemeClr val="accent1"/>
          </a:effectRef>
          <a:fontRef idx="minor"/>
        </p:style>
      </p:sp>
      <p:sp>
        <p:nvSpPr>
          <p:cNvPr id="426" name="CustomShape 17"/>
          <p:cNvSpPr/>
          <p:nvPr/>
        </p:nvSpPr>
        <p:spPr>
          <a:xfrm>
            <a:off x="6255360" y="2399400"/>
            <a:ext cx="1072440" cy="942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0" strike="noStrike" spc="-1">
                <a:solidFill>
                  <a:srgbClr val="002060"/>
                </a:solidFill>
                <a:latin typeface="Calibri"/>
              </a:rPr>
              <a:t>Delivery of </a:t>
            </a:r>
            <a:endParaRPr lang="en-GB" sz="1400" b="0" strike="noStrike" spc="-1">
              <a:latin typeface="Arial"/>
            </a:endParaRPr>
          </a:p>
          <a:p>
            <a:pPr algn="ctr">
              <a:lnSpc>
                <a:spcPct val="100000"/>
              </a:lnSpc>
            </a:pPr>
            <a:r>
              <a:rPr lang="en-GB" sz="1400" b="1" strike="noStrike" spc="-1">
                <a:solidFill>
                  <a:srgbClr val="002060"/>
                </a:solidFill>
                <a:latin typeface="Calibri"/>
              </a:rPr>
              <a:t>PUGS (v1.</a:t>
            </a:r>
            <a:r>
              <a:rPr lang="en-GB" sz="1400" b="1" i="1" strike="noStrike" spc="-1">
                <a:solidFill>
                  <a:srgbClr val="002060"/>
                </a:solidFill>
                <a:latin typeface="Calibri"/>
              </a:rPr>
              <a:t>i</a:t>
            </a:r>
            <a:r>
              <a:rPr lang="en-GB" sz="1400" b="1" strike="noStrike" spc="-1">
                <a:solidFill>
                  <a:srgbClr val="002060"/>
                </a:solidFill>
                <a:latin typeface="Calibri"/>
              </a:rPr>
              <a:t>)</a:t>
            </a:r>
            <a:endParaRPr lang="en-GB" sz="1400" b="0" strike="noStrike" spc="-1">
              <a:latin typeface="Arial"/>
            </a:endParaRPr>
          </a:p>
          <a:p>
            <a:pPr algn="ctr">
              <a:lnSpc>
                <a:spcPct val="100000"/>
              </a:lnSpc>
            </a:pPr>
            <a:r>
              <a:rPr lang="en-GB" sz="1400" b="1" strike="noStrike" spc="-1">
                <a:solidFill>
                  <a:srgbClr val="002060"/>
                </a:solidFill>
                <a:latin typeface="Calibri"/>
              </a:rPr>
              <a:t>PQAD (v1.</a:t>
            </a:r>
            <a:r>
              <a:rPr lang="en-GB" sz="1400" b="1" i="1" strike="noStrike" spc="-1">
                <a:solidFill>
                  <a:srgbClr val="002060"/>
                </a:solidFill>
                <a:latin typeface="Calibri"/>
              </a:rPr>
              <a:t> i</a:t>
            </a:r>
            <a:r>
              <a:rPr lang="en-GB" sz="1400" b="1" strike="noStrike" spc="-1">
                <a:solidFill>
                  <a:srgbClr val="002060"/>
                </a:solidFill>
                <a:latin typeface="Calibri"/>
              </a:rPr>
              <a:t>)</a:t>
            </a:r>
            <a:endParaRPr lang="en-GB" sz="1400" b="0" strike="noStrike" spc="-1">
              <a:latin typeface="Arial"/>
            </a:endParaRPr>
          </a:p>
          <a:p>
            <a:pPr algn="ctr">
              <a:lnSpc>
                <a:spcPct val="100000"/>
              </a:lnSpc>
            </a:pPr>
            <a:r>
              <a:rPr lang="en-GB" sz="1400" b="1" strike="noStrike" spc="-1">
                <a:solidFill>
                  <a:srgbClr val="002060"/>
                </a:solidFill>
                <a:latin typeface="Calibri"/>
              </a:rPr>
              <a:t>PQAR (v1.</a:t>
            </a:r>
            <a:r>
              <a:rPr lang="en-GB" sz="1400" b="1" i="1" strike="noStrike" spc="-1">
                <a:solidFill>
                  <a:srgbClr val="002060"/>
                </a:solidFill>
                <a:latin typeface="Calibri"/>
              </a:rPr>
              <a:t> i</a:t>
            </a:r>
            <a:r>
              <a:rPr lang="en-GB" sz="1400" b="1" strike="noStrike" spc="-1">
                <a:solidFill>
                  <a:srgbClr val="002060"/>
                </a:solidFill>
                <a:latin typeface="Calibri"/>
              </a:rPr>
              <a:t>)</a:t>
            </a:r>
            <a:endParaRPr lang="en-GB" sz="1400" b="0" strike="noStrike" spc="-1">
              <a:latin typeface="Arial"/>
            </a:endParaRPr>
          </a:p>
        </p:txBody>
      </p:sp>
      <p:sp>
        <p:nvSpPr>
          <p:cNvPr id="427" name="Line 18"/>
          <p:cNvSpPr/>
          <p:nvPr/>
        </p:nvSpPr>
        <p:spPr>
          <a:xfrm flipH="1">
            <a:off x="7524000" y="1953000"/>
            <a:ext cx="189360" cy="275040"/>
          </a:xfrm>
          <a:prstGeom prst="line">
            <a:avLst/>
          </a:prstGeom>
          <a:ln>
            <a:solidFill>
              <a:srgbClr val="002060"/>
            </a:solidFill>
            <a:round/>
          </a:ln>
        </p:spPr>
        <p:style>
          <a:lnRef idx="1">
            <a:schemeClr val="accent1"/>
          </a:lnRef>
          <a:fillRef idx="0">
            <a:schemeClr val="accent1"/>
          </a:fillRef>
          <a:effectRef idx="0">
            <a:schemeClr val="accent1"/>
          </a:effectRef>
          <a:fontRef idx="minor"/>
        </p:style>
      </p:sp>
      <p:sp>
        <p:nvSpPr>
          <p:cNvPr id="428" name="Line 19"/>
          <p:cNvSpPr/>
          <p:nvPr/>
        </p:nvSpPr>
        <p:spPr>
          <a:xfrm flipH="1">
            <a:off x="7621920" y="1949400"/>
            <a:ext cx="189000" cy="275040"/>
          </a:xfrm>
          <a:prstGeom prst="line">
            <a:avLst/>
          </a:prstGeom>
          <a:ln>
            <a:solidFill>
              <a:srgbClr val="002060"/>
            </a:solidFill>
            <a:round/>
          </a:ln>
        </p:spPr>
        <p:style>
          <a:lnRef idx="1">
            <a:schemeClr val="accent1"/>
          </a:lnRef>
          <a:fillRef idx="0">
            <a:schemeClr val="accent1"/>
          </a:fillRef>
          <a:effectRef idx="0">
            <a:schemeClr val="accent1"/>
          </a:effectRef>
          <a:fontRef idx="minor"/>
        </p:style>
      </p:sp>
      <p:sp>
        <p:nvSpPr>
          <p:cNvPr id="429" name="CustomShape 20"/>
          <p:cNvSpPr/>
          <p:nvPr/>
        </p:nvSpPr>
        <p:spPr>
          <a:xfrm>
            <a:off x="7878600" y="1538280"/>
            <a:ext cx="63504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D</a:t>
            </a:r>
            <a:r>
              <a:rPr lang="en-GB" sz="1000" b="1" strike="noStrike" spc="-1">
                <a:solidFill>
                  <a:srgbClr val="002060"/>
                </a:solidFill>
                <a:latin typeface="Calibri"/>
              </a:rPr>
              <a:t>reproc</a:t>
            </a:r>
            <a:endParaRPr lang="en-GB" sz="1000" b="0" strike="noStrike" spc="-1">
              <a:latin typeface="Arial"/>
            </a:endParaRPr>
          </a:p>
        </p:txBody>
      </p:sp>
      <p:sp>
        <p:nvSpPr>
          <p:cNvPr id="430" name="CustomShape 21"/>
          <p:cNvSpPr/>
          <p:nvPr/>
        </p:nvSpPr>
        <p:spPr>
          <a:xfrm>
            <a:off x="7678440" y="2422800"/>
            <a:ext cx="1078560" cy="942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0" strike="noStrike" spc="-1">
                <a:solidFill>
                  <a:srgbClr val="002060"/>
                </a:solidFill>
                <a:latin typeface="Calibri"/>
              </a:rPr>
              <a:t>Delivery of </a:t>
            </a:r>
            <a:endParaRPr lang="en-GB" sz="1400" b="0" strike="noStrike" spc="-1">
              <a:latin typeface="Arial"/>
            </a:endParaRPr>
          </a:p>
          <a:p>
            <a:pPr algn="ctr">
              <a:lnSpc>
                <a:spcPct val="100000"/>
              </a:lnSpc>
            </a:pPr>
            <a:r>
              <a:rPr lang="en-GB" sz="1400" b="1" strike="noStrike" spc="-1">
                <a:solidFill>
                  <a:srgbClr val="002060"/>
                </a:solidFill>
                <a:latin typeface="Calibri"/>
              </a:rPr>
              <a:t>ATBD (v2.0)</a:t>
            </a:r>
            <a:endParaRPr lang="en-GB" sz="1400" b="0" strike="noStrike" spc="-1">
              <a:latin typeface="Arial"/>
            </a:endParaRPr>
          </a:p>
          <a:p>
            <a:pPr algn="ctr">
              <a:lnSpc>
                <a:spcPct val="100000"/>
              </a:lnSpc>
            </a:pPr>
            <a:r>
              <a:rPr lang="en-GB" sz="1400" b="1" strike="noStrike" spc="-1">
                <a:solidFill>
                  <a:srgbClr val="002060"/>
                </a:solidFill>
                <a:latin typeface="Calibri"/>
              </a:rPr>
              <a:t>PUGS (v2.0)</a:t>
            </a:r>
            <a:endParaRPr lang="en-GB" sz="1400" b="0" strike="noStrike" spc="-1">
              <a:latin typeface="Arial"/>
            </a:endParaRPr>
          </a:p>
          <a:p>
            <a:pPr algn="ctr">
              <a:lnSpc>
                <a:spcPct val="100000"/>
              </a:lnSpc>
            </a:pPr>
            <a:r>
              <a:rPr lang="en-GB" sz="1400" b="1" strike="noStrike" spc="-1">
                <a:solidFill>
                  <a:srgbClr val="002060"/>
                </a:solidFill>
                <a:latin typeface="Calibri"/>
              </a:rPr>
              <a:t>PQAD (v2.0)</a:t>
            </a:r>
            <a:endParaRPr lang="en-GB" sz="1400" b="0" strike="noStrike" spc="-1">
              <a:latin typeface="Arial"/>
            </a:endParaRPr>
          </a:p>
        </p:txBody>
      </p:sp>
      <p:sp>
        <p:nvSpPr>
          <p:cNvPr id="431" name="Line 22"/>
          <p:cNvSpPr/>
          <p:nvPr/>
        </p:nvSpPr>
        <p:spPr>
          <a:xfrm>
            <a:off x="5652000" y="1265760"/>
            <a:ext cx="0" cy="108972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432" name="CustomShape 23"/>
          <p:cNvSpPr/>
          <p:nvPr/>
        </p:nvSpPr>
        <p:spPr>
          <a:xfrm>
            <a:off x="4134960" y="678600"/>
            <a:ext cx="3000600" cy="5166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1" strike="noStrike" spc="-1">
                <a:solidFill>
                  <a:srgbClr val="002060"/>
                </a:solidFill>
                <a:latin typeface="Calibri"/>
              </a:rPr>
              <a:t>Dpub = Dday + 4.5M</a:t>
            </a:r>
            <a:endParaRPr lang="en-GB" sz="1400" b="0" strike="noStrike" spc="-1">
              <a:latin typeface="Arial"/>
            </a:endParaRPr>
          </a:p>
          <a:p>
            <a:pPr algn="ctr">
              <a:lnSpc>
                <a:spcPct val="100000"/>
              </a:lnSpc>
            </a:pPr>
            <a:r>
              <a:rPr lang="en-GB" sz="1400" b="1" strike="noStrike" spc="-1">
                <a:solidFill>
                  <a:srgbClr val="002060"/>
                </a:solidFill>
                <a:latin typeface="Calibri"/>
              </a:rPr>
              <a:t>(Data Published, i.e available to users)</a:t>
            </a:r>
            <a:endParaRPr lang="en-GB" sz="1400" b="0" strike="noStrike" spc="-1">
              <a:latin typeface="Arial"/>
            </a:endParaRPr>
          </a:p>
        </p:txBody>
      </p:sp>
      <p:sp>
        <p:nvSpPr>
          <p:cNvPr id="433" name="Line 24"/>
          <p:cNvSpPr/>
          <p:nvPr/>
        </p:nvSpPr>
        <p:spPr>
          <a:xfrm>
            <a:off x="2411640" y="2342160"/>
            <a:ext cx="371160" cy="1106280"/>
          </a:xfrm>
          <a:prstGeom prst="line">
            <a:avLst/>
          </a:prstGeom>
          <a:ln>
            <a:solidFill>
              <a:srgbClr val="4A7EBB"/>
            </a:solidFill>
            <a:round/>
          </a:ln>
        </p:spPr>
        <p:style>
          <a:lnRef idx="1">
            <a:schemeClr val="accent1"/>
          </a:lnRef>
          <a:fillRef idx="0">
            <a:schemeClr val="accent1"/>
          </a:fillRef>
          <a:effectRef idx="0">
            <a:schemeClr val="accent1"/>
          </a:effectRef>
          <a:fontRef idx="minor"/>
        </p:style>
      </p:sp>
      <p:sp>
        <p:nvSpPr>
          <p:cNvPr id="434" name="Line 25"/>
          <p:cNvSpPr/>
          <p:nvPr/>
        </p:nvSpPr>
        <p:spPr>
          <a:xfrm>
            <a:off x="5652000" y="2361960"/>
            <a:ext cx="187920" cy="967320"/>
          </a:xfrm>
          <a:prstGeom prst="line">
            <a:avLst/>
          </a:prstGeom>
          <a:ln>
            <a:solidFill>
              <a:srgbClr val="4A7EBB"/>
            </a:solidFill>
            <a:round/>
          </a:ln>
        </p:spPr>
        <p:style>
          <a:lnRef idx="1">
            <a:schemeClr val="accent1"/>
          </a:lnRef>
          <a:fillRef idx="0">
            <a:schemeClr val="accent1"/>
          </a:fillRef>
          <a:effectRef idx="0">
            <a:schemeClr val="accent1"/>
          </a:effectRef>
          <a:fontRef idx="minor"/>
        </p:style>
      </p:sp>
      <p:sp>
        <p:nvSpPr>
          <p:cNvPr id="435" name="CustomShape 26"/>
          <p:cNvSpPr/>
          <p:nvPr/>
        </p:nvSpPr>
        <p:spPr>
          <a:xfrm>
            <a:off x="5098320" y="3399480"/>
            <a:ext cx="1410120" cy="516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400" b="0" strike="noStrike" spc="-1">
                <a:solidFill>
                  <a:srgbClr val="002060"/>
                </a:solidFill>
                <a:latin typeface="Calibri"/>
              </a:rPr>
              <a:t>Review/approval of </a:t>
            </a:r>
            <a:r>
              <a:rPr lang="en-GB" sz="1400" b="1" strike="noStrike" spc="-1">
                <a:solidFill>
                  <a:srgbClr val="002060"/>
                </a:solidFill>
                <a:latin typeface="Calibri"/>
              </a:rPr>
              <a:t>PQAR</a:t>
            </a:r>
            <a:endParaRPr lang="en-GB" sz="1400" b="0" strike="noStrike" spc="-1">
              <a:latin typeface="Arial"/>
            </a:endParaRPr>
          </a:p>
        </p:txBody>
      </p:sp>
      <p:sp>
        <p:nvSpPr>
          <p:cNvPr id="436" name="CustomShape 27"/>
          <p:cNvSpPr/>
          <p:nvPr/>
        </p:nvSpPr>
        <p:spPr>
          <a:xfrm>
            <a:off x="1691640" y="1969200"/>
            <a:ext cx="3960000" cy="235440"/>
          </a:xfrm>
          <a:prstGeom prst="rect">
            <a:avLst/>
          </a:prstGeom>
          <a:solidFill>
            <a:schemeClr val="accent6">
              <a:lumMod val="75000"/>
              <a:alpha val="26000"/>
            </a:schemeClr>
          </a:solidFill>
          <a:ln>
            <a:solidFill>
              <a:schemeClr val="accent6">
                <a:lumMod val="75000"/>
              </a:schemeClr>
            </a:solidFill>
            <a:round/>
          </a:ln>
        </p:spPr>
        <p:style>
          <a:lnRef idx="2">
            <a:schemeClr val="accent1">
              <a:shade val="50000"/>
            </a:schemeClr>
          </a:lnRef>
          <a:fillRef idx="1">
            <a:schemeClr val="accent1"/>
          </a:fillRef>
          <a:effectRef idx="0">
            <a:schemeClr val="accent1"/>
          </a:effectRef>
          <a:fontRef idx="minor"/>
        </p:style>
      </p:sp>
      <p:sp>
        <p:nvSpPr>
          <p:cNvPr id="437" name="Line 28"/>
          <p:cNvSpPr/>
          <p:nvPr/>
        </p:nvSpPr>
        <p:spPr>
          <a:xfrm>
            <a:off x="3836520" y="2232000"/>
            <a:ext cx="187920" cy="967680"/>
          </a:xfrm>
          <a:prstGeom prst="line">
            <a:avLst/>
          </a:prstGeom>
          <a:ln w="25560">
            <a:solidFill>
              <a:schemeClr val="accent6">
                <a:lumMod val="75000"/>
              </a:schemeClr>
            </a:solidFill>
            <a:round/>
          </a:ln>
        </p:spPr>
        <p:style>
          <a:lnRef idx="1">
            <a:schemeClr val="accent1"/>
          </a:lnRef>
          <a:fillRef idx="0">
            <a:schemeClr val="accent1"/>
          </a:fillRef>
          <a:effectRef idx="0">
            <a:schemeClr val="accent1"/>
          </a:effectRef>
          <a:fontRef idx="minor"/>
        </p:style>
      </p:sp>
      <p:sp>
        <p:nvSpPr>
          <p:cNvPr id="438" name="CustomShape 29"/>
          <p:cNvSpPr/>
          <p:nvPr/>
        </p:nvSpPr>
        <p:spPr>
          <a:xfrm>
            <a:off x="3399480" y="3227040"/>
            <a:ext cx="169272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800" b="1" strike="noStrike" spc="-1">
                <a:solidFill>
                  <a:srgbClr val="E46C0A"/>
                </a:solidFill>
                <a:latin typeface="Calibri"/>
              </a:rPr>
              <a:t>Period for the</a:t>
            </a:r>
            <a:endParaRPr lang="en-GB" sz="1800" b="0" strike="noStrike" spc="-1">
              <a:latin typeface="Arial"/>
            </a:endParaRPr>
          </a:p>
          <a:p>
            <a:pPr algn="ctr">
              <a:lnSpc>
                <a:spcPct val="100000"/>
              </a:lnSpc>
            </a:pPr>
            <a:r>
              <a:rPr lang="en-GB" sz="1800" b="1" strike="noStrike" spc="-1">
                <a:solidFill>
                  <a:srgbClr val="E46C0A"/>
                </a:solidFill>
                <a:latin typeface="Calibri"/>
              </a:rPr>
              <a:t>CDS integration</a:t>
            </a:r>
            <a:endParaRPr lang="en-GB" sz="1800" b="0" strike="noStrike" spc="-1">
              <a:latin typeface="Arial"/>
            </a:endParaRPr>
          </a:p>
        </p:txBody>
      </p:sp>
      <p:sp>
        <p:nvSpPr>
          <p:cNvPr id="439" name="Line 30"/>
          <p:cNvSpPr/>
          <p:nvPr/>
        </p:nvSpPr>
        <p:spPr>
          <a:xfrm>
            <a:off x="2770560" y="1845720"/>
            <a:ext cx="360" cy="504000"/>
          </a:xfrm>
          <a:prstGeom prst="line">
            <a:avLst/>
          </a:prstGeom>
          <a:ln w="28440">
            <a:solidFill>
              <a:srgbClr val="4A7EBB"/>
            </a:solidFill>
            <a:round/>
          </a:ln>
        </p:spPr>
        <p:style>
          <a:lnRef idx="1">
            <a:schemeClr val="accent1"/>
          </a:lnRef>
          <a:fillRef idx="0">
            <a:schemeClr val="accent1"/>
          </a:fillRef>
          <a:effectRef idx="0">
            <a:schemeClr val="accent1"/>
          </a:effectRef>
          <a:fontRef idx="minor"/>
        </p:style>
      </p:sp>
      <p:sp>
        <p:nvSpPr>
          <p:cNvPr id="440" name="Line 31"/>
          <p:cNvSpPr/>
          <p:nvPr/>
        </p:nvSpPr>
        <p:spPr>
          <a:xfrm>
            <a:off x="2779920" y="2336040"/>
            <a:ext cx="113400" cy="306360"/>
          </a:xfrm>
          <a:prstGeom prst="line">
            <a:avLst/>
          </a:prstGeom>
          <a:ln>
            <a:solidFill>
              <a:srgbClr val="4A7EBB"/>
            </a:solidFill>
            <a:round/>
          </a:ln>
        </p:spPr>
        <p:style>
          <a:lnRef idx="1">
            <a:schemeClr val="accent1"/>
          </a:lnRef>
          <a:fillRef idx="0">
            <a:schemeClr val="accent1"/>
          </a:fillRef>
          <a:effectRef idx="0">
            <a:schemeClr val="accent1"/>
          </a:effectRef>
          <a:fontRef idx="minor"/>
        </p:style>
      </p:sp>
      <p:sp>
        <p:nvSpPr>
          <p:cNvPr id="441" name="CustomShape 32"/>
          <p:cNvSpPr/>
          <p:nvPr/>
        </p:nvSpPr>
        <p:spPr>
          <a:xfrm>
            <a:off x="2411640" y="2599920"/>
            <a:ext cx="1410120" cy="516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400" b="0" strike="noStrike" spc="-1">
                <a:solidFill>
                  <a:srgbClr val="002060"/>
                </a:solidFill>
                <a:latin typeface="Calibri"/>
              </a:rPr>
              <a:t>Approval </a:t>
            </a:r>
            <a:endParaRPr lang="en-GB" sz="1400" b="0" strike="noStrike" spc="-1">
              <a:latin typeface="Arial"/>
            </a:endParaRPr>
          </a:p>
          <a:p>
            <a:pPr algn="ctr">
              <a:lnSpc>
                <a:spcPct val="100000"/>
              </a:lnSpc>
            </a:pPr>
            <a:r>
              <a:rPr lang="en-GB" sz="1400" b="0" strike="noStrike" spc="-1">
                <a:solidFill>
                  <a:srgbClr val="002060"/>
                </a:solidFill>
                <a:latin typeface="Calibri"/>
              </a:rPr>
              <a:t>of </a:t>
            </a:r>
            <a:r>
              <a:rPr lang="en-GB" sz="1400" b="1" strike="noStrike" spc="-1">
                <a:solidFill>
                  <a:srgbClr val="002060"/>
                </a:solidFill>
                <a:latin typeface="Calibri"/>
              </a:rPr>
              <a:t>HT</a:t>
            </a:r>
            <a:endParaRPr lang="en-GB" sz="1400" b="0" strike="noStrike" spc="-1">
              <a:latin typeface="Arial"/>
            </a:endParaRPr>
          </a:p>
        </p:txBody>
      </p:sp>
      <p:sp>
        <p:nvSpPr>
          <p:cNvPr id="442" name="CustomShape 33"/>
          <p:cNvSpPr/>
          <p:nvPr/>
        </p:nvSpPr>
        <p:spPr>
          <a:xfrm>
            <a:off x="2444760" y="1560960"/>
            <a:ext cx="110916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Dday + 0.5M</a:t>
            </a:r>
            <a:endParaRPr lang="en-GB" sz="1400" b="0" strike="noStrike" spc="-1">
              <a:latin typeface="Arial"/>
            </a:endParaRPr>
          </a:p>
        </p:txBody>
      </p:sp>
      <p:sp>
        <p:nvSpPr>
          <p:cNvPr id="443" name="CustomShape 34"/>
          <p:cNvSpPr/>
          <p:nvPr/>
        </p:nvSpPr>
        <p:spPr>
          <a:xfrm>
            <a:off x="900720" y="4434480"/>
            <a:ext cx="8039880" cy="33372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b="1" strike="noStrike" spc="-1">
                <a:solidFill>
                  <a:srgbClr val="C00000"/>
                </a:solidFill>
                <a:latin typeface="Calibri"/>
              </a:rPr>
              <a:t>TRD/GAD not considered here as they can be more general and apply to a group of products</a:t>
            </a:r>
            <a:endParaRPr lang="en-GB" sz="16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441"/>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442"/>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4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432"/>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434"/>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4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436"/>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437"/>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4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 name="CustomShape 1"/>
          <p:cNvSpPr/>
          <p:nvPr/>
        </p:nvSpPr>
        <p:spPr>
          <a:xfrm>
            <a:off x="1291680" y="1314360"/>
            <a:ext cx="6557760" cy="2933280"/>
          </a:xfrm>
          <a:prstGeom prst="rect">
            <a:avLst/>
          </a:prstGeom>
          <a:solidFill>
            <a:schemeClr val="bg1">
              <a:lumMod val="85000"/>
            </a:schemeClr>
          </a:solidFill>
          <a:ln>
            <a:noFill/>
          </a:ln>
        </p:spPr>
        <p:style>
          <a:lnRef idx="0">
            <a:scrgbClr r="0" g="0" b="0"/>
          </a:lnRef>
          <a:fillRef idx="0">
            <a:scrgbClr r="0" g="0" b="0"/>
          </a:fillRef>
          <a:effectRef idx="0">
            <a:scrgbClr r="0" g="0" b="0"/>
          </a:effectRef>
          <a:fontRef idx="minor"/>
        </p:style>
      </p:sp>
      <p:sp>
        <p:nvSpPr>
          <p:cNvPr id="445" name="CustomShape 2"/>
          <p:cNvSpPr/>
          <p:nvPr/>
        </p:nvSpPr>
        <p:spPr>
          <a:xfrm>
            <a:off x="1513440" y="2548080"/>
            <a:ext cx="1143720" cy="825840"/>
          </a:xfrm>
          <a:prstGeom prst="diamond">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20" b="0" strike="noStrike" spc="-1">
                <a:solidFill>
                  <a:srgbClr val="000000"/>
                </a:solidFill>
                <a:latin typeface="Calibri"/>
              </a:rPr>
              <a:t>Review of Del1</a:t>
            </a:r>
            <a:endParaRPr lang="en-GB" sz="920" b="0" strike="noStrike" spc="-1">
              <a:latin typeface="Arial"/>
            </a:endParaRPr>
          </a:p>
          <a:p>
            <a:pPr algn="ctr">
              <a:lnSpc>
                <a:spcPct val="100000"/>
              </a:lnSpc>
            </a:pPr>
            <a:endParaRPr lang="en-GB" sz="920" b="0" strike="noStrike" spc="-1">
              <a:latin typeface="Arial"/>
            </a:endParaRPr>
          </a:p>
          <a:p>
            <a:pPr algn="ctr">
              <a:lnSpc>
                <a:spcPct val="100000"/>
              </a:lnSpc>
            </a:pPr>
            <a:r>
              <a:rPr lang="en-GB" sz="920" b="0" strike="noStrike" spc="-1">
                <a:solidFill>
                  <a:srgbClr val="000000"/>
                </a:solidFill>
                <a:latin typeface="Calibri"/>
              </a:rPr>
              <a:t>Approved</a:t>
            </a:r>
            <a:endParaRPr lang="en-GB" sz="920" b="0" strike="noStrike" spc="-1">
              <a:latin typeface="Arial"/>
            </a:endParaRPr>
          </a:p>
          <a:p>
            <a:pPr algn="ctr">
              <a:lnSpc>
                <a:spcPct val="100000"/>
              </a:lnSpc>
            </a:pPr>
            <a:r>
              <a:rPr lang="en-GB" sz="920" b="0" strike="noStrike" spc="-1">
                <a:solidFill>
                  <a:srgbClr val="000000"/>
                </a:solidFill>
                <a:latin typeface="Calibri"/>
              </a:rPr>
              <a:t>?</a:t>
            </a:r>
            <a:endParaRPr lang="en-GB" sz="920" b="0" strike="noStrike" spc="-1">
              <a:latin typeface="Arial"/>
            </a:endParaRPr>
          </a:p>
        </p:txBody>
      </p:sp>
      <p:sp>
        <p:nvSpPr>
          <p:cNvPr id="446" name="CustomShape 3"/>
          <p:cNvSpPr/>
          <p:nvPr/>
        </p:nvSpPr>
        <p:spPr>
          <a:xfrm>
            <a:off x="1685880" y="1795320"/>
            <a:ext cx="796320" cy="36900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920" b="0" strike="noStrike" spc="-1">
                <a:solidFill>
                  <a:srgbClr val="000000"/>
                </a:solidFill>
                <a:latin typeface="Calibri"/>
              </a:rPr>
              <a:t>Submit</a:t>
            </a:r>
            <a:endParaRPr lang="en-GB" sz="920" b="0" strike="noStrike" spc="-1">
              <a:latin typeface="Arial"/>
            </a:endParaRPr>
          </a:p>
          <a:p>
            <a:pPr algn="ctr">
              <a:lnSpc>
                <a:spcPct val="100000"/>
              </a:lnSpc>
            </a:pPr>
            <a:r>
              <a:rPr lang="en-GB" sz="920" b="0" strike="noStrike" spc="-1">
                <a:solidFill>
                  <a:srgbClr val="000000"/>
                </a:solidFill>
                <a:latin typeface="Calibri"/>
              </a:rPr>
              <a:t>Deliverable 1</a:t>
            </a:r>
            <a:endParaRPr lang="en-GB" sz="920" b="0" strike="noStrike" spc="-1">
              <a:latin typeface="Arial"/>
            </a:endParaRPr>
          </a:p>
        </p:txBody>
      </p:sp>
      <p:sp>
        <p:nvSpPr>
          <p:cNvPr id="447" name="CustomShape 4"/>
          <p:cNvSpPr/>
          <p:nvPr/>
        </p:nvSpPr>
        <p:spPr>
          <a:xfrm flipH="1">
            <a:off x="2083680" y="3374280"/>
            <a:ext cx="2160" cy="28656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48" name="CustomShape 5"/>
          <p:cNvSpPr/>
          <p:nvPr/>
        </p:nvSpPr>
        <p:spPr>
          <a:xfrm rot="10800000" flipH="1">
            <a:off x="1512720" y="2961000"/>
            <a:ext cx="172440" cy="907920"/>
          </a:xfrm>
          <a:prstGeom prst="bentConnector3">
            <a:avLst>
              <a:gd name="adj1" fmla="val -132414"/>
            </a:avLst>
          </a:prstGeom>
          <a:noFill/>
          <a:ln>
            <a:solidFill>
              <a:schemeClr val="accent6">
                <a:lumMod val="75000"/>
              </a:schemeClr>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49" name="CustomShape 6"/>
          <p:cNvSpPr/>
          <p:nvPr/>
        </p:nvSpPr>
        <p:spPr>
          <a:xfrm>
            <a:off x="1372680" y="2338560"/>
            <a:ext cx="35460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E46C0A"/>
                </a:solidFill>
                <a:latin typeface="Calibri"/>
              </a:rPr>
              <a:t>No</a:t>
            </a:r>
            <a:endParaRPr lang="en-GB" sz="1100" b="0" strike="noStrike" spc="-1">
              <a:latin typeface="Arial"/>
            </a:endParaRPr>
          </a:p>
        </p:txBody>
      </p:sp>
      <p:sp>
        <p:nvSpPr>
          <p:cNvPr id="450" name="CustomShape 7"/>
          <p:cNvSpPr/>
          <p:nvPr/>
        </p:nvSpPr>
        <p:spPr>
          <a:xfrm>
            <a:off x="2106360" y="3400560"/>
            <a:ext cx="37584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00B050"/>
                </a:solidFill>
                <a:latin typeface="Calibri"/>
              </a:rPr>
              <a:t>Yes</a:t>
            </a:r>
            <a:endParaRPr lang="en-GB" sz="1100" b="0" strike="noStrike" spc="-1">
              <a:latin typeface="Arial"/>
            </a:endParaRPr>
          </a:p>
        </p:txBody>
      </p:sp>
      <p:sp>
        <p:nvSpPr>
          <p:cNvPr id="451" name="CustomShape 8"/>
          <p:cNvSpPr/>
          <p:nvPr/>
        </p:nvSpPr>
        <p:spPr>
          <a:xfrm>
            <a:off x="2084040" y="2309760"/>
            <a:ext cx="720" cy="23760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p:style>
      </p:sp>
      <p:sp>
        <p:nvSpPr>
          <p:cNvPr id="452" name="CustomShape 9"/>
          <p:cNvSpPr/>
          <p:nvPr/>
        </p:nvSpPr>
        <p:spPr>
          <a:xfrm>
            <a:off x="4095720" y="2195640"/>
            <a:ext cx="389160" cy="536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930" b="0" strike="noStrike" spc="-1">
                <a:solidFill>
                  <a:srgbClr val="000000"/>
                </a:solidFill>
                <a:latin typeface="Calibri"/>
              </a:rPr>
              <a:t>…</a:t>
            </a:r>
            <a:endParaRPr lang="en-GB" sz="2930" b="0" strike="noStrike" spc="-1">
              <a:latin typeface="Arial"/>
            </a:endParaRPr>
          </a:p>
        </p:txBody>
      </p:sp>
      <p:sp>
        <p:nvSpPr>
          <p:cNvPr id="453" name="CustomShape 10"/>
          <p:cNvSpPr/>
          <p:nvPr/>
        </p:nvSpPr>
        <p:spPr>
          <a:xfrm>
            <a:off x="2880000" y="2519280"/>
            <a:ext cx="1140120" cy="825840"/>
          </a:xfrm>
          <a:prstGeom prst="diamond">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20" b="0" strike="noStrike" spc="-1">
                <a:solidFill>
                  <a:srgbClr val="000000"/>
                </a:solidFill>
                <a:latin typeface="Calibri"/>
              </a:rPr>
              <a:t>Review of Del2</a:t>
            </a:r>
            <a:endParaRPr lang="en-GB" sz="920" b="0" strike="noStrike" spc="-1">
              <a:latin typeface="Arial"/>
            </a:endParaRPr>
          </a:p>
          <a:p>
            <a:pPr algn="ctr">
              <a:lnSpc>
                <a:spcPct val="100000"/>
              </a:lnSpc>
            </a:pPr>
            <a:endParaRPr lang="en-GB" sz="920" b="0" strike="noStrike" spc="-1">
              <a:latin typeface="Arial"/>
            </a:endParaRPr>
          </a:p>
          <a:p>
            <a:pPr algn="ctr">
              <a:lnSpc>
                <a:spcPct val="100000"/>
              </a:lnSpc>
            </a:pPr>
            <a:r>
              <a:rPr lang="en-GB" sz="920" b="0" strike="noStrike" spc="-1">
                <a:solidFill>
                  <a:srgbClr val="000000"/>
                </a:solidFill>
                <a:latin typeface="Calibri"/>
              </a:rPr>
              <a:t>Approved</a:t>
            </a:r>
            <a:endParaRPr lang="en-GB" sz="920" b="0" strike="noStrike" spc="-1">
              <a:latin typeface="Arial"/>
            </a:endParaRPr>
          </a:p>
          <a:p>
            <a:pPr algn="ctr">
              <a:lnSpc>
                <a:spcPct val="100000"/>
              </a:lnSpc>
            </a:pPr>
            <a:r>
              <a:rPr lang="en-GB" sz="920" b="0" strike="noStrike" spc="-1">
                <a:solidFill>
                  <a:srgbClr val="000000"/>
                </a:solidFill>
                <a:latin typeface="Calibri"/>
              </a:rPr>
              <a:t>?</a:t>
            </a:r>
            <a:endParaRPr lang="en-GB" sz="920" b="0" strike="noStrike" spc="-1">
              <a:latin typeface="Arial"/>
            </a:endParaRPr>
          </a:p>
        </p:txBody>
      </p:sp>
      <p:sp>
        <p:nvSpPr>
          <p:cNvPr id="454" name="CustomShape 11"/>
          <p:cNvSpPr/>
          <p:nvPr/>
        </p:nvSpPr>
        <p:spPr>
          <a:xfrm>
            <a:off x="3051720" y="1797840"/>
            <a:ext cx="796320" cy="36900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920" b="0" strike="noStrike" spc="-1">
                <a:solidFill>
                  <a:srgbClr val="000000"/>
                </a:solidFill>
                <a:latin typeface="Calibri"/>
              </a:rPr>
              <a:t>Submit</a:t>
            </a:r>
            <a:endParaRPr lang="en-GB" sz="920" b="0" strike="noStrike" spc="-1">
              <a:latin typeface="Arial"/>
            </a:endParaRPr>
          </a:p>
          <a:p>
            <a:pPr algn="ctr">
              <a:lnSpc>
                <a:spcPct val="100000"/>
              </a:lnSpc>
            </a:pPr>
            <a:r>
              <a:rPr lang="en-GB" sz="920" b="0" strike="noStrike" spc="-1">
                <a:solidFill>
                  <a:srgbClr val="000000"/>
                </a:solidFill>
                <a:latin typeface="Calibri"/>
              </a:rPr>
              <a:t>Deliverable 2</a:t>
            </a:r>
            <a:endParaRPr lang="en-GB" sz="920" b="0" strike="noStrike" spc="-1">
              <a:latin typeface="Arial"/>
            </a:endParaRPr>
          </a:p>
        </p:txBody>
      </p:sp>
      <p:sp>
        <p:nvSpPr>
          <p:cNvPr id="455" name="CustomShape 12"/>
          <p:cNvSpPr/>
          <p:nvPr/>
        </p:nvSpPr>
        <p:spPr>
          <a:xfrm>
            <a:off x="3450600" y="3345480"/>
            <a:ext cx="360" cy="30312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56" name="CustomShape 13"/>
          <p:cNvSpPr/>
          <p:nvPr/>
        </p:nvSpPr>
        <p:spPr>
          <a:xfrm rot="10800000" flipH="1">
            <a:off x="2880000" y="2932560"/>
            <a:ext cx="171000" cy="876960"/>
          </a:xfrm>
          <a:prstGeom prst="bentConnector3">
            <a:avLst>
              <a:gd name="adj1" fmla="val -133333"/>
            </a:avLst>
          </a:prstGeom>
          <a:noFill/>
          <a:ln>
            <a:solidFill>
              <a:schemeClr val="accent6">
                <a:lumMod val="75000"/>
              </a:schemeClr>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57" name="CustomShape 14"/>
          <p:cNvSpPr/>
          <p:nvPr/>
        </p:nvSpPr>
        <p:spPr>
          <a:xfrm>
            <a:off x="2696760" y="2307600"/>
            <a:ext cx="36864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E46C0A"/>
                </a:solidFill>
                <a:latin typeface="Calibri"/>
              </a:rPr>
              <a:t>No</a:t>
            </a:r>
            <a:endParaRPr lang="en-GB" sz="1100" b="0" strike="noStrike" spc="-1">
              <a:latin typeface="Arial"/>
            </a:endParaRPr>
          </a:p>
        </p:txBody>
      </p:sp>
      <p:sp>
        <p:nvSpPr>
          <p:cNvPr id="458" name="CustomShape 15"/>
          <p:cNvSpPr/>
          <p:nvPr/>
        </p:nvSpPr>
        <p:spPr>
          <a:xfrm>
            <a:off x="3450600" y="3391920"/>
            <a:ext cx="39492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00B050"/>
                </a:solidFill>
                <a:latin typeface="Calibri"/>
              </a:rPr>
              <a:t>Yes</a:t>
            </a:r>
            <a:endParaRPr lang="en-GB" sz="1100" b="0" strike="noStrike" spc="-1">
              <a:latin typeface="Arial"/>
            </a:endParaRPr>
          </a:p>
        </p:txBody>
      </p:sp>
      <p:sp>
        <p:nvSpPr>
          <p:cNvPr id="459" name="CustomShape 16"/>
          <p:cNvSpPr/>
          <p:nvPr/>
        </p:nvSpPr>
        <p:spPr>
          <a:xfrm>
            <a:off x="3449880" y="2312280"/>
            <a:ext cx="360" cy="20664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p:style>
      </p:sp>
      <p:sp>
        <p:nvSpPr>
          <p:cNvPr id="460" name="CustomShape 17"/>
          <p:cNvSpPr/>
          <p:nvPr/>
        </p:nvSpPr>
        <p:spPr>
          <a:xfrm>
            <a:off x="5009040" y="1795320"/>
            <a:ext cx="899640" cy="36900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920" b="0" strike="noStrike" spc="-1">
                <a:solidFill>
                  <a:srgbClr val="000000"/>
                </a:solidFill>
                <a:latin typeface="Calibri"/>
              </a:rPr>
              <a:t>Submit</a:t>
            </a:r>
            <a:endParaRPr lang="en-GB" sz="920" b="0" strike="noStrike" spc="-1">
              <a:latin typeface="Arial"/>
            </a:endParaRPr>
          </a:p>
          <a:p>
            <a:pPr algn="ctr">
              <a:lnSpc>
                <a:spcPct val="100000"/>
              </a:lnSpc>
            </a:pPr>
            <a:r>
              <a:rPr lang="en-GB" sz="920" b="0" strike="noStrike" spc="-1">
                <a:solidFill>
                  <a:srgbClr val="000000"/>
                </a:solidFill>
                <a:latin typeface="Calibri"/>
              </a:rPr>
              <a:t>last Deliverable</a:t>
            </a:r>
            <a:endParaRPr lang="en-GB" sz="920" b="0" strike="noStrike" spc="-1">
              <a:latin typeface="Arial"/>
            </a:endParaRPr>
          </a:p>
        </p:txBody>
      </p:sp>
      <p:sp>
        <p:nvSpPr>
          <p:cNvPr id="461" name="CustomShape 18"/>
          <p:cNvSpPr/>
          <p:nvPr/>
        </p:nvSpPr>
        <p:spPr>
          <a:xfrm>
            <a:off x="5463720" y="3319560"/>
            <a:ext cx="3240" cy="34020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62" name="CustomShape 19"/>
          <p:cNvSpPr/>
          <p:nvPr/>
        </p:nvSpPr>
        <p:spPr>
          <a:xfrm rot="10800000" flipH="1">
            <a:off x="4893840" y="2907000"/>
            <a:ext cx="115200" cy="853920"/>
          </a:xfrm>
          <a:prstGeom prst="bentConnector3">
            <a:avLst>
              <a:gd name="adj1" fmla="val -197936"/>
            </a:avLst>
          </a:prstGeom>
          <a:noFill/>
          <a:ln>
            <a:solidFill>
              <a:schemeClr val="accent6">
                <a:lumMod val="75000"/>
              </a:schemeClr>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63" name="CustomShape 20"/>
          <p:cNvSpPr/>
          <p:nvPr/>
        </p:nvSpPr>
        <p:spPr>
          <a:xfrm>
            <a:off x="4750560" y="2276640"/>
            <a:ext cx="37908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E46C0A"/>
                </a:solidFill>
                <a:latin typeface="Calibri"/>
              </a:rPr>
              <a:t>No</a:t>
            </a:r>
            <a:endParaRPr lang="en-GB" sz="1100" b="0" strike="noStrike" spc="-1">
              <a:latin typeface="Arial"/>
            </a:endParaRPr>
          </a:p>
        </p:txBody>
      </p:sp>
      <p:sp>
        <p:nvSpPr>
          <p:cNvPr id="464" name="CustomShape 21"/>
          <p:cNvSpPr/>
          <p:nvPr/>
        </p:nvSpPr>
        <p:spPr>
          <a:xfrm>
            <a:off x="5451840" y="3382560"/>
            <a:ext cx="41580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00B050"/>
                </a:solidFill>
                <a:latin typeface="Calibri"/>
              </a:rPr>
              <a:t>Yes</a:t>
            </a:r>
            <a:endParaRPr lang="en-GB" sz="1100" b="0" strike="noStrike" spc="-1">
              <a:latin typeface="Arial"/>
            </a:endParaRPr>
          </a:p>
        </p:txBody>
      </p:sp>
      <p:sp>
        <p:nvSpPr>
          <p:cNvPr id="465" name="CustomShape 22"/>
          <p:cNvSpPr/>
          <p:nvPr/>
        </p:nvSpPr>
        <p:spPr>
          <a:xfrm>
            <a:off x="5459040" y="2309760"/>
            <a:ext cx="5040" cy="18432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p:style>
      </p:sp>
      <p:sp>
        <p:nvSpPr>
          <p:cNvPr id="466" name="CustomShape 23"/>
          <p:cNvSpPr/>
          <p:nvPr/>
        </p:nvSpPr>
        <p:spPr>
          <a:xfrm rot="16200000" flipH="1">
            <a:off x="5996520" y="1771920"/>
            <a:ext cx="298440" cy="1374840"/>
          </a:xfrm>
          <a:prstGeom prst="bentConnector3">
            <a:avLst>
              <a:gd name="adj1" fmla="val 50000"/>
            </a:avLst>
          </a:pr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67" name="CustomShape 24"/>
          <p:cNvSpPr/>
          <p:nvPr/>
        </p:nvSpPr>
        <p:spPr>
          <a:xfrm flipH="1">
            <a:off x="6829920" y="3123000"/>
            <a:ext cx="3240" cy="50220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68" name="CustomShape 25"/>
          <p:cNvSpPr/>
          <p:nvPr/>
        </p:nvSpPr>
        <p:spPr>
          <a:xfrm>
            <a:off x="6190200" y="2608560"/>
            <a:ext cx="1287720" cy="50832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920" b="0" strike="noStrike" spc="-1">
                <a:solidFill>
                  <a:srgbClr val="000000"/>
                </a:solidFill>
                <a:latin typeface="Calibri"/>
              </a:rPr>
              <a:t>Submit</a:t>
            </a:r>
            <a:endParaRPr lang="en-GB" sz="920" b="0" strike="noStrike" spc="-1">
              <a:latin typeface="Arial"/>
            </a:endParaRPr>
          </a:p>
          <a:p>
            <a:pPr algn="ctr">
              <a:lnSpc>
                <a:spcPct val="100000"/>
              </a:lnSpc>
            </a:pPr>
            <a:r>
              <a:rPr lang="en-GB" sz="920" b="0" strike="noStrike" spc="-1">
                <a:solidFill>
                  <a:srgbClr val="000000"/>
                </a:solidFill>
                <a:latin typeface="Calibri"/>
              </a:rPr>
              <a:t>Notification of Milestone Completion</a:t>
            </a:r>
            <a:endParaRPr lang="en-GB" sz="920" b="0" strike="noStrike" spc="-1">
              <a:latin typeface="Arial"/>
            </a:endParaRPr>
          </a:p>
        </p:txBody>
      </p:sp>
      <p:sp>
        <p:nvSpPr>
          <p:cNvPr id="469" name="CustomShape 26"/>
          <p:cNvSpPr/>
          <p:nvPr/>
        </p:nvSpPr>
        <p:spPr>
          <a:xfrm>
            <a:off x="2083680" y="3646800"/>
            <a:ext cx="5531400" cy="36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70" name="CustomShape 27"/>
          <p:cNvSpPr/>
          <p:nvPr/>
        </p:nvSpPr>
        <p:spPr>
          <a:xfrm>
            <a:off x="4893480" y="2494440"/>
            <a:ext cx="1141560" cy="824760"/>
          </a:xfrm>
          <a:prstGeom prst="diamond">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20" b="0" strike="noStrike" spc="-1">
                <a:solidFill>
                  <a:srgbClr val="000000"/>
                </a:solidFill>
                <a:latin typeface="Calibri"/>
              </a:rPr>
              <a:t>Review last Del</a:t>
            </a:r>
            <a:endParaRPr lang="en-GB" sz="920" b="0" strike="noStrike" spc="-1">
              <a:latin typeface="Arial"/>
            </a:endParaRPr>
          </a:p>
          <a:p>
            <a:pPr algn="ctr">
              <a:lnSpc>
                <a:spcPct val="100000"/>
              </a:lnSpc>
            </a:pPr>
            <a:endParaRPr lang="en-GB" sz="920" b="0" strike="noStrike" spc="-1">
              <a:latin typeface="Arial"/>
            </a:endParaRPr>
          </a:p>
          <a:p>
            <a:pPr algn="ctr">
              <a:lnSpc>
                <a:spcPct val="100000"/>
              </a:lnSpc>
            </a:pPr>
            <a:r>
              <a:rPr lang="en-GB" sz="920" b="0" strike="noStrike" spc="-1">
                <a:solidFill>
                  <a:srgbClr val="000000"/>
                </a:solidFill>
                <a:latin typeface="Calibri"/>
              </a:rPr>
              <a:t>Approved</a:t>
            </a:r>
            <a:endParaRPr lang="en-GB" sz="920" b="0" strike="noStrike" spc="-1">
              <a:latin typeface="Arial"/>
            </a:endParaRPr>
          </a:p>
          <a:p>
            <a:pPr algn="ctr">
              <a:lnSpc>
                <a:spcPct val="100000"/>
              </a:lnSpc>
            </a:pPr>
            <a:r>
              <a:rPr lang="en-GB" sz="920" b="0" strike="noStrike" spc="-1">
                <a:solidFill>
                  <a:srgbClr val="000000"/>
                </a:solidFill>
                <a:latin typeface="Calibri"/>
              </a:rPr>
              <a:t>?</a:t>
            </a:r>
            <a:endParaRPr lang="en-GB" sz="920" b="0" strike="noStrike" spc="-1">
              <a:latin typeface="Arial"/>
            </a:endParaRPr>
          </a:p>
        </p:txBody>
      </p:sp>
      <p:sp>
        <p:nvSpPr>
          <p:cNvPr id="471" name="CustomShape 28"/>
          <p:cNvSpPr/>
          <p:nvPr/>
        </p:nvSpPr>
        <p:spPr>
          <a:xfrm>
            <a:off x="1269360" y="4350600"/>
            <a:ext cx="3565440" cy="238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980" b="0" i="1" strike="noStrike" spc="-1">
                <a:solidFill>
                  <a:srgbClr val="984807"/>
                </a:solidFill>
                <a:latin typeface="Calibri"/>
              </a:rPr>
              <a:t>Details available in Framework Agreement – Annex 3C</a:t>
            </a:r>
            <a:endParaRPr lang="en-GB" sz="980" b="0" strike="noStrike" spc="-1">
              <a:latin typeface="Arial"/>
            </a:endParaRPr>
          </a:p>
        </p:txBody>
      </p:sp>
      <p:sp>
        <p:nvSpPr>
          <p:cNvPr id="472" name="CustomShape 29"/>
          <p:cNvSpPr/>
          <p:nvPr/>
        </p:nvSpPr>
        <p:spPr>
          <a:xfrm>
            <a:off x="971640" y="430200"/>
            <a:ext cx="6939000" cy="341280"/>
          </a:xfrm>
          <a:prstGeom prst="rect">
            <a:avLst/>
          </a:prstGeom>
          <a:solidFill>
            <a:srgbClr val="941333"/>
          </a:solid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GB" sz="2400" b="0" strike="noStrike" spc="698">
                <a:solidFill>
                  <a:srgbClr val="FFFFFF"/>
                </a:solidFill>
                <a:latin typeface="Calibri"/>
              </a:rPr>
              <a:t>Review procedure- Deliverables</a:t>
            </a:r>
            <a:endParaRPr lang="en-GB" sz="2400" b="0" strike="noStrike" spc="-1">
              <a:latin typeface="Arial"/>
            </a:endParaRPr>
          </a:p>
        </p:txBody>
      </p:sp>
      <p:sp>
        <p:nvSpPr>
          <p:cNvPr id="473" name="CustomShape 30"/>
          <p:cNvSpPr/>
          <p:nvPr/>
        </p:nvSpPr>
        <p:spPr>
          <a:xfrm>
            <a:off x="6372360" y="957240"/>
            <a:ext cx="735120" cy="22968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920" b="0" strike="noStrike" spc="-1">
                <a:solidFill>
                  <a:srgbClr val="000000"/>
                </a:solidFill>
                <a:latin typeface="Calibri"/>
              </a:rPr>
              <a:t>Contractor</a:t>
            </a:r>
            <a:endParaRPr lang="en-GB" sz="920" b="0" strike="noStrike" spc="-1">
              <a:latin typeface="Arial"/>
            </a:endParaRPr>
          </a:p>
        </p:txBody>
      </p:sp>
      <p:sp>
        <p:nvSpPr>
          <p:cNvPr id="474" name="CustomShape 31"/>
          <p:cNvSpPr/>
          <p:nvPr/>
        </p:nvSpPr>
        <p:spPr>
          <a:xfrm>
            <a:off x="7187400" y="957240"/>
            <a:ext cx="624600" cy="232560"/>
          </a:xfrm>
          <a:prstGeom prst="rect">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20" b="0" strike="noStrike" spc="-1">
                <a:solidFill>
                  <a:srgbClr val="000000"/>
                </a:solidFill>
                <a:latin typeface="Calibri"/>
              </a:rPr>
              <a:t>ECMWF</a:t>
            </a:r>
            <a:endParaRPr lang="en-GB" sz="920" b="0" strike="noStrike" spc="-1">
              <a:latin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 name="CustomShape 1"/>
          <p:cNvSpPr/>
          <p:nvPr/>
        </p:nvSpPr>
        <p:spPr>
          <a:xfrm>
            <a:off x="1302840" y="955440"/>
            <a:ext cx="3327480" cy="3011760"/>
          </a:xfrm>
          <a:prstGeom prst="rect">
            <a:avLst/>
          </a:prstGeom>
          <a:solidFill>
            <a:schemeClr val="bg1">
              <a:lumMod val="85000"/>
            </a:schemeClr>
          </a:solidFill>
          <a:ln>
            <a:noFill/>
          </a:ln>
        </p:spPr>
        <p:style>
          <a:lnRef idx="0">
            <a:scrgbClr r="0" g="0" b="0"/>
          </a:lnRef>
          <a:fillRef idx="0">
            <a:scrgbClr r="0" g="0" b="0"/>
          </a:fillRef>
          <a:effectRef idx="0">
            <a:scrgbClr r="0" g="0" b="0"/>
          </a:effectRef>
          <a:fontRef idx="minor"/>
        </p:style>
      </p:sp>
      <p:sp>
        <p:nvSpPr>
          <p:cNvPr id="476" name="CustomShape 2"/>
          <p:cNvSpPr/>
          <p:nvPr/>
        </p:nvSpPr>
        <p:spPr>
          <a:xfrm>
            <a:off x="3969720" y="959760"/>
            <a:ext cx="2748960" cy="301176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p:style>
      </p:sp>
      <p:sp>
        <p:nvSpPr>
          <p:cNvPr id="477" name="CustomShape 3"/>
          <p:cNvSpPr/>
          <p:nvPr/>
        </p:nvSpPr>
        <p:spPr>
          <a:xfrm>
            <a:off x="1455120" y="1615680"/>
            <a:ext cx="884160" cy="404280"/>
          </a:xfrm>
          <a:prstGeom prst="diamond">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490" b="0" strike="noStrike" spc="-1">
                <a:solidFill>
                  <a:srgbClr val="000000"/>
                </a:solidFill>
                <a:latin typeface="Calibri"/>
              </a:rPr>
              <a:t>Review of Del1</a:t>
            </a:r>
            <a:endParaRPr lang="en-GB" sz="490" b="0" strike="noStrike" spc="-1">
              <a:latin typeface="Arial"/>
            </a:endParaRPr>
          </a:p>
          <a:p>
            <a:pPr algn="ctr">
              <a:lnSpc>
                <a:spcPct val="100000"/>
              </a:lnSpc>
            </a:pPr>
            <a:endParaRPr lang="en-GB" sz="490" b="0" strike="noStrike" spc="-1">
              <a:latin typeface="Arial"/>
            </a:endParaRPr>
          </a:p>
          <a:p>
            <a:pPr algn="ctr">
              <a:lnSpc>
                <a:spcPct val="100000"/>
              </a:lnSpc>
            </a:pPr>
            <a:r>
              <a:rPr lang="en-GB" sz="490" b="0" strike="noStrike" spc="-1">
                <a:solidFill>
                  <a:srgbClr val="000000"/>
                </a:solidFill>
                <a:latin typeface="Calibri"/>
              </a:rPr>
              <a:t>Approved</a:t>
            </a:r>
            <a:endParaRPr lang="en-GB" sz="490" b="0" strike="noStrike" spc="-1">
              <a:latin typeface="Arial"/>
            </a:endParaRPr>
          </a:p>
          <a:p>
            <a:pPr algn="ctr">
              <a:lnSpc>
                <a:spcPct val="100000"/>
              </a:lnSpc>
            </a:pPr>
            <a:r>
              <a:rPr lang="en-GB" sz="490" b="0" strike="noStrike" spc="-1">
                <a:solidFill>
                  <a:srgbClr val="000000"/>
                </a:solidFill>
                <a:latin typeface="Calibri"/>
              </a:rPr>
              <a:t>?</a:t>
            </a:r>
            <a:endParaRPr lang="en-GB" sz="490" b="0" strike="noStrike" spc="-1">
              <a:latin typeface="Arial"/>
            </a:endParaRPr>
          </a:p>
        </p:txBody>
      </p:sp>
      <p:sp>
        <p:nvSpPr>
          <p:cNvPr id="478" name="CustomShape 4"/>
          <p:cNvSpPr/>
          <p:nvPr/>
        </p:nvSpPr>
        <p:spPr>
          <a:xfrm>
            <a:off x="1692000" y="1099080"/>
            <a:ext cx="387720" cy="23940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490" b="0" strike="noStrike" spc="-1">
                <a:solidFill>
                  <a:srgbClr val="000000"/>
                </a:solidFill>
                <a:latin typeface="Calibri"/>
              </a:rPr>
              <a:t>Submit</a:t>
            </a:r>
            <a:endParaRPr lang="en-GB" sz="490" b="0" strike="noStrike" spc="-1">
              <a:latin typeface="Arial"/>
            </a:endParaRPr>
          </a:p>
          <a:p>
            <a:pPr algn="ctr">
              <a:lnSpc>
                <a:spcPct val="100000"/>
              </a:lnSpc>
            </a:pPr>
            <a:r>
              <a:rPr lang="en-GB" sz="490" b="0" strike="noStrike" spc="-1">
                <a:solidFill>
                  <a:srgbClr val="000000"/>
                </a:solidFill>
                <a:latin typeface="Calibri"/>
              </a:rPr>
              <a:t>Del1</a:t>
            </a:r>
            <a:endParaRPr lang="en-GB" sz="490" b="0" strike="noStrike" spc="-1">
              <a:latin typeface="Arial"/>
            </a:endParaRPr>
          </a:p>
        </p:txBody>
      </p:sp>
      <p:sp>
        <p:nvSpPr>
          <p:cNvPr id="479" name="CustomShape 5"/>
          <p:cNvSpPr/>
          <p:nvPr/>
        </p:nvSpPr>
        <p:spPr>
          <a:xfrm>
            <a:off x="1897560" y="2020320"/>
            <a:ext cx="5040" cy="28908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80" name="CustomShape 6"/>
          <p:cNvSpPr/>
          <p:nvPr/>
        </p:nvSpPr>
        <p:spPr>
          <a:xfrm rot="10800000" flipH="1">
            <a:off x="1454760" y="1818000"/>
            <a:ext cx="236520" cy="597600"/>
          </a:xfrm>
          <a:prstGeom prst="bentConnector3">
            <a:avLst>
              <a:gd name="adj1" fmla="val -96553"/>
            </a:avLst>
          </a:prstGeom>
          <a:noFill/>
          <a:ln>
            <a:solidFill>
              <a:schemeClr val="accent6">
                <a:lumMod val="75000"/>
              </a:schemeClr>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81" name="CustomShape 7"/>
          <p:cNvSpPr/>
          <p:nvPr/>
        </p:nvSpPr>
        <p:spPr>
          <a:xfrm>
            <a:off x="1403640" y="1338120"/>
            <a:ext cx="298440" cy="201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730" b="0" strike="noStrike" spc="-1">
                <a:solidFill>
                  <a:srgbClr val="E46C0A"/>
                </a:solidFill>
                <a:latin typeface="Calibri"/>
              </a:rPr>
              <a:t>No</a:t>
            </a:r>
            <a:endParaRPr lang="en-GB" sz="730" b="0" strike="noStrike" spc="-1">
              <a:latin typeface="Arial"/>
            </a:endParaRPr>
          </a:p>
        </p:txBody>
      </p:sp>
      <p:sp>
        <p:nvSpPr>
          <p:cNvPr id="482" name="CustomShape 8"/>
          <p:cNvSpPr/>
          <p:nvPr/>
        </p:nvSpPr>
        <p:spPr>
          <a:xfrm>
            <a:off x="1879200" y="2026440"/>
            <a:ext cx="316440" cy="201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730" b="0" strike="noStrike" spc="-1">
                <a:solidFill>
                  <a:srgbClr val="00B050"/>
                </a:solidFill>
                <a:latin typeface="Calibri"/>
              </a:rPr>
              <a:t>Yes</a:t>
            </a:r>
            <a:endParaRPr lang="en-GB" sz="730" b="0" strike="noStrike" spc="-1">
              <a:latin typeface="Arial"/>
            </a:endParaRPr>
          </a:p>
        </p:txBody>
      </p:sp>
      <p:sp>
        <p:nvSpPr>
          <p:cNvPr id="483" name="CustomShape 9"/>
          <p:cNvSpPr/>
          <p:nvPr/>
        </p:nvSpPr>
        <p:spPr>
          <a:xfrm>
            <a:off x="1886040" y="1341360"/>
            <a:ext cx="11160" cy="27396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p:style>
      </p:sp>
      <p:sp>
        <p:nvSpPr>
          <p:cNvPr id="484" name="CustomShape 10"/>
          <p:cNvSpPr/>
          <p:nvPr/>
        </p:nvSpPr>
        <p:spPr>
          <a:xfrm>
            <a:off x="2051640" y="1277640"/>
            <a:ext cx="388800" cy="424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200" b="0" strike="noStrike" spc="-1">
                <a:solidFill>
                  <a:srgbClr val="000000"/>
                </a:solidFill>
                <a:latin typeface="Calibri"/>
              </a:rPr>
              <a:t>…</a:t>
            </a:r>
            <a:endParaRPr lang="en-GB" sz="2200" b="0" strike="noStrike" spc="-1">
              <a:latin typeface="Arial"/>
            </a:endParaRPr>
          </a:p>
        </p:txBody>
      </p:sp>
      <p:sp>
        <p:nvSpPr>
          <p:cNvPr id="485" name="CustomShape 11"/>
          <p:cNvSpPr/>
          <p:nvPr/>
        </p:nvSpPr>
        <p:spPr>
          <a:xfrm>
            <a:off x="1886040" y="2309760"/>
            <a:ext cx="2083320" cy="1980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86" name="CustomShape 12"/>
          <p:cNvSpPr/>
          <p:nvPr/>
        </p:nvSpPr>
        <p:spPr>
          <a:xfrm>
            <a:off x="6718680" y="959760"/>
            <a:ext cx="1495080" cy="3011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p:style>
      </p:sp>
      <p:sp>
        <p:nvSpPr>
          <p:cNvPr id="487" name="CustomShape 13"/>
          <p:cNvSpPr/>
          <p:nvPr/>
        </p:nvSpPr>
        <p:spPr>
          <a:xfrm flipH="1">
            <a:off x="4957200" y="2225160"/>
            <a:ext cx="382320" cy="20196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88" name="CustomShape 14"/>
          <p:cNvSpPr/>
          <p:nvPr/>
        </p:nvSpPr>
        <p:spPr>
          <a:xfrm>
            <a:off x="4773240" y="1510920"/>
            <a:ext cx="949680" cy="64764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920" b="0" strike="noStrike" spc="-1">
                <a:solidFill>
                  <a:srgbClr val="000000"/>
                </a:solidFill>
                <a:latin typeface="Calibri"/>
              </a:rPr>
              <a:t>Implement corrections</a:t>
            </a:r>
            <a:endParaRPr lang="en-GB" sz="920" b="0" strike="noStrike" spc="-1">
              <a:latin typeface="Arial"/>
            </a:endParaRPr>
          </a:p>
          <a:p>
            <a:pPr algn="ctr">
              <a:lnSpc>
                <a:spcPct val="100000"/>
              </a:lnSpc>
            </a:pPr>
            <a:r>
              <a:rPr lang="en-GB" sz="920" b="0" strike="noStrike" spc="-1">
                <a:solidFill>
                  <a:srgbClr val="000000"/>
                </a:solidFill>
                <a:latin typeface="Calibri"/>
              </a:rPr>
              <a:t>Progress meeting</a:t>
            </a:r>
            <a:endParaRPr lang="en-GB" sz="920" b="0" strike="noStrike" spc="-1">
              <a:latin typeface="Arial"/>
            </a:endParaRPr>
          </a:p>
        </p:txBody>
      </p:sp>
      <p:sp>
        <p:nvSpPr>
          <p:cNvPr id="489" name="CustomShape 15"/>
          <p:cNvSpPr/>
          <p:nvPr/>
        </p:nvSpPr>
        <p:spPr>
          <a:xfrm>
            <a:off x="3923280" y="2379960"/>
            <a:ext cx="1805760" cy="921240"/>
          </a:xfrm>
          <a:prstGeom prst="diamond">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20" b="0" strike="noStrike" spc="-1">
                <a:solidFill>
                  <a:srgbClr val="000000"/>
                </a:solidFill>
                <a:latin typeface="Calibri"/>
              </a:rPr>
              <a:t>Verify contract performance. All deliverables</a:t>
            </a:r>
            <a:endParaRPr lang="en-GB" sz="920" b="0" strike="noStrike" spc="-1">
              <a:latin typeface="Arial"/>
            </a:endParaRPr>
          </a:p>
          <a:p>
            <a:pPr algn="ctr">
              <a:lnSpc>
                <a:spcPct val="100000"/>
              </a:lnSpc>
            </a:pPr>
            <a:r>
              <a:rPr lang="en-GB" sz="920" b="0" strike="noStrike" spc="-1">
                <a:solidFill>
                  <a:srgbClr val="000000"/>
                </a:solidFill>
                <a:latin typeface="Calibri"/>
              </a:rPr>
              <a:t>Approved?</a:t>
            </a:r>
            <a:endParaRPr lang="en-GB" sz="920" b="0" strike="noStrike" spc="-1">
              <a:latin typeface="Arial"/>
            </a:endParaRPr>
          </a:p>
        </p:txBody>
      </p:sp>
      <p:sp>
        <p:nvSpPr>
          <p:cNvPr id="490" name="CustomShape 16"/>
          <p:cNvSpPr/>
          <p:nvPr/>
        </p:nvSpPr>
        <p:spPr>
          <a:xfrm>
            <a:off x="4714200" y="2094480"/>
            <a:ext cx="43344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E46C0A"/>
                </a:solidFill>
                <a:latin typeface="Calibri"/>
              </a:rPr>
              <a:t>No</a:t>
            </a:r>
            <a:endParaRPr lang="en-GB" sz="1100" b="0" strike="noStrike" spc="-1">
              <a:latin typeface="Arial"/>
            </a:endParaRPr>
          </a:p>
        </p:txBody>
      </p:sp>
      <p:sp>
        <p:nvSpPr>
          <p:cNvPr id="491" name="CustomShape 17"/>
          <p:cNvSpPr/>
          <p:nvPr/>
        </p:nvSpPr>
        <p:spPr>
          <a:xfrm>
            <a:off x="5794920" y="2584800"/>
            <a:ext cx="43524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00B050"/>
                </a:solidFill>
                <a:latin typeface="Calibri"/>
              </a:rPr>
              <a:t>Yes</a:t>
            </a:r>
            <a:endParaRPr lang="en-GB" sz="1100" b="0" strike="noStrike" spc="-1">
              <a:latin typeface="Arial"/>
            </a:endParaRPr>
          </a:p>
        </p:txBody>
      </p:sp>
      <p:sp>
        <p:nvSpPr>
          <p:cNvPr id="492" name="CustomShape 18"/>
          <p:cNvSpPr/>
          <p:nvPr/>
        </p:nvSpPr>
        <p:spPr>
          <a:xfrm>
            <a:off x="5911560" y="2201400"/>
            <a:ext cx="796320" cy="410400"/>
          </a:xfrm>
          <a:prstGeom prst="rect">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20" b="0" strike="noStrike" spc="-1">
                <a:solidFill>
                  <a:srgbClr val="000000"/>
                </a:solidFill>
                <a:latin typeface="Calibri"/>
              </a:rPr>
              <a:t>Issue Notice of Acceptance</a:t>
            </a:r>
            <a:endParaRPr lang="en-GB" sz="920" b="0" strike="noStrike" spc="-1">
              <a:latin typeface="Arial"/>
            </a:endParaRPr>
          </a:p>
        </p:txBody>
      </p:sp>
      <p:sp>
        <p:nvSpPr>
          <p:cNvPr id="493" name="CustomShape 19"/>
          <p:cNvSpPr/>
          <p:nvPr/>
        </p:nvSpPr>
        <p:spPr>
          <a:xfrm>
            <a:off x="5891040" y="3106440"/>
            <a:ext cx="816480" cy="618840"/>
          </a:xfrm>
          <a:prstGeom prst="rect">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20" b="0" strike="noStrike" spc="-1">
                <a:solidFill>
                  <a:srgbClr val="000000"/>
                </a:solidFill>
                <a:latin typeface="Calibri"/>
              </a:rPr>
              <a:t>Issue Notice of Need of Remedial Action</a:t>
            </a:r>
            <a:endParaRPr lang="en-GB" sz="920" b="0" strike="noStrike" spc="-1">
              <a:latin typeface="Arial"/>
            </a:endParaRPr>
          </a:p>
        </p:txBody>
      </p:sp>
      <p:sp>
        <p:nvSpPr>
          <p:cNvPr id="494" name="CustomShape 20"/>
          <p:cNvSpPr/>
          <p:nvPr/>
        </p:nvSpPr>
        <p:spPr>
          <a:xfrm>
            <a:off x="5780520" y="2859840"/>
            <a:ext cx="39744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E46C0A"/>
                </a:solidFill>
                <a:latin typeface="Calibri"/>
              </a:rPr>
              <a:t>No</a:t>
            </a:r>
            <a:endParaRPr lang="en-GB" sz="1100" b="0" strike="noStrike" spc="-1">
              <a:latin typeface="Arial"/>
            </a:endParaRPr>
          </a:p>
        </p:txBody>
      </p:sp>
      <p:sp>
        <p:nvSpPr>
          <p:cNvPr id="495" name="CustomShape 21"/>
          <p:cNvSpPr/>
          <p:nvPr/>
        </p:nvSpPr>
        <p:spPr>
          <a:xfrm rot="5400000" flipH="1" flipV="1">
            <a:off x="6353280" y="1776240"/>
            <a:ext cx="381600" cy="468000"/>
          </a:xfrm>
          <a:prstGeom prst="bentConnector2">
            <a:avLst/>
          </a:pr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96" name="CustomShape 22"/>
          <p:cNvSpPr/>
          <p:nvPr/>
        </p:nvSpPr>
        <p:spPr>
          <a:xfrm>
            <a:off x="6778080" y="1491840"/>
            <a:ext cx="1173600" cy="64764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920" b="0" strike="noStrike" spc="-1">
                <a:solidFill>
                  <a:srgbClr val="000000"/>
                </a:solidFill>
                <a:latin typeface="Calibri"/>
              </a:rPr>
              <a:t>Send invoice AND Notice of Acceptance to finance@ecmwf.int</a:t>
            </a:r>
            <a:endParaRPr lang="en-GB" sz="920" b="0" strike="noStrike" spc="-1">
              <a:latin typeface="Arial"/>
            </a:endParaRPr>
          </a:p>
        </p:txBody>
      </p:sp>
      <p:sp>
        <p:nvSpPr>
          <p:cNvPr id="497" name="CustomShape 23"/>
          <p:cNvSpPr/>
          <p:nvPr/>
        </p:nvSpPr>
        <p:spPr>
          <a:xfrm>
            <a:off x="7372440" y="2731320"/>
            <a:ext cx="794880" cy="197280"/>
          </a:xfrm>
          <a:prstGeom prst="rect">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20" b="0" strike="noStrike" spc="-1">
                <a:solidFill>
                  <a:srgbClr val="000000"/>
                </a:solidFill>
                <a:latin typeface="Calibri"/>
              </a:rPr>
              <a:t>Payment</a:t>
            </a:r>
            <a:endParaRPr lang="en-GB" sz="920" b="0" strike="noStrike" spc="-1">
              <a:latin typeface="Arial"/>
            </a:endParaRPr>
          </a:p>
        </p:txBody>
      </p:sp>
      <p:sp>
        <p:nvSpPr>
          <p:cNvPr id="498" name="CustomShape 24"/>
          <p:cNvSpPr/>
          <p:nvPr/>
        </p:nvSpPr>
        <p:spPr>
          <a:xfrm rot="16200000" flipH="1">
            <a:off x="7274520" y="2237040"/>
            <a:ext cx="583920" cy="404280"/>
          </a:xfrm>
          <a:prstGeom prst="bentConnector3">
            <a:avLst>
              <a:gd name="adj1" fmla="val 50000"/>
            </a:avLst>
          </a:pr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499" name="CustomShape 25"/>
          <p:cNvSpPr/>
          <p:nvPr/>
        </p:nvSpPr>
        <p:spPr>
          <a:xfrm>
            <a:off x="1269360" y="4350600"/>
            <a:ext cx="3565440" cy="238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980" b="0" i="1" strike="noStrike" spc="-1">
                <a:solidFill>
                  <a:srgbClr val="984807"/>
                </a:solidFill>
                <a:latin typeface="Calibri"/>
              </a:rPr>
              <a:t>Details available in Framework Agreement – Annex 3C</a:t>
            </a:r>
            <a:endParaRPr lang="en-GB" sz="980" b="0" strike="noStrike" spc="-1">
              <a:latin typeface="Arial"/>
            </a:endParaRPr>
          </a:p>
        </p:txBody>
      </p:sp>
      <p:sp>
        <p:nvSpPr>
          <p:cNvPr id="500" name="CustomShape 26"/>
          <p:cNvSpPr/>
          <p:nvPr/>
        </p:nvSpPr>
        <p:spPr>
          <a:xfrm>
            <a:off x="2750400" y="1099080"/>
            <a:ext cx="425880" cy="23940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490" b="0" strike="noStrike" spc="-1">
                <a:solidFill>
                  <a:srgbClr val="000000"/>
                </a:solidFill>
                <a:latin typeface="Calibri"/>
              </a:rPr>
              <a:t>Submit</a:t>
            </a:r>
            <a:endParaRPr lang="en-GB" sz="490" b="0" strike="noStrike" spc="-1">
              <a:latin typeface="Arial"/>
            </a:endParaRPr>
          </a:p>
          <a:p>
            <a:pPr algn="ctr">
              <a:lnSpc>
                <a:spcPct val="100000"/>
              </a:lnSpc>
            </a:pPr>
            <a:r>
              <a:rPr lang="en-GB" sz="490" b="0" strike="noStrike" spc="-1">
                <a:solidFill>
                  <a:srgbClr val="000000"/>
                </a:solidFill>
                <a:latin typeface="Calibri"/>
              </a:rPr>
              <a:t>Last Del</a:t>
            </a:r>
            <a:endParaRPr lang="en-GB" sz="490" b="0" strike="noStrike" spc="-1">
              <a:latin typeface="Arial"/>
            </a:endParaRPr>
          </a:p>
        </p:txBody>
      </p:sp>
      <p:sp>
        <p:nvSpPr>
          <p:cNvPr id="501" name="CustomShape 27"/>
          <p:cNvSpPr/>
          <p:nvPr/>
        </p:nvSpPr>
        <p:spPr>
          <a:xfrm flipH="1">
            <a:off x="2979720" y="2000160"/>
            <a:ext cx="360" cy="30924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502" name="CustomShape 28"/>
          <p:cNvSpPr/>
          <p:nvPr/>
        </p:nvSpPr>
        <p:spPr>
          <a:xfrm rot="10800000" flipH="1">
            <a:off x="2542680" y="1807920"/>
            <a:ext cx="207000" cy="587520"/>
          </a:xfrm>
          <a:prstGeom prst="bentConnector3">
            <a:avLst>
              <a:gd name="adj1" fmla="val -55119"/>
            </a:avLst>
          </a:prstGeom>
          <a:noFill/>
          <a:ln>
            <a:solidFill>
              <a:schemeClr val="accent6">
                <a:lumMod val="75000"/>
              </a:schemeClr>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503" name="CustomShape 29"/>
          <p:cNvSpPr/>
          <p:nvPr/>
        </p:nvSpPr>
        <p:spPr>
          <a:xfrm>
            <a:off x="2506320" y="1338120"/>
            <a:ext cx="298440" cy="201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730" b="0" strike="noStrike" spc="-1">
                <a:solidFill>
                  <a:srgbClr val="E46C0A"/>
                </a:solidFill>
                <a:latin typeface="Calibri"/>
              </a:rPr>
              <a:t>No</a:t>
            </a:r>
            <a:endParaRPr lang="en-GB" sz="730" b="0" strike="noStrike" spc="-1">
              <a:latin typeface="Arial"/>
            </a:endParaRPr>
          </a:p>
        </p:txBody>
      </p:sp>
      <p:sp>
        <p:nvSpPr>
          <p:cNvPr id="504" name="CustomShape 30"/>
          <p:cNvSpPr/>
          <p:nvPr/>
        </p:nvSpPr>
        <p:spPr>
          <a:xfrm>
            <a:off x="2909880" y="2020320"/>
            <a:ext cx="316440" cy="201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730" b="0" strike="noStrike" spc="-1">
                <a:solidFill>
                  <a:srgbClr val="00B050"/>
                </a:solidFill>
                <a:latin typeface="Calibri"/>
              </a:rPr>
              <a:t>Yes</a:t>
            </a:r>
            <a:endParaRPr lang="en-GB" sz="730" b="0" strike="noStrike" spc="-1">
              <a:latin typeface="Arial"/>
            </a:endParaRPr>
          </a:p>
        </p:txBody>
      </p:sp>
      <p:sp>
        <p:nvSpPr>
          <p:cNvPr id="505" name="CustomShape 31"/>
          <p:cNvSpPr/>
          <p:nvPr/>
        </p:nvSpPr>
        <p:spPr>
          <a:xfrm>
            <a:off x="2963520" y="1341360"/>
            <a:ext cx="17640" cy="27396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p:style>
      </p:sp>
      <p:sp>
        <p:nvSpPr>
          <p:cNvPr id="506" name="CustomShape 32"/>
          <p:cNvSpPr/>
          <p:nvPr/>
        </p:nvSpPr>
        <p:spPr>
          <a:xfrm rot="16200000" flipH="1">
            <a:off x="3326400" y="977760"/>
            <a:ext cx="283680" cy="1011240"/>
          </a:xfrm>
          <a:prstGeom prst="bentConnector3">
            <a:avLst>
              <a:gd name="adj1" fmla="val 37285"/>
            </a:avLst>
          </a:pr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507" name="CustomShape 33"/>
          <p:cNvSpPr/>
          <p:nvPr/>
        </p:nvSpPr>
        <p:spPr>
          <a:xfrm rot="16200000" flipH="1">
            <a:off x="3806280" y="2308320"/>
            <a:ext cx="575640" cy="239040"/>
          </a:xfrm>
          <a:prstGeom prst="bentConnector3">
            <a:avLst>
              <a:gd name="adj1" fmla="val 50000"/>
            </a:avLst>
          </a:pr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508" name="CustomShape 34"/>
          <p:cNvSpPr/>
          <p:nvPr/>
        </p:nvSpPr>
        <p:spPr>
          <a:xfrm>
            <a:off x="3956400" y="3679200"/>
            <a:ext cx="2758320" cy="599760"/>
          </a:xfrm>
          <a:prstGeom prst="rightArrow">
            <a:avLst>
              <a:gd name="adj1" fmla="val 50000"/>
              <a:gd name="adj2" fmla="val 50000"/>
            </a:avLst>
          </a:prstGeom>
          <a:solidFill>
            <a:schemeClr val="accent1">
              <a:lumMod val="60000"/>
              <a:lumOff val="40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80" b="1" strike="noStrike" spc="-1">
                <a:solidFill>
                  <a:srgbClr val="002060"/>
                </a:solidFill>
                <a:latin typeface="Calibri"/>
              </a:rPr>
              <a:t>45 days</a:t>
            </a:r>
            <a:endParaRPr lang="en-GB" sz="980" b="0" strike="noStrike" spc="-1">
              <a:latin typeface="Arial"/>
            </a:endParaRPr>
          </a:p>
        </p:txBody>
      </p:sp>
      <p:sp>
        <p:nvSpPr>
          <p:cNvPr id="509" name="CustomShape 35"/>
          <p:cNvSpPr/>
          <p:nvPr/>
        </p:nvSpPr>
        <p:spPr>
          <a:xfrm>
            <a:off x="1269360" y="3722040"/>
            <a:ext cx="2669040" cy="534240"/>
          </a:xfrm>
          <a:prstGeom prst="rightArrow">
            <a:avLst>
              <a:gd name="adj1" fmla="val 50000"/>
              <a:gd name="adj2" fmla="val 50000"/>
            </a:avLst>
          </a:prstGeom>
          <a:solidFill>
            <a:schemeClr val="accent1">
              <a:lumMod val="60000"/>
              <a:lumOff val="40000"/>
            </a:schemeClr>
          </a:solidFill>
          <a:ln>
            <a:round/>
          </a:ln>
        </p:spPr>
        <p:style>
          <a:lnRef idx="2">
            <a:schemeClr val="accent1">
              <a:shade val="50000"/>
            </a:schemeClr>
          </a:lnRef>
          <a:fillRef idx="1">
            <a:schemeClr val="accent1"/>
          </a:fillRef>
          <a:effectRef idx="0">
            <a:schemeClr val="accent1"/>
          </a:effectRef>
          <a:fontRef idx="minor"/>
        </p:style>
      </p:sp>
      <p:sp>
        <p:nvSpPr>
          <p:cNvPr id="510" name="CustomShape 36"/>
          <p:cNvSpPr/>
          <p:nvPr/>
        </p:nvSpPr>
        <p:spPr>
          <a:xfrm>
            <a:off x="5729400" y="2840760"/>
            <a:ext cx="161640" cy="574560"/>
          </a:xfrm>
          <a:custGeom>
            <a:avLst/>
            <a:gdLst/>
            <a:ahLst/>
            <a:cxnLst/>
            <a:rect l="l" t="t" r="r" b="b"/>
            <a:pathLst>
              <a:path w="21600" h="21600">
                <a:moveTo>
                  <a:pt x="0" y="0"/>
                </a:moveTo>
                <a:lnTo>
                  <a:pt x="21600" y="21600"/>
                </a:lnTo>
              </a:path>
            </a:pathLst>
          </a:custGeom>
          <a:noFill/>
          <a:ln>
            <a:solidFill>
              <a:schemeClr val="accent6">
                <a:lumMod val="75000"/>
              </a:schemeClr>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511" name="CustomShape 37"/>
          <p:cNvSpPr/>
          <p:nvPr/>
        </p:nvSpPr>
        <p:spPr>
          <a:xfrm flipH="1" flipV="1">
            <a:off x="5673240" y="2935440"/>
            <a:ext cx="149760" cy="47844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512" name="CustomShape 38"/>
          <p:cNvSpPr/>
          <p:nvPr/>
        </p:nvSpPr>
        <p:spPr>
          <a:xfrm>
            <a:off x="6718680" y="3679200"/>
            <a:ext cx="1505880" cy="577080"/>
          </a:xfrm>
          <a:prstGeom prst="rightArrow">
            <a:avLst>
              <a:gd name="adj1" fmla="val 50000"/>
              <a:gd name="adj2" fmla="val 50000"/>
            </a:avLst>
          </a:prstGeom>
          <a:solidFill>
            <a:schemeClr val="accent1">
              <a:lumMod val="60000"/>
              <a:lumOff val="40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80" b="1" strike="noStrike" spc="-1">
                <a:solidFill>
                  <a:srgbClr val="002060"/>
                </a:solidFill>
                <a:latin typeface="Calibri"/>
              </a:rPr>
              <a:t>Max 30 days</a:t>
            </a:r>
            <a:endParaRPr lang="en-GB" sz="980" b="0" strike="noStrike" spc="-1">
              <a:latin typeface="Arial"/>
            </a:endParaRPr>
          </a:p>
        </p:txBody>
      </p:sp>
      <p:sp>
        <p:nvSpPr>
          <p:cNvPr id="513" name="CustomShape 39"/>
          <p:cNvSpPr/>
          <p:nvPr/>
        </p:nvSpPr>
        <p:spPr>
          <a:xfrm>
            <a:off x="1058400" y="456120"/>
            <a:ext cx="7165800" cy="315720"/>
          </a:xfrm>
          <a:prstGeom prst="rect">
            <a:avLst/>
          </a:prstGeom>
          <a:solidFill>
            <a:srgbClr val="941333"/>
          </a:solid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GB" sz="2400" b="0" strike="noStrike" spc="698">
                <a:solidFill>
                  <a:srgbClr val="FFFFFF"/>
                </a:solidFill>
                <a:latin typeface="Calibri"/>
              </a:rPr>
              <a:t>Review procedure- Deliverables</a:t>
            </a:r>
            <a:endParaRPr lang="en-GB" sz="2400" b="0" strike="noStrike" spc="-1">
              <a:latin typeface="Arial"/>
            </a:endParaRPr>
          </a:p>
        </p:txBody>
      </p:sp>
      <p:sp>
        <p:nvSpPr>
          <p:cNvPr id="514" name="CustomShape 40"/>
          <p:cNvSpPr/>
          <p:nvPr/>
        </p:nvSpPr>
        <p:spPr>
          <a:xfrm>
            <a:off x="2543040" y="1615680"/>
            <a:ext cx="876600" cy="384120"/>
          </a:xfrm>
          <a:prstGeom prst="diamond">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490" b="0" strike="noStrike" spc="-1">
                <a:solidFill>
                  <a:srgbClr val="000000"/>
                </a:solidFill>
                <a:latin typeface="Calibri"/>
              </a:rPr>
              <a:t>Review last Del</a:t>
            </a:r>
            <a:endParaRPr lang="en-GB" sz="490" b="0" strike="noStrike" spc="-1">
              <a:latin typeface="Arial"/>
            </a:endParaRPr>
          </a:p>
          <a:p>
            <a:pPr algn="ctr">
              <a:lnSpc>
                <a:spcPct val="100000"/>
              </a:lnSpc>
            </a:pPr>
            <a:endParaRPr lang="en-GB" sz="490" b="0" strike="noStrike" spc="-1">
              <a:latin typeface="Arial"/>
            </a:endParaRPr>
          </a:p>
          <a:p>
            <a:pPr algn="ctr">
              <a:lnSpc>
                <a:spcPct val="100000"/>
              </a:lnSpc>
            </a:pPr>
            <a:r>
              <a:rPr lang="en-GB" sz="490" b="0" strike="noStrike" spc="-1">
                <a:solidFill>
                  <a:srgbClr val="000000"/>
                </a:solidFill>
                <a:latin typeface="Calibri"/>
              </a:rPr>
              <a:t>Approved</a:t>
            </a:r>
            <a:endParaRPr lang="en-GB" sz="490" b="0" strike="noStrike" spc="-1">
              <a:latin typeface="Arial"/>
            </a:endParaRPr>
          </a:p>
          <a:p>
            <a:pPr algn="ctr">
              <a:lnSpc>
                <a:spcPct val="100000"/>
              </a:lnSpc>
            </a:pPr>
            <a:r>
              <a:rPr lang="en-GB" sz="490" b="0" strike="noStrike" spc="-1">
                <a:solidFill>
                  <a:srgbClr val="000000"/>
                </a:solidFill>
                <a:latin typeface="Calibri"/>
              </a:rPr>
              <a:t>?</a:t>
            </a:r>
            <a:endParaRPr lang="en-GB" sz="490" b="0" strike="noStrike" spc="-1">
              <a:latin typeface="Arial"/>
            </a:endParaRPr>
          </a:p>
        </p:txBody>
      </p:sp>
      <p:sp>
        <p:nvSpPr>
          <p:cNvPr id="515" name="CustomShape 41"/>
          <p:cNvSpPr/>
          <p:nvPr/>
        </p:nvSpPr>
        <p:spPr>
          <a:xfrm>
            <a:off x="4407840" y="1029960"/>
            <a:ext cx="187236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000000"/>
                </a:solidFill>
                <a:latin typeface="Calibri"/>
              </a:rPr>
              <a:t>Contract Performance Review</a:t>
            </a:r>
            <a:endParaRPr lang="en-GB" sz="1100" b="0" strike="noStrike" spc="-1">
              <a:latin typeface="Arial"/>
            </a:endParaRPr>
          </a:p>
        </p:txBody>
      </p:sp>
      <p:sp>
        <p:nvSpPr>
          <p:cNvPr id="516" name="CustomShape 42"/>
          <p:cNvSpPr/>
          <p:nvPr/>
        </p:nvSpPr>
        <p:spPr>
          <a:xfrm>
            <a:off x="7108200" y="1029960"/>
            <a:ext cx="716400" cy="2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00" b="0" strike="noStrike" spc="-1">
                <a:solidFill>
                  <a:srgbClr val="000000"/>
                </a:solidFill>
                <a:latin typeface="Calibri"/>
              </a:rPr>
              <a:t>Payment</a:t>
            </a:r>
            <a:endParaRPr lang="en-GB" sz="1100" b="0" strike="noStrike" spc="-1">
              <a:latin typeface="Arial"/>
            </a:endParaRPr>
          </a:p>
        </p:txBody>
      </p:sp>
      <p:sp>
        <p:nvSpPr>
          <p:cNvPr id="517" name="CustomShape 43"/>
          <p:cNvSpPr/>
          <p:nvPr/>
        </p:nvSpPr>
        <p:spPr>
          <a:xfrm>
            <a:off x="3332520" y="1625400"/>
            <a:ext cx="1284480" cy="50832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920" b="0" strike="noStrike" spc="-1">
                <a:solidFill>
                  <a:srgbClr val="000000"/>
                </a:solidFill>
                <a:latin typeface="Calibri"/>
              </a:rPr>
              <a:t>Submit</a:t>
            </a:r>
            <a:endParaRPr lang="en-GB" sz="920" b="0" strike="noStrike" spc="-1">
              <a:latin typeface="Arial"/>
            </a:endParaRPr>
          </a:p>
          <a:p>
            <a:pPr algn="ctr">
              <a:lnSpc>
                <a:spcPct val="100000"/>
              </a:lnSpc>
            </a:pPr>
            <a:r>
              <a:rPr lang="en-GB" sz="920" b="0" strike="noStrike" spc="-1">
                <a:solidFill>
                  <a:srgbClr val="000000"/>
                </a:solidFill>
                <a:latin typeface="Calibri"/>
              </a:rPr>
              <a:t>Notification of Milestone Completion</a:t>
            </a:r>
            <a:endParaRPr lang="en-GB" sz="920" b="0" strike="noStrike" spc="-1">
              <a:latin typeface="Arial"/>
            </a:endParaRPr>
          </a:p>
        </p:txBody>
      </p:sp>
      <p:sp>
        <p:nvSpPr>
          <p:cNvPr id="518" name="CustomShape 44"/>
          <p:cNvSpPr/>
          <p:nvPr/>
        </p:nvSpPr>
        <p:spPr>
          <a:xfrm flipV="1">
            <a:off x="4826160" y="1952280"/>
            <a:ext cx="421560" cy="213840"/>
          </a:xfrm>
          <a:custGeom>
            <a:avLst/>
            <a:gdLst/>
            <a:ahLst/>
            <a:cxnLst/>
            <a:rect l="l" t="t" r="r" b="b"/>
            <a:pathLst>
              <a:path w="21600" h="21600">
                <a:moveTo>
                  <a:pt x="0" y="0"/>
                </a:moveTo>
                <a:lnTo>
                  <a:pt x="21600" y="21600"/>
                </a:lnTo>
              </a:path>
            </a:pathLst>
          </a:custGeom>
          <a:noFill/>
          <a:ln>
            <a:solidFill>
              <a:schemeClr val="accent6">
                <a:lumMod val="75000"/>
              </a:schemeClr>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519" name="CustomShape 45"/>
          <p:cNvSpPr/>
          <p:nvPr/>
        </p:nvSpPr>
        <p:spPr>
          <a:xfrm flipV="1">
            <a:off x="5729400" y="1972440"/>
            <a:ext cx="181800" cy="433800"/>
          </a:xfrm>
          <a:custGeom>
            <a:avLst/>
            <a:gdLst/>
            <a:ahLst/>
            <a:cxnLst/>
            <a:rect l="l" t="t" r="r" b="b"/>
            <a:pathLst>
              <a:path w="21600" h="21600">
                <a:moveTo>
                  <a:pt x="0" y="0"/>
                </a:moveTo>
                <a:lnTo>
                  <a:pt x="21600" y="21600"/>
                </a:lnTo>
              </a:path>
            </a:pathLst>
          </a:custGeom>
          <a:noFill/>
          <a:ln>
            <a:solidFill>
              <a:srgbClr val="00B050"/>
            </a:solidFill>
            <a:round/>
            <a:tailEnd type="triangle" w="med" len="med"/>
          </a:ln>
          <a:effectLst>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p:style>
      </p:sp>
      <p:sp>
        <p:nvSpPr>
          <p:cNvPr id="520" name="CustomShape 46"/>
          <p:cNvSpPr/>
          <p:nvPr/>
        </p:nvSpPr>
        <p:spPr>
          <a:xfrm>
            <a:off x="1379520" y="3051000"/>
            <a:ext cx="735120" cy="229680"/>
          </a:xfrm>
          <a:prstGeom prst="rect">
            <a:avLst/>
          </a:prstGeom>
          <a:solidFill>
            <a:schemeClr val="accent5">
              <a:lumMod val="40000"/>
              <a:lumOff val="60000"/>
            </a:schemeClr>
          </a:solidFill>
          <a:ln w="31680">
            <a:solidFill>
              <a:schemeClr val="accent5">
                <a:lumMod val="75000"/>
              </a:schemeClr>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920" b="0" strike="noStrike" spc="-1">
                <a:solidFill>
                  <a:srgbClr val="000000"/>
                </a:solidFill>
                <a:latin typeface="Calibri"/>
              </a:rPr>
              <a:t>Contractor</a:t>
            </a:r>
            <a:endParaRPr lang="en-GB" sz="920" b="0" strike="noStrike" spc="-1">
              <a:latin typeface="Arial"/>
            </a:endParaRPr>
          </a:p>
        </p:txBody>
      </p:sp>
      <p:sp>
        <p:nvSpPr>
          <p:cNvPr id="521" name="CustomShape 47"/>
          <p:cNvSpPr/>
          <p:nvPr/>
        </p:nvSpPr>
        <p:spPr>
          <a:xfrm>
            <a:off x="1379520" y="3339720"/>
            <a:ext cx="624600" cy="232560"/>
          </a:xfrm>
          <a:prstGeom prst="rect">
            <a:avLst/>
          </a:prstGeom>
          <a:solidFill>
            <a:srgbClr val="E6CDFF"/>
          </a:solidFill>
          <a:ln>
            <a:solidFill>
              <a:schemeClr val="accent4">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920" b="0" strike="noStrike" spc="-1">
                <a:solidFill>
                  <a:srgbClr val="000000"/>
                </a:solidFill>
                <a:latin typeface="Calibri"/>
              </a:rPr>
              <a:t>ECMWF</a:t>
            </a:r>
            <a:endParaRPr lang="en-GB" sz="92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nodeType="clickEffect">
                      <p:stCondLst>
                        <p:cond delay="indefinite"/>
                      </p:stCondLst>
                      <p:childTnLst>
                        <p:par>
                          <p:cTn id="4" fill="hold" nodeType="withEffect">
                            <p:stCondLst>
                              <p:cond delay="0"/>
                            </p:stCondLst>
                            <p:childTnLst>
                              <p:par>
                                <p:cTn id="5" presetID="1" presetClass="entr" fill="hold" nodeType="clickEffect">
                                  <p:stCondLst>
                                    <p:cond delay="0"/>
                                  </p:stCondLst>
                                  <p:childTnLst>
                                    <p:set>
                                      <p:cBhvr>
                                        <p:cTn id="6" dur="1" fill="hold">
                                          <p:stCondLst>
                                            <p:cond delay="0"/>
                                          </p:stCondLst>
                                        </p:cTn>
                                        <p:tgtEl>
                                          <p:spTgt spid="487"/>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518"/>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488"/>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489"/>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490"/>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507"/>
                                        </p:tgtEl>
                                        <p:attrNameLst>
                                          <p:attrName>style.visibility</p:attrName>
                                        </p:attrNameLst>
                                      </p:cBhvr>
                                      <p:to>
                                        <p:strVal val="visible"/>
                                      </p:to>
                                    </p:set>
                                  </p:childTnLst>
                                </p:cTn>
                              </p:par>
                            </p:childTnLst>
                          </p:cTn>
                        </p:par>
                      </p:childTnLst>
                    </p:cTn>
                  </p:par>
                  <p:par>
                    <p:cTn id="17" fill="hold" nodeType="clickEffect">
                      <p:stCondLst>
                        <p:cond delay="indefinite"/>
                      </p:stCondLst>
                      <p:childTnLst>
                        <p:par>
                          <p:cTn id="18" fill="hold" nodeType="withEffect">
                            <p:stCondLst>
                              <p:cond delay="0"/>
                            </p:stCondLst>
                            <p:childTnLst>
                              <p:par>
                                <p:cTn id="19" presetID="1" presetClass="entr" fill="hold" nodeType="clickEffect">
                                  <p:stCondLst>
                                    <p:cond delay="0"/>
                                  </p:stCondLst>
                                  <p:childTnLst>
                                    <p:set>
                                      <p:cBhvr>
                                        <p:cTn id="20" dur="1" fill="hold">
                                          <p:stCondLst>
                                            <p:cond delay="0"/>
                                          </p:stCondLst>
                                        </p:cTn>
                                        <p:tgtEl>
                                          <p:spTgt spid="519"/>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510"/>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511"/>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493"/>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492"/>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491"/>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494"/>
                                        </p:tgtEl>
                                        <p:attrNameLst>
                                          <p:attrName>style.visibility</p:attrName>
                                        </p:attrNameLst>
                                      </p:cBhvr>
                                      <p:to>
                                        <p:strVal val="visible"/>
                                      </p:to>
                                    </p:set>
                                  </p:childTnLst>
                                </p:cTn>
                              </p:par>
                            </p:childTnLst>
                          </p:cTn>
                        </p:par>
                      </p:childTnLst>
                    </p:cTn>
                  </p:par>
                  <p:par>
                    <p:cTn id="33" fill="hold" nodeType="clickEffect">
                      <p:stCondLst>
                        <p:cond delay="indefinite"/>
                      </p:stCondLst>
                      <p:childTnLst>
                        <p:par>
                          <p:cTn id="34" fill="hold" nodeType="withEffect">
                            <p:stCondLst>
                              <p:cond delay="0"/>
                            </p:stCondLst>
                            <p:childTnLst>
                              <p:par>
                                <p:cTn id="35" presetID="1" presetClass="entr" fill="hold" nodeType="clickEffect">
                                  <p:stCondLst>
                                    <p:cond delay="0"/>
                                  </p:stCondLst>
                                  <p:childTnLst>
                                    <p:set>
                                      <p:cBhvr>
                                        <p:cTn id="36" dur="1" fill="hold">
                                          <p:stCondLst>
                                            <p:cond delay="0"/>
                                          </p:stCondLst>
                                        </p:cTn>
                                        <p:tgtEl>
                                          <p:spTgt spid="508"/>
                                        </p:tgtEl>
                                        <p:attrNameLst>
                                          <p:attrName>style.visibility</p:attrName>
                                        </p:attrNameLst>
                                      </p:cBhvr>
                                      <p:to>
                                        <p:strVal val="visible"/>
                                      </p:to>
                                    </p:set>
                                  </p:childTnLst>
                                </p:cTn>
                              </p:par>
                            </p:childTnLst>
                          </p:cTn>
                        </p:par>
                      </p:childTnLst>
                    </p:cTn>
                  </p:par>
                  <p:par>
                    <p:cTn id="37" fill="hold" nodeType="clickEffect">
                      <p:stCondLst>
                        <p:cond delay="indefinite"/>
                      </p:stCondLst>
                      <p:childTnLst>
                        <p:par>
                          <p:cTn id="38" fill="hold" nodeType="withEffect">
                            <p:stCondLst>
                              <p:cond delay="0"/>
                            </p:stCondLst>
                            <p:childTnLst>
                              <p:par>
                                <p:cTn id="39" presetID="1" presetClass="entr" fill="hold" nodeType="clickEffect">
                                  <p:stCondLst>
                                    <p:cond delay="0"/>
                                  </p:stCondLst>
                                  <p:childTnLst>
                                    <p:set>
                                      <p:cBhvr>
                                        <p:cTn id="40" dur="1" fill="hold">
                                          <p:stCondLst>
                                            <p:cond delay="0"/>
                                          </p:stCondLst>
                                        </p:cTn>
                                        <p:tgtEl>
                                          <p:spTgt spid="495"/>
                                        </p:tgtEl>
                                        <p:attrNameLst>
                                          <p:attrName>style.visibility</p:attrName>
                                        </p:attrNameLst>
                                      </p:cBhvr>
                                      <p:to>
                                        <p:strVal val="visible"/>
                                      </p:to>
                                    </p:set>
                                  </p:childTnLst>
                                </p:cTn>
                              </p:par>
                              <p:par>
                                <p:cTn id="41" presetID="1" presetClass="entr" fill="hold" nodeType="withEffect">
                                  <p:stCondLst>
                                    <p:cond delay="0"/>
                                  </p:stCondLst>
                                  <p:childTnLst>
                                    <p:set>
                                      <p:cBhvr>
                                        <p:cTn id="42" dur="1" fill="hold">
                                          <p:stCondLst>
                                            <p:cond delay="0"/>
                                          </p:stCondLst>
                                        </p:cTn>
                                        <p:tgtEl>
                                          <p:spTgt spid="496"/>
                                        </p:tgtEl>
                                        <p:attrNameLst>
                                          <p:attrName>style.visibility</p:attrName>
                                        </p:attrNameLst>
                                      </p:cBhvr>
                                      <p:to>
                                        <p:strVal val="visible"/>
                                      </p:to>
                                    </p:set>
                                  </p:childTnLst>
                                </p:cTn>
                              </p:par>
                            </p:childTnLst>
                          </p:cTn>
                        </p:par>
                      </p:childTnLst>
                    </p:cTn>
                  </p:par>
                  <p:par>
                    <p:cTn id="43" fill="hold" nodeType="clickEffect">
                      <p:stCondLst>
                        <p:cond delay="indefinite"/>
                      </p:stCondLst>
                      <p:childTnLst>
                        <p:par>
                          <p:cTn id="44" fill="hold" nodeType="withEffect">
                            <p:stCondLst>
                              <p:cond delay="0"/>
                            </p:stCondLst>
                            <p:childTnLst>
                              <p:par>
                                <p:cTn id="45" presetID="1" presetClass="entr" fill="hold" nodeType="clickEffect">
                                  <p:stCondLst>
                                    <p:cond delay="0"/>
                                  </p:stCondLst>
                                  <p:childTnLst>
                                    <p:set>
                                      <p:cBhvr>
                                        <p:cTn id="46" dur="1" fill="hold">
                                          <p:stCondLst>
                                            <p:cond delay="0"/>
                                          </p:stCondLst>
                                        </p:cTn>
                                        <p:tgtEl>
                                          <p:spTgt spid="498"/>
                                        </p:tgtEl>
                                        <p:attrNameLst>
                                          <p:attrName>style.visibility</p:attrName>
                                        </p:attrNameLst>
                                      </p:cBhvr>
                                      <p:to>
                                        <p:strVal val="visible"/>
                                      </p:to>
                                    </p:set>
                                  </p:childTnLst>
                                </p:cTn>
                              </p:par>
                              <p:par>
                                <p:cTn id="47" presetID="1" presetClass="entr" fill="hold" nodeType="withEffect">
                                  <p:stCondLst>
                                    <p:cond delay="0"/>
                                  </p:stCondLst>
                                  <p:childTnLst>
                                    <p:set>
                                      <p:cBhvr>
                                        <p:cTn id="48" dur="1" fill="hold">
                                          <p:stCondLst>
                                            <p:cond delay="0"/>
                                          </p:stCondLst>
                                        </p:cTn>
                                        <p:tgtEl>
                                          <p:spTgt spid="497"/>
                                        </p:tgtEl>
                                        <p:attrNameLst>
                                          <p:attrName>style.visibility</p:attrName>
                                        </p:attrNameLst>
                                      </p:cBhvr>
                                      <p:to>
                                        <p:strVal val="visible"/>
                                      </p:to>
                                    </p:set>
                                  </p:childTnLst>
                                </p:cTn>
                              </p:par>
                              <p:par>
                                <p:cTn id="49" presetID="1" presetClass="entr" fill="hold" nodeType="withEffect">
                                  <p:stCondLst>
                                    <p:cond delay="0"/>
                                  </p:stCondLst>
                                  <p:childTnLst>
                                    <p:set>
                                      <p:cBhvr>
                                        <p:cTn id="50" dur="1" fill="hold">
                                          <p:stCondLst>
                                            <p:cond delay="0"/>
                                          </p:stCondLst>
                                        </p:cTn>
                                        <p:tgtEl>
                                          <p:spTgt spid="5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Doc and Data</a:t>
            </a:r>
            <a:endParaRPr lang="en-US" sz="1800" b="0" strike="noStrike" spc="-1">
              <a:solidFill>
                <a:srgbClr val="000000"/>
              </a:solidFill>
              <a:latin typeface="Calibri"/>
            </a:endParaRPr>
          </a:p>
        </p:txBody>
      </p:sp>
      <p:sp>
        <p:nvSpPr>
          <p:cNvPr id="523" name="CustomShape 2"/>
          <p:cNvSpPr/>
          <p:nvPr/>
        </p:nvSpPr>
        <p:spPr>
          <a:xfrm>
            <a:off x="1068840" y="771480"/>
            <a:ext cx="7416360" cy="279900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 </a:t>
            </a:r>
            <a:r>
              <a:rPr lang="en-GB" sz="1800" b="1" strike="noStrike" spc="-1">
                <a:solidFill>
                  <a:srgbClr val="002060"/>
                </a:solidFill>
                <a:latin typeface="Calibri"/>
              </a:rPr>
              <a:t>A:</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C00000"/>
              </a:buClr>
              <a:buFont typeface="Wingdings" charset="2"/>
              <a:buChar char=""/>
            </a:pPr>
            <a:r>
              <a:rPr lang="en-GB" sz="1600" b="1" strike="noStrike" spc="-1">
                <a:solidFill>
                  <a:srgbClr val="C00000"/>
                </a:solidFill>
                <a:latin typeface="Calibri"/>
              </a:rPr>
              <a:t>Who to notify that a product has been updated? </a:t>
            </a:r>
            <a:endParaRPr lang="en-GB" sz="1600" b="0" strike="noStrike" spc="-1">
              <a:latin typeface="Arial"/>
            </a:endParaRPr>
          </a:p>
          <a:p>
            <a:pPr marL="285840" indent="-285480">
              <a:lnSpc>
                <a:spcPct val="100000"/>
              </a:lnSpc>
              <a:buClr>
                <a:srgbClr val="002060"/>
              </a:buClr>
              <a:buFont typeface="Wingdings" charset="2"/>
              <a:buChar char=""/>
            </a:pPr>
            <a:r>
              <a:rPr lang="en-GB" sz="1600" b="0" strike="noStrike" spc="-1">
                <a:solidFill>
                  <a:srgbClr val="002060"/>
                </a:solidFill>
                <a:latin typeface="Calibri"/>
              </a:rPr>
              <a:t>For </a:t>
            </a:r>
            <a:r>
              <a:rPr lang="en-GB" sz="1600" b="1" strike="noStrike" spc="-1">
                <a:solidFill>
                  <a:srgbClr val="002060"/>
                </a:solidFill>
                <a:latin typeface="Calibri"/>
              </a:rPr>
              <a:t>DATA</a:t>
            </a:r>
            <a:r>
              <a:rPr lang="en-GB" sz="1600" b="0" strike="noStrike" spc="-1">
                <a:solidFill>
                  <a:srgbClr val="002060"/>
                </a:solidFill>
                <a:latin typeface="Calibri"/>
              </a:rPr>
              <a:t>, </a:t>
            </a:r>
            <a:r>
              <a:rPr lang="en-GB" sz="1600" b="1" strike="noStrike" spc="-1">
                <a:solidFill>
                  <a:srgbClr val="002060"/>
                </a:solidFill>
                <a:latin typeface="Calibri"/>
              </a:rPr>
              <a:t>after acceptance just add the new dataset files in the manifest file </a:t>
            </a:r>
            <a:r>
              <a:rPr lang="en-GB" sz="1600" b="0" strike="noStrike" spc="-1">
                <a:solidFill>
                  <a:srgbClr val="002060"/>
                </a:solidFill>
                <a:latin typeface="Calibri"/>
              </a:rPr>
              <a:t>(follow procedure on how to update the manifest file). </a:t>
            </a:r>
            <a:endParaRPr lang="en-GB" sz="1600" b="0" strike="noStrike" spc="-1">
              <a:latin typeface="Arial"/>
            </a:endParaRPr>
          </a:p>
          <a:p>
            <a:pPr marL="285840" indent="-285480">
              <a:lnSpc>
                <a:spcPct val="100000"/>
              </a:lnSpc>
              <a:buClr>
                <a:srgbClr val="002060"/>
              </a:buClr>
              <a:buFont typeface="Wingdings" charset="2"/>
              <a:buChar char=""/>
            </a:pPr>
            <a:r>
              <a:rPr lang="en-GB" sz="1600" b="0" strike="noStrike" spc="-1">
                <a:solidFill>
                  <a:srgbClr val="002060"/>
                </a:solidFill>
                <a:latin typeface="Calibri"/>
              </a:rPr>
              <a:t>For </a:t>
            </a:r>
            <a:r>
              <a:rPr lang="en-GB" sz="1600" b="1" strike="noStrike" spc="-1">
                <a:solidFill>
                  <a:srgbClr val="002060"/>
                </a:solidFill>
                <a:latin typeface="Calibri"/>
              </a:rPr>
              <a:t>Doc</a:t>
            </a:r>
            <a:r>
              <a:rPr lang="en-GB" sz="1600" b="0" strike="noStrike" spc="-1">
                <a:solidFill>
                  <a:srgbClr val="002060"/>
                </a:solidFill>
                <a:latin typeface="Calibri"/>
              </a:rPr>
              <a:t>, </a:t>
            </a:r>
            <a:r>
              <a:rPr lang="en-GB" sz="1600" b="1" strike="noStrike" spc="-1">
                <a:solidFill>
                  <a:srgbClr val="002060"/>
                </a:solidFill>
                <a:latin typeface="Calibri"/>
              </a:rPr>
              <a:t>after approval upload it in the Tempo box</a:t>
            </a:r>
            <a:r>
              <a:rPr lang="en-GB" sz="1600" b="0" strike="noStrike" spc="-1">
                <a:solidFill>
                  <a:srgbClr val="002060"/>
                </a:solidFill>
                <a:latin typeface="Calibri"/>
              </a:rPr>
              <a:t>.</a:t>
            </a:r>
            <a:endParaRPr lang="en-GB" sz="1600" b="0" strike="noStrike" spc="-1">
              <a:latin typeface="Arial"/>
            </a:endParaRPr>
          </a:p>
          <a:p>
            <a:pPr>
              <a:lnSpc>
                <a:spcPct val="100000"/>
              </a:lnSpc>
            </a:pPr>
            <a:endParaRPr lang="en-GB" sz="1600" b="0" strike="noStrike" spc="-1">
              <a:latin typeface="Arial"/>
            </a:endParaRPr>
          </a:p>
          <a:p>
            <a:pPr marL="285840" indent="-285480">
              <a:lnSpc>
                <a:spcPct val="100000"/>
              </a:lnSpc>
              <a:buClr>
                <a:srgbClr val="C00000"/>
              </a:buClr>
              <a:buFont typeface="Wingdings" charset="2"/>
              <a:buChar char=""/>
            </a:pPr>
            <a:r>
              <a:rPr lang="en-GB" sz="1600" b="1" strike="noStrike" spc="-1">
                <a:solidFill>
                  <a:srgbClr val="C00000"/>
                </a:solidFill>
                <a:latin typeface="Calibri"/>
              </a:rPr>
              <a:t>Can the products be deleted from the manifest file?  </a:t>
            </a:r>
            <a:endParaRPr lang="en-GB" sz="1600" b="0" strike="noStrike" spc="-1">
              <a:latin typeface="Arial"/>
            </a:endParaRPr>
          </a:p>
          <a:p>
            <a:pPr marL="285840" indent="-285480">
              <a:lnSpc>
                <a:spcPct val="100000"/>
              </a:lnSpc>
              <a:buClr>
                <a:srgbClr val="002060"/>
              </a:buClr>
              <a:buFont typeface="Wingdings" charset="2"/>
              <a:buChar char=""/>
            </a:pPr>
            <a:r>
              <a:rPr lang="en-GB" sz="1600" b="0" strike="noStrike" spc="-1">
                <a:solidFill>
                  <a:srgbClr val="002060"/>
                </a:solidFill>
                <a:latin typeface="Calibri"/>
              </a:rPr>
              <a:t>Yes, it is not a problem in principle, if the product is withdrawn from the CDS.</a:t>
            </a: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23">
                                            <p:txEl>
                                              <p:pRg st="244" end="298"/>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523">
                                            <p:txEl>
                                              <p:pRg st="298" end="37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Doc and Data Versioning (1)</a:t>
            </a:r>
            <a:endParaRPr lang="en-US" sz="1800" b="0" strike="noStrike" spc="-1">
              <a:solidFill>
                <a:srgbClr val="000000"/>
              </a:solidFill>
              <a:latin typeface="Calibri"/>
            </a:endParaRPr>
          </a:p>
        </p:txBody>
      </p:sp>
      <p:sp>
        <p:nvSpPr>
          <p:cNvPr id="525" name="CustomShape 2"/>
          <p:cNvSpPr/>
          <p:nvPr/>
        </p:nvSpPr>
        <p:spPr>
          <a:xfrm>
            <a:off x="971640" y="537480"/>
            <a:ext cx="7632360" cy="422820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 </a:t>
            </a:r>
            <a:r>
              <a:rPr lang="en-GB" sz="1800" b="1" strike="noStrike" spc="-1">
                <a:solidFill>
                  <a:srgbClr val="002060"/>
                </a:solidFill>
                <a:latin typeface="Calibri"/>
              </a:rPr>
              <a:t>A:</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C00000"/>
              </a:buClr>
              <a:buFont typeface="Wingdings" charset="2"/>
              <a:buChar char=""/>
            </a:pPr>
            <a:r>
              <a:rPr lang="en-GB" sz="1600" b="1" strike="noStrike" spc="-1">
                <a:solidFill>
                  <a:srgbClr val="C00000"/>
                </a:solidFill>
                <a:latin typeface="Calibri"/>
              </a:rPr>
              <a:t>If, due to some errors or improvements, a new version is needed, does the versioning needs to increment (minor version numbering)? </a:t>
            </a:r>
            <a:endParaRPr lang="en-GB" sz="1600" b="0" strike="noStrike" spc="-1">
              <a:latin typeface="Arial"/>
            </a:endParaRPr>
          </a:p>
          <a:p>
            <a:pPr marL="285840" indent="-285480">
              <a:lnSpc>
                <a:spcPct val="100000"/>
              </a:lnSpc>
              <a:buClr>
                <a:srgbClr val="002060"/>
              </a:buClr>
              <a:buFont typeface="Wingdings" charset="2"/>
              <a:buChar char=""/>
            </a:pPr>
            <a:r>
              <a:rPr lang="en-GB" sz="1600" b="0" strike="noStrike" spc="-1">
                <a:solidFill>
                  <a:srgbClr val="002060"/>
                </a:solidFill>
                <a:latin typeface="Calibri"/>
              </a:rPr>
              <a:t>YES, correct, it increments the </a:t>
            </a:r>
            <a:r>
              <a:rPr lang="en-GB" sz="1600" b="1" strike="noStrike" spc="-1">
                <a:solidFill>
                  <a:srgbClr val="002060"/>
                </a:solidFill>
                <a:latin typeface="Calibri"/>
              </a:rPr>
              <a:t>revision</a:t>
            </a:r>
            <a:r>
              <a:rPr lang="en-GB" sz="1600" b="0" strike="noStrike" spc="-1">
                <a:solidFill>
                  <a:srgbClr val="002060"/>
                </a:solidFill>
                <a:latin typeface="Calibri"/>
              </a:rPr>
              <a:t>, e.g. v2.0 is updated in v2.1.</a:t>
            </a:r>
            <a:endParaRPr lang="en-GB" sz="1600" b="0" strike="noStrike" spc="-1">
              <a:latin typeface="Arial"/>
            </a:endParaRPr>
          </a:p>
          <a:p>
            <a:pPr>
              <a:lnSpc>
                <a:spcPct val="100000"/>
              </a:lnSpc>
            </a:pPr>
            <a:endParaRPr lang="en-GB" sz="1600" b="0" strike="noStrike" spc="-1">
              <a:latin typeface="Arial"/>
            </a:endParaRPr>
          </a:p>
          <a:p>
            <a:pPr marL="285840" indent="-285480">
              <a:lnSpc>
                <a:spcPct val="100000"/>
              </a:lnSpc>
              <a:buClr>
                <a:srgbClr val="C00000"/>
              </a:buClr>
              <a:buFont typeface="Wingdings" charset="2"/>
              <a:buChar char=""/>
            </a:pPr>
            <a:r>
              <a:rPr lang="en-GB" sz="1600" b="0" strike="noStrike" spc="-1">
                <a:solidFill>
                  <a:srgbClr val="C00000"/>
                </a:solidFill>
                <a:latin typeface="Calibri"/>
              </a:rPr>
              <a:t>Brokered dataset have different version than the in-house produced dataset and this could be confusing for the end user. e.g a brokered dataset already delivered to CDS has a version number v1.5.1 while the new dataset produced inhouse will have a version number v1.0.1. The latter is and will be considered the most up-to-date version. We assigned the version v0 to the brokered dataset instead of the original version (v1.5.1).  How will this be handled in the CDS and made transparent to the user? </a:t>
            </a:r>
            <a:endParaRPr lang="en-GB" sz="1600" b="0" strike="noStrike" spc="-1">
              <a:latin typeface="Arial"/>
            </a:endParaRPr>
          </a:p>
          <a:p>
            <a:pPr marL="285840" indent="-285480">
              <a:lnSpc>
                <a:spcPct val="100000"/>
              </a:lnSpc>
              <a:buClr>
                <a:srgbClr val="002060"/>
              </a:buClr>
              <a:buFont typeface="Wingdings" charset="2"/>
              <a:buChar char=""/>
            </a:pPr>
            <a:r>
              <a:rPr lang="en-GB" sz="1600" b="1" strike="noStrike" spc="-1">
                <a:solidFill>
                  <a:srgbClr val="002060"/>
                </a:solidFill>
                <a:latin typeface="Calibri"/>
              </a:rPr>
              <a:t>The latest and most updated version should never be lower than older ones.</a:t>
            </a:r>
            <a:r>
              <a:rPr lang="en-GB" sz="1600" b="0" strike="noStrike" spc="-1">
                <a:solidFill>
                  <a:srgbClr val="000000"/>
                </a:solidFill>
                <a:latin typeface="Calibri"/>
              </a:rPr>
              <a:t> </a:t>
            </a:r>
            <a:endParaRPr lang="en-GB" sz="1600" b="0" strike="noStrike" spc="-1">
              <a:latin typeface="Arial"/>
            </a:endParaRPr>
          </a:p>
          <a:p>
            <a:pPr marL="285840" indent="-285480">
              <a:lnSpc>
                <a:spcPct val="100000"/>
              </a:lnSpc>
              <a:buClr>
                <a:srgbClr val="002060"/>
              </a:buClr>
              <a:buFont typeface="Wingdings" charset="2"/>
              <a:buChar char=""/>
            </a:pPr>
            <a:r>
              <a:rPr lang="en-GB" sz="1600" b="0" strike="noStrike" spc="-1">
                <a:solidFill>
                  <a:srgbClr val="002060"/>
                </a:solidFill>
                <a:latin typeface="Calibri"/>
              </a:rPr>
              <a:t>You should increment the revision of the version of the data brokered, e.g. if the brokered is 1.5.1, the in-house dataset would have a version v1.5.2. Also for versioning, please refer to the contract and HT. </a:t>
            </a:r>
            <a:endParaRPr lang="en-GB" sz="1600" b="0" strike="noStrike" spc="-1">
              <a:latin typeface="Arial"/>
            </a:endParaRPr>
          </a:p>
        </p:txBody>
      </p:sp>
      <p:sp>
        <p:nvSpPr>
          <p:cNvPr id="526" name="CustomShape 3"/>
          <p:cNvSpPr/>
          <p:nvPr/>
        </p:nvSpPr>
        <p:spPr>
          <a:xfrm rot="20289000">
            <a:off x="693000" y="1991160"/>
            <a:ext cx="7979400" cy="1187280"/>
          </a:xfrm>
          <a:prstGeom prst="rect">
            <a:avLst/>
          </a:prstGeom>
          <a:solidFill>
            <a:schemeClr val="bg1">
              <a:lumMod val="85000"/>
            </a:schemeClr>
          </a:solidFill>
          <a:ln w="38160">
            <a:solidFill>
              <a:srgbClr val="002060"/>
            </a:solidFill>
            <a:round/>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2060"/>
                </a:solidFill>
                <a:latin typeface="Calibri"/>
              </a:rPr>
              <a:t>Please disregard the example below, I’ll clarify the ‘rules’ in the confluence page.</a:t>
            </a:r>
            <a:endParaRPr lang="en-GB" sz="1800" b="0" strike="noStrike" spc="-1">
              <a:latin typeface="Arial"/>
            </a:endParaRPr>
          </a:p>
          <a:p>
            <a:pPr>
              <a:lnSpc>
                <a:spcPct val="100000"/>
              </a:lnSpc>
            </a:pPr>
            <a:endParaRPr lang="en-GB" sz="1800" b="0" strike="noStrike" spc="-1">
              <a:latin typeface="Arial"/>
            </a:endParaRPr>
          </a:p>
          <a:p>
            <a:pPr>
              <a:lnSpc>
                <a:spcPct val="100000"/>
              </a:lnSpc>
            </a:pPr>
            <a:r>
              <a:rPr lang="en-GB" sz="1800" b="1" strike="noStrike" spc="-1">
                <a:solidFill>
                  <a:srgbClr val="002060"/>
                </a:solidFill>
                <a:latin typeface="Calibri"/>
              </a:rPr>
              <a:t>Check the contract and harmonized table (they have the correct version numbers).</a:t>
            </a:r>
            <a:endParaRPr lang="en-GB" sz="1800" b="0" strike="noStrike" spc="-1">
              <a:latin typeface="Arial"/>
            </a:endParaRPr>
          </a:p>
          <a:p>
            <a:pPr>
              <a:lnSpc>
                <a:spcPct val="100000"/>
              </a:lnSpc>
            </a:pPr>
            <a:r>
              <a:rPr lang="en-GB" sz="1800" b="1" strike="noStrike" spc="-1">
                <a:solidFill>
                  <a:srgbClr val="002060"/>
                </a:solidFill>
                <a:latin typeface="Calibri"/>
              </a:rPr>
              <a:t>If in doubt, get in touch with Florence Rive. </a:t>
            </a:r>
            <a:endParaRPr lang="en-GB" sz="1800" b="0" strike="noStrike" spc="-1">
              <a:latin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Doc and Data Versioning (2)</a:t>
            </a:r>
            <a:endParaRPr lang="en-US" sz="1800" b="0" strike="noStrike" spc="-1">
              <a:solidFill>
                <a:srgbClr val="000000"/>
              </a:solidFill>
              <a:latin typeface="Calibri"/>
            </a:endParaRPr>
          </a:p>
        </p:txBody>
      </p:sp>
      <p:sp>
        <p:nvSpPr>
          <p:cNvPr id="528" name="CustomShape 2"/>
          <p:cNvSpPr/>
          <p:nvPr/>
        </p:nvSpPr>
        <p:spPr>
          <a:xfrm>
            <a:off x="971640" y="537480"/>
            <a:ext cx="7632360" cy="332100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 </a:t>
            </a:r>
            <a:r>
              <a:rPr lang="en-GB" sz="1800" b="1" strike="noStrike" spc="-1">
                <a:solidFill>
                  <a:srgbClr val="002060"/>
                </a:solidFill>
                <a:latin typeface="Calibri"/>
              </a:rPr>
              <a:t>A:</a:t>
            </a:r>
            <a:endParaRPr lang="en-GB" sz="1800" b="0" strike="noStrike" spc="-1">
              <a:latin typeface="Arial"/>
            </a:endParaRPr>
          </a:p>
          <a:p>
            <a:pPr>
              <a:lnSpc>
                <a:spcPct val="100000"/>
              </a:lnSpc>
            </a:pPr>
            <a:endParaRPr lang="en-GB" sz="1800" b="0" strike="noStrike" spc="-1">
              <a:latin typeface="Arial"/>
            </a:endParaRPr>
          </a:p>
          <a:p>
            <a:pPr marL="285840" lvl="1" indent="-285480">
              <a:lnSpc>
                <a:spcPct val="100000"/>
              </a:lnSpc>
              <a:buClr>
                <a:srgbClr val="C00000"/>
              </a:buClr>
              <a:buFont typeface="Wingdings" charset="2"/>
              <a:buChar char=""/>
            </a:pPr>
            <a:r>
              <a:rPr lang="en-GB" sz="1800" b="0" strike="noStrike" spc="-1">
                <a:solidFill>
                  <a:srgbClr val="C00000"/>
                </a:solidFill>
                <a:latin typeface="Calibri"/>
              </a:rPr>
              <a:t>What is the policy for older data and document versions? Will they be accessible?</a:t>
            </a:r>
            <a:endParaRPr lang="en-GB" sz="1800" b="0" strike="noStrike" spc="-1">
              <a:latin typeface="Arial"/>
            </a:endParaRPr>
          </a:p>
          <a:p>
            <a:pPr marL="285840" lvl="1" indent="-285480">
              <a:lnSpc>
                <a:spcPct val="100000"/>
              </a:lnSpc>
              <a:buClr>
                <a:srgbClr val="002060"/>
              </a:buClr>
              <a:buFont typeface="Wingdings" charset="2"/>
              <a:buChar char=""/>
            </a:pPr>
            <a:r>
              <a:rPr lang="en-GB" sz="1800" b="0" strike="noStrike" spc="-1">
                <a:solidFill>
                  <a:srgbClr val="002060"/>
                </a:solidFill>
                <a:latin typeface="Calibri"/>
              </a:rPr>
              <a:t>How to deal with older datasets is on our list of things to discuss in the data governance board. </a:t>
            </a:r>
            <a:endParaRPr lang="en-GB" sz="1800" b="0" strike="noStrike" spc="-1">
              <a:latin typeface="Arial"/>
            </a:endParaRPr>
          </a:p>
          <a:p>
            <a:pPr marL="285840" lvl="1" indent="-285480">
              <a:lnSpc>
                <a:spcPct val="100000"/>
              </a:lnSpc>
              <a:buClr>
                <a:srgbClr val="002060"/>
              </a:buClr>
              <a:buFont typeface="Wingdings" charset="2"/>
              <a:buChar char=""/>
            </a:pPr>
            <a:r>
              <a:rPr lang="en-GB" sz="1800" b="0" strike="noStrike" spc="-1">
                <a:solidFill>
                  <a:srgbClr val="002060"/>
                </a:solidFill>
                <a:latin typeface="Calibri"/>
              </a:rPr>
              <a:t>If old datasets are archived and accessible, so should the docs that go with them.</a:t>
            </a:r>
            <a:r>
              <a:rPr lang="en-GB" sz="1800" b="1" strike="noStrike" spc="-1">
                <a:solidFill>
                  <a:srgbClr val="002060"/>
                </a:solidFill>
                <a:latin typeface="Calibri"/>
              </a:rPr>
              <a:t> The intention is to make it possible for users to access older versions, but how this will be implemented is still under discussion.</a:t>
            </a:r>
            <a:endParaRPr lang="en-GB" sz="1800" b="0" strike="noStrike" spc="-1">
              <a:latin typeface="Arial"/>
            </a:endParaRPr>
          </a:p>
          <a:p>
            <a:pPr marL="285840" lvl="1" indent="-285480">
              <a:lnSpc>
                <a:spcPct val="100000"/>
              </a:lnSpc>
              <a:buClr>
                <a:srgbClr val="002060"/>
              </a:buClr>
              <a:buFont typeface="Wingdings" charset="2"/>
              <a:buChar char=""/>
            </a:pPr>
            <a:r>
              <a:rPr lang="en-GB" sz="1800" b="0" strike="noStrike" spc="-1">
                <a:solidFill>
                  <a:srgbClr val="002060"/>
                </a:solidFill>
                <a:latin typeface="Calibri"/>
              </a:rPr>
              <a:t>For now, the CDS main page links the latest data and docs.</a:t>
            </a: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What you need to deliver:</a:t>
            </a:r>
            <a:endParaRPr lang="en-US" sz="1800" b="0" strike="noStrike" spc="-1">
              <a:solidFill>
                <a:srgbClr val="000000"/>
              </a:solidFill>
              <a:latin typeface="Calibri"/>
            </a:endParaRPr>
          </a:p>
        </p:txBody>
      </p:sp>
      <p:sp>
        <p:nvSpPr>
          <p:cNvPr id="171" name="CustomShape 2"/>
          <p:cNvSpPr/>
          <p:nvPr/>
        </p:nvSpPr>
        <p:spPr>
          <a:xfrm>
            <a:off x="1675440" y="1907640"/>
            <a:ext cx="1295640" cy="431640"/>
          </a:xfrm>
          <a:prstGeom prst="can">
            <a:avLst>
              <a:gd name="adj" fmla="val 25000"/>
            </a:avLst>
          </a:prstGeom>
          <a:ln>
            <a:round/>
          </a:ln>
        </p:spPr>
        <p:style>
          <a:lnRef idx="2">
            <a:schemeClr val="accent1">
              <a:shade val="50000"/>
            </a:schemeClr>
          </a:lnRef>
          <a:fillRef idx="1">
            <a:schemeClr val="accent1"/>
          </a:fillRef>
          <a:effectRef idx="0">
            <a:schemeClr val="accent1"/>
          </a:effectRef>
          <a:fontRef idx="minor"/>
        </p:style>
      </p:sp>
      <p:sp>
        <p:nvSpPr>
          <p:cNvPr id="172" name="CustomShape 3"/>
          <p:cNvSpPr/>
          <p:nvPr/>
        </p:nvSpPr>
        <p:spPr>
          <a:xfrm>
            <a:off x="1675440" y="1527120"/>
            <a:ext cx="1295640" cy="431640"/>
          </a:xfrm>
          <a:prstGeom prst="can">
            <a:avLst>
              <a:gd name="adj" fmla="val 25000"/>
            </a:avLst>
          </a:prstGeom>
          <a:ln>
            <a:round/>
          </a:ln>
        </p:spPr>
        <p:style>
          <a:lnRef idx="2">
            <a:schemeClr val="accent1">
              <a:shade val="50000"/>
            </a:schemeClr>
          </a:lnRef>
          <a:fillRef idx="1">
            <a:schemeClr val="accent1"/>
          </a:fillRef>
          <a:effectRef idx="0">
            <a:schemeClr val="accent1"/>
          </a:effectRef>
          <a:fontRef idx="minor"/>
        </p:style>
      </p:sp>
      <p:sp>
        <p:nvSpPr>
          <p:cNvPr id="173" name="CustomShape 4"/>
          <p:cNvSpPr/>
          <p:nvPr/>
        </p:nvSpPr>
        <p:spPr>
          <a:xfrm>
            <a:off x="1675440" y="1149480"/>
            <a:ext cx="1295640" cy="431640"/>
          </a:xfrm>
          <a:prstGeom prst="can">
            <a:avLst>
              <a:gd name="adj" fmla="val 25000"/>
            </a:avLst>
          </a:prstGeom>
          <a:ln>
            <a:round/>
          </a:ln>
        </p:spPr>
        <p:style>
          <a:lnRef idx="2">
            <a:schemeClr val="accent1">
              <a:shade val="50000"/>
            </a:schemeClr>
          </a:lnRef>
          <a:fillRef idx="1">
            <a:schemeClr val="accent1"/>
          </a:fillRef>
          <a:effectRef idx="0">
            <a:schemeClr val="accent1"/>
          </a:effectRef>
          <a:fontRef idx="minor"/>
        </p:style>
      </p:sp>
      <p:pic>
        <p:nvPicPr>
          <p:cNvPr id="174" name="Picture 7"/>
          <p:cNvPicPr/>
          <p:nvPr/>
        </p:nvPicPr>
        <p:blipFill>
          <a:blip r:embed="rId2"/>
          <a:stretch/>
        </p:blipFill>
        <p:spPr>
          <a:xfrm rot="350400">
            <a:off x="5634000" y="598320"/>
            <a:ext cx="1282680" cy="1691640"/>
          </a:xfrm>
          <a:prstGeom prst="rect">
            <a:avLst/>
          </a:prstGeom>
          <a:ln>
            <a:noFill/>
          </a:ln>
        </p:spPr>
      </p:pic>
      <p:pic>
        <p:nvPicPr>
          <p:cNvPr id="175" name="Picture 8"/>
          <p:cNvPicPr/>
          <p:nvPr/>
        </p:nvPicPr>
        <p:blipFill>
          <a:blip r:embed="rId2"/>
          <a:stretch/>
        </p:blipFill>
        <p:spPr>
          <a:xfrm rot="1518000">
            <a:off x="6295320" y="788040"/>
            <a:ext cx="1291680" cy="1679760"/>
          </a:xfrm>
          <a:prstGeom prst="rect">
            <a:avLst/>
          </a:prstGeom>
          <a:ln>
            <a:noFill/>
          </a:ln>
        </p:spPr>
      </p:pic>
      <p:pic>
        <p:nvPicPr>
          <p:cNvPr id="176" name="Picture 9"/>
          <p:cNvPicPr/>
          <p:nvPr/>
        </p:nvPicPr>
        <p:blipFill>
          <a:blip r:embed="rId2"/>
          <a:stretch/>
        </p:blipFill>
        <p:spPr>
          <a:xfrm rot="2781000">
            <a:off x="6881040" y="1195920"/>
            <a:ext cx="1281240" cy="1693800"/>
          </a:xfrm>
          <a:prstGeom prst="rect">
            <a:avLst/>
          </a:prstGeom>
          <a:ln>
            <a:noFill/>
          </a:ln>
        </p:spPr>
      </p:pic>
      <p:pic>
        <p:nvPicPr>
          <p:cNvPr id="177" name="Picture 10"/>
          <p:cNvPicPr/>
          <p:nvPr/>
        </p:nvPicPr>
        <p:blipFill>
          <a:blip r:embed="rId2"/>
          <a:stretch/>
        </p:blipFill>
        <p:spPr>
          <a:xfrm rot="396000">
            <a:off x="5168160" y="1024200"/>
            <a:ext cx="1283400" cy="1690920"/>
          </a:xfrm>
          <a:prstGeom prst="rect">
            <a:avLst/>
          </a:prstGeom>
          <a:ln>
            <a:noFill/>
          </a:ln>
        </p:spPr>
      </p:pic>
      <p:pic>
        <p:nvPicPr>
          <p:cNvPr id="178" name="Picture 11"/>
          <p:cNvPicPr/>
          <p:nvPr/>
        </p:nvPicPr>
        <p:blipFill>
          <a:blip r:embed="rId3"/>
          <a:stretch/>
        </p:blipFill>
        <p:spPr>
          <a:xfrm rot="1518000">
            <a:off x="6157800" y="1232640"/>
            <a:ext cx="1292400" cy="1680840"/>
          </a:xfrm>
          <a:prstGeom prst="rect">
            <a:avLst/>
          </a:prstGeom>
          <a:ln>
            <a:noFill/>
          </a:ln>
        </p:spPr>
      </p:pic>
      <p:pic>
        <p:nvPicPr>
          <p:cNvPr id="179" name="Picture 12"/>
          <p:cNvPicPr/>
          <p:nvPr/>
        </p:nvPicPr>
        <p:blipFill>
          <a:blip r:embed="rId4"/>
          <a:stretch/>
        </p:blipFill>
        <p:spPr>
          <a:xfrm rot="2798400">
            <a:off x="6851160" y="1846080"/>
            <a:ext cx="1288080" cy="1694880"/>
          </a:xfrm>
          <a:prstGeom prst="rect">
            <a:avLst/>
          </a:prstGeom>
          <a:ln>
            <a:noFill/>
          </a:ln>
        </p:spPr>
      </p:pic>
      <p:sp>
        <p:nvSpPr>
          <p:cNvPr id="180" name="CustomShape 5"/>
          <p:cNvSpPr/>
          <p:nvPr/>
        </p:nvSpPr>
        <p:spPr>
          <a:xfrm>
            <a:off x="3577320" y="1318680"/>
            <a:ext cx="560520" cy="1004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6000" b="0" strike="noStrike" spc="-1">
                <a:solidFill>
                  <a:srgbClr val="002060"/>
                </a:solidFill>
                <a:latin typeface="Calibri"/>
              </a:rPr>
              <a:t>+</a:t>
            </a:r>
            <a:endParaRPr lang="en-GB" sz="6000" b="0" strike="noStrike" spc="-1">
              <a:latin typeface="Arial"/>
            </a:endParaRPr>
          </a:p>
        </p:txBody>
      </p:sp>
      <p:sp>
        <p:nvSpPr>
          <p:cNvPr id="181" name="CustomShape 6"/>
          <p:cNvSpPr/>
          <p:nvPr/>
        </p:nvSpPr>
        <p:spPr>
          <a:xfrm>
            <a:off x="1262880" y="3301200"/>
            <a:ext cx="560520" cy="1004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6000" b="0" strike="noStrike" spc="-1">
                <a:solidFill>
                  <a:srgbClr val="002060"/>
                </a:solidFill>
                <a:latin typeface="Calibri"/>
              </a:rPr>
              <a:t>+</a:t>
            </a:r>
            <a:endParaRPr lang="en-GB" sz="6000" b="0" strike="noStrike" spc="-1">
              <a:latin typeface="Arial"/>
            </a:endParaRPr>
          </a:p>
        </p:txBody>
      </p:sp>
      <p:pic>
        <p:nvPicPr>
          <p:cNvPr id="182" name="Picture 16"/>
          <p:cNvPicPr/>
          <p:nvPr/>
        </p:nvPicPr>
        <p:blipFill>
          <a:blip r:embed="rId5"/>
          <a:stretch/>
        </p:blipFill>
        <p:spPr>
          <a:xfrm>
            <a:off x="1939680" y="2770920"/>
            <a:ext cx="3268080" cy="1998720"/>
          </a:xfrm>
          <a:prstGeom prst="rect">
            <a:avLst/>
          </a:prstGeom>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CustomShape 1"/>
          <p:cNvSpPr/>
          <p:nvPr/>
        </p:nvSpPr>
        <p:spPr>
          <a:xfrm>
            <a:off x="776520" y="512640"/>
            <a:ext cx="8001000" cy="4357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a:t>
            </a:r>
            <a:r>
              <a:rPr lang="en-GB" sz="1800" b="1" strike="noStrike" spc="-1">
                <a:solidFill>
                  <a:srgbClr val="C00000"/>
                </a:solidFill>
                <a:latin typeface="Calibri"/>
              </a:rPr>
              <a:t> </a:t>
            </a:r>
            <a:r>
              <a:rPr lang="en-GB" sz="1800" b="1" strike="noStrike" spc="-1">
                <a:solidFill>
                  <a:srgbClr val="002060"/>
                </a:solidFill>
                <a:latin typeface="Calibri"/>
              </a:rPr>
              <a:t>A:</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C00000"/>
              </a:buClr>
              <a:buFont typeface="Wingdings" charset="2"/>
              <a:buChar char=""/>
            </a:pPr>
            <a:r>
              <a:rPr lang="en-GB" sz="1800" b="1" strike="noStrike" spc="-1">
                <a:solidFill>
                  <a:srgbClr val="C00000"/>
                </a:solidFill>
                <a:latin typeface="Calibri"/>
              </a:rPr>
              <a:t>How do you manage document versioning?</a:t>
            </a:r>
            <a:endParaRPr lang="en-GB" sz="1800" b="0" strike="noStrike" spc="-1">
              <a:latin typeface="Arial"/>
            </a:endParaRPr>
          </a:p>
          <a:p>
            <a:pPr marL="285840" indent="-285480">
              <a:lnSpc>
                <a:spcPct val="100000"/>
              </a:lnSpc>
              <a:buClr>
                <a:srgbClr val="002060"/>
              </a:buClr>
              <a:buFont typeface="Wingdings" charset="2"/>
              <a:buChar char=""/>
            </a:pPr>
            <a:r>
              <a:rPr lang="en-GB" sz="1800" b="1" i="1" strike="noStrike" spc="-1">
                <a:solidFill>
                  <a:srgbClr val="002060"/>
                </a:solidFill>
                <a:latin typeface="Calibri"/>
              </a:rPr>
              <a:t>The solution could be to have a manifest file for the documents </a:t>
            </a:r>
            <a:r>
              <a:rPr lang="en-GB" sz="1800" b="1" i="1" strike="noStrike" spc="-1">
                <a:solidFill>
                  <a:srgbClr val="002060"/>
                </a:solidFill>
                <a:latin typeface="Wingdings"/>
              </a:rPr>
              <a:t></a:t>
            </a:r>
            <a:r>
              <a:rPr lang="en-GB" sz="1800" b="1" i="1" strike="noStrike" spc="-1">
                <a:solidFill>
                  <a:srgbClr val="002060"/>
                </a:solidFill>
                <a:latin typeface="Calibri"/>
              </a:rPr>
              <a:t> not different from data</a:t>
            </a:r>
            <a:endParaRPr lang="en-GB" sz="1800" b="0" strike="noStrike" spc="-1">
              <a:latin typeface="Arial"/>
            </a:endParaRPr>
          </a:p>
          <a:p>
            <a:pPr marL="285840" indent="-285480">
              <a:lnSpc>
                <a:spcPct val="100000"/>
              </a:lnSpc>
              <a:buClr>
                <a:srgbClr val="002060"/>
              </a:buClr>
              <a:buFont typeface="Wingdings" charset="2"/>
              <a:buChar char=""/>
            </a:pPr>
            <a:r>
              <a:rPr lang="en-GB" sz="1800" b="1" i="1" strike="noStrike" spc="-1">
                <a:solidFill>
                  <a:srgbClr val="002060"/>
                </a:solidFill>
                <a:latin typeface="Calibri"/>
              </a:rPr>
              <a:t>Same do’s and don’ts as for data</a:t>
            </a: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For now, save the documents in a place that the CDS computers can access and where CDS computers can download them automatically every time changes are made.</a:t>
            </a:r>
            <a:endParaRPr lang="en-GB" sz="1800" b="0" strike="noStrike" spc="-1">
              <a:latin typeface="Arial"/>
            </a:endParaRPr>
          </a:p>
          <a:p>
            <a:pPr>
              <a:lnSpc>
                <a:spcPct val="100000"/>
              </a:lnSpc>
            </a:pPr>
            <a:endParaRPr lang="en-GB" sz="1800" b="0" strike="noStrike" spc="-1">
              <a:latin typeface="Arial"/>
            </a:endParaRPr>
          </a:p>
        </p:txBody>
      </p:sp>
      <p:sp>
        <p:nvSpPr>
          <p:cNvPr id="530" name="TextShape 2"/>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Manifest file for documents</a:t>
            </a:r>
            <a:endParaRPr lang="en-US" sz="1800" b="0" strike="noStrike" spc="-1">
              <a:solidFill>
                <a:srgbClr val="000000"/>
              </a:solidFill>
              <a:latin typeface="Calibri"/>
            </a:endParaRPr>
          </a:p>
        </p:txBody>
      </p:sp>
      <p:sp>
        <p:nvSpPr>
          <p:cNvPr id="531" name="CustomShape 3"/>
          <p:cNvSpPr/>
          <p:nvPr/>
        </p:nvSpPr>
        <p:spPr>
          <a:xfrm>
            <a:off x="2267640" y="2139840"/>
            <a:ext cx="3534120" cy="1307160"/>
          </a:xfrm>
          <a:prstGeom prst="rect">
            <a:avLst/>
          </a:prstGeom>
          <a:noFill/>
          <a:ln w="28440">
            <a:solidFill>
              <a:srgbClr val="C00000"/>
            </a:solidFill>
            <a:round/>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b="0" i="1" strike="noStrike" spc="-1">
                <a:solidFill>
                  <a:srgbClr val="C00000"/>
                </a:solidFill>
                <a:latin typeface="Calibri"/>
              </a:rPr>
              <a:t>e.g.</a:t>
            </a:r>
            <a:endParaRPr lang="en-GB" sz="1600" b="0" strike="noStrike" spc="-1">
              <a:latin typeface="Arial"/>
            </a:endParaRPr>
          </a:p>
          <a:p>
            <a:pPr>
              <a:lnSpc>
                <a:spcPct val="100000"/>
              </a:lnSpc>
            </a:pPr>
            <a:r>
              <a:rPr lang="en-GB" sz="1600" b="0" i="1" strike="noStrike" spc="-1">
                <a:solidFill>
                  <a:srgbClr val="C00000"/>
                </a:solidFill>
                <a:latin typeface="Calibri"/>
              </a:rPr>
              <a:t>$path</a:t>
            </a:r>
            <a:r>
              <a:rPr lang="en-GB" sz="1600" b="0" strike="noStrike" spc="-1">
                <a:solidFill>
                  <a:srgbClr val="C00000"/>
                </a:solidFill>
                <a:latin typeface="Calibri"/>
              </a:rPr>
              <a:t>/manifest_${</a:t>
            </a:r>
            <a:r>
              <a:rPr lang="en-GB" sz="1600" b="0" i="1" strike="noStrike" spc="-1">
                <a:solidFill>
                  <a:srgbClr val="C00000"/>
                </a:solidFill>
                <a:latin typeface="Calibri"/>
              </a:rPr>
              <a:t>tag4Doc}</a:t>
            </a:r>
            <a:r>
              <a:rPr lang="en-GB" sz="1600" b="0" strike="noStrike" spc="-1">
                <a:solidFill>
                  <a:srgbClr val="C00000"/>
                </a:solidFill>
                <a:latin typeface="Calibri"/>
              </a:rPr>
              <a:t>.20180203</a:t>
            </a:r>
            <a:endParaRPr lang="en-GB" sz="1600" b="0" strike="noStrike" spc="-1">
              <a:latin typeface="Arial"/>
            </a:endParaRPr>
          </a:p>
          <a:p>
            <a:pPr>
              <a:lnSpc>
                <a:spcPct val="100000"/>
              </a:lnSpc>
            </a:pPr>
            <a:r>
              <a:rPr lang="en-GB" sz="1600" b="0" i="1" strike="noStrike" spc="-1">
                <a:solidFill>
                  <a:srgbClr val="C00000"/>
                </a:solidFill>
                <a:latin typeface="Calibri"/>
              </a:rPr>
              <a:t>$path</a:t>
            </a:r>
            <a:r>
              <a:rPr lang="en-GB" sz="1600" b="0" strike="noStrike" spc="-1">
                <a:solidFill>
                  <a:srgbClr val="C00000"/>
                </a:solidFill>
                <a:latin typeface="Calibri"/>
              </a:rPr>
              <a:t>/manifest_${</a:t>
            </a:r>
            <a:r>
              <a:rPr lang="en-GB" sz="1600" b="0" i="1" strike="noStrike" spc="-1">
                <a:solidFill>
                  <a:srgbClr val="C00000"/>
                </a:solidFill>
                <a:latin typeface="Calibri"/>
              </a:rPr>
              <a:t>tag4Doc}.</a:t>
            </a:r>
            <a:r>
              <a:rPr lang="en-GB" sz="1600" b="0" strike="noStrike" spc="-1">
                <a:solidFill>
                  <a:srgbClr val="C00000"/>
                </a:solidFill>
                <a:latin typeface="Calibri"/>
              </a:rPr>
              <a:t>20180411</a:t>
            </a:r>
            <a:endParaRPr lang="en-GB" sz="1600" b="0" strike="noStrike" spc="-1">
              <a:latin typeface="Arial"/>
            </a:endParaRPr>
          </a:p>
          <a:p>
            <a:pPr>
              <a:lnSpc>
                <a:spcPct val="100000"/>
              </a:lnSpc>
            </a:pPr>
            <a:r>
              <a:rPr lang="en-GB" sz="1600" b="0" i="1" strike="noStrike" spc="-1">
                <a:solidFill>
                  <a:srgbClr val="C00000"/>
                </a:solidFill>
                <a:latin typeface="Calibri"/>
              </a:rPr>
              <a:t>$path</a:t>
            </a:r>
            <a:r>
              <a:rPr lang="en-GB" sz="1600" b="0" strike="noStrike" spc="-1">
                <a:solidFill>
                  <a:srgbClr val="C00000"/>
                </a:solidFill>
                <a:latin typeface="Calibri"/>
              </a:rPr>
              <a:t>/manifest_${</a:t>
            </a:r>
            <a:r>
              <a:rPr lang="en-GB" sz="1600" b="0" i="1" strike="noStrike" spc="-1">
                <a:solidFill>
                  <a:srgbClr val="C00000"/>
                </a:solidFill>
                <a:latin typeface="Calibri"/>
              </a:rPr>
              <a:t>tag4Doc}</a:t>
            </a:r>
            <a:r>
              <a:rPr lang="en-GB" sz="1600" b="0" strike="noStrike" spc="-1">
                <a:solidFill>
                  <a:srgbClr val="C00000"/>
                </a:solidFill>
                <a:latin typeface="Calibri"/>
              </a:rPr>
              <a:t>.20181107</a:t>
            </a:r>
            <a:endParaRPr lang="en-GB" sz="1600" b="0" strike="noStrike" spc="-1">
              <a:latin typeface="Arial"/>
            </a:endParaRPr>
          </a:p>
          <a:p>
            <a:pPr>
              <a:lnSpc>
                <a:spcPct val="100000"/>
              </a:lnSpc>
            </a:pPr>
            <a:r>
              <a:rPr lang="en-GB" sz="1600" b="0" i="1" strike="noStrike" spc="-1">
                <a:solidFill>
                  <a:srgbClr val="C00000"/>
                </a:solidFill>
                <a:latin typeface="Calibri"/>
              </a:rPr>
              <a:t>$path</a:t>
            </a:r>
            <a:r>
              <a:rPr lang="en-GB" sz="1600" b="0" strike="noStrike" spc="-1">
                <a:solidFill>
                  <a:srgbClr val="C00000"/>
                </a:solidFill>
                <a:latin typeface="Calibri"/>
              </a:rPr>
              <a:t>/manifest_${</a:t>
            </a:r>
            <a:r>
              <a:rPr lang="en-GB" sz="1600" b="0" i="1" strike="noStrike" spc="-1">
                <a:solidFill>
                  <a:srgbClr val="C00000"/>
                </a:solidFill>
                <a:latin typeface="Calibri"/>
              </a:rPr>
              <a:t>tag4Doc}</a:t>
            </a:r>
            <a:r>
              <a:rPr lang="en-GB" sz="1600" b="0" strike="noStrike" spc="-1">
                <a:solidFill>
                  <a:srgbClr val="C00000"/>
                </a:solidFill>
                <a:latin typeface="Calibri"/>
              </a:rPr>
              <a:t>.latest</a:t>
            </a:r>
            <a:endParaRPr lang="en-GB" sz="1600" b="0" strike="noStrike" spc="-1">
              <a:latin typeface="Arial"/>
            </a:endParaRPr>
          </a:p>
        </p:txBody>
      </p:sp>
      <p:pic>
        <p:nvPicPr>
          <p:cNvPr id="532" name="Picture 4"/>
          <p:cNvPicPr/>
          <p:nvPr/>
        </p:nvPicPr>
        <p:blipFill>
          <a:blip r:embed="rId3"/>
          <a:srcRect l="2372" t="11957" b="9245"/>
          <a:stretch/>
        </p:blipFill>
        <p:spPr>
          <a:xfrm rot="2586000">
            <a:off x="6357600" y="2166480"/>
            <a:ext cx="2043360" cy="973800"/>
          </a:xfrm>
          <a:prstGeom prst="rect">
            <a:avLst/>
          </a:prstGeom>
          <a:ln>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529">
                                            <p:txEl>
                                              <p:pRg st="176" end="33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To recap: documentation (1)</a:t>
            </a:r>
            <a:endParaRPr lang="en-US" sz="1800" b="0" strike="noStrike" spc="-1">
              <a:solidFill>
                <a:srgbClr val="000000"/>
              </a:solidFill>
              <a:latin typeface="Calibri"/>
            </a:endParaRPr>
          </a:p>
        </p:txBody>
      </p:sp>
      <p:sp>
        <p:nvSpPr>
          <p:cNvPr id="534" name="CustomShape 2"/>
          <p:cNvSpPr/>
          <p:nvPr/>
        </p:nvSpPr>
        <p:spPr>
          <a:xfrm>
            <a:off x="1043640" y="618840"/>
            <a:ext cx="7848360" cy="385020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spcBef>
                <a:spcPts val="300"/>
              </a:spcBef>
              <a:spcAft>
                <a:spcPts val="300"/>
              </a:spcAft>
              <a:buClr>
                <a:srgbClr val="002060"/>
              </a:buClr>
              <a:buFont typeface="Wingdings" charset="2"/>
              <a:buChar char=""/>
            </a:pPr>
            <a:r>
              <a:rPr lang="en-GB" sz="1600" b="1" strike="noStrike" spc="-1">
                <a:solidFill>
                  <a:srgbClr val="002060"/>
                </a:solidFill>
                <a:latin typeface="Calibri"/>
              </a:rPr>
              <a:t>Documents online (at regime) are ATBD, PUGS, PQAD, PQAR, TRD, GAD. </a:t>
            </a:r>
            <a:r>
              <a:rPr lang="en-GB" sz="1600" b="0" strike="noStrike" spc="-1">
                <a:solidFill>
                  <a:srgbClr val="002060"/>
                </a:solidFill>
                <a:latin typeface="Calibri"/>
              </a:rPr>
              <a:t>For the interim, keep liaising with your ECMWF TO and CDS team</a:t>
            </a:r>
            <a:endParaRPr lang="en-GB" sz="1600" b="0" strike="noStrike" spc="-1">
              <a:latin typeface="Arial"/>
            </a:endParaRPr>
          </a:p>
          <a:p>
            <a:pPr marL="743040" lvl="1" indent="-285480">
              <a:lnSpc>
                <a:spcPct val="100000"/>
              </a:lnSpc>
              <a:spcBef>
                <a:spcPts val="300"/>
              </a:spcBef>
              <a:spcAft>
                <a:spcPts val="300"/>
              </a:spcAft>
              <a:buClr>
                <a:srgbClr val="002060"/>
              </a:buClr>
              <a:buFont typeface="Wingdings" charset="2"/>
              <a:buChar char=""/>
            </a:pPr>
            <a:r>
              <a:rPr lang="en-GB" sz="1400" b="1" strike="noStrike" spc="-1">
                <a:solidFill>
                  <a:srgbClr val="002060"/>
                </a:solidFill>
                <a:latin typeface="Calibri"/>
              </a:rPr>
              <a:t>ATBD (SQAD):</a:t>
            </a:r>
            <a:r>
              <a:rPr lang="en-GB" sz="1400" b="0" strike="noStrike" spc="-1">
                <a:solidFill>
                  <a:srgbClr val="002060"/>
                </a:solidFill>
                <a:latin typeface="Calibri"/>
              </a:rPr>
              <a:t> one document for each coherent group of ECV products at each new product release (v1.0 for v1) and at each reprocessed release (v2.0 for v2, v3.0 for v3, etc)</a:t>
            </a:r>
            <a:endParaRPr lang="en-GB" sz="1400" b="0" strike="noStrike" spc="-1">
              <a:latin typeface="Arial"/>
            </a:endParaRPr>
          </a:p>
          <a:p>
            <a:pPr marL="743040" lvl="1" indent="-285480">
              <a:lnSpc>
                <a:spcPct val="100000"/>
              </a:lnSpc>
              <a:spcBef>
                <a:spcPts val="300"/>
              </a:spcBef>
              <a:spcAft>
                <a:spcPts val="300"/>
              </a:spcAft>
              <a:buClr>
                <a:srgbClr val="002060"/>
              </a:buClr>
              <a:buFont typeface="Wingdings" charset="2"/>
              <a:buChar char=""/>
            </a:pPr>
            <a:r>
              <a:rPr lang="en-GB" sz="1400" b="1" strike="noStrike" spc="-1">
                <a:solidFill>
                  <a:srgbClr val="002060"/>
                </a:solidFill>
                <a:latin typeface="Calibri"/>
              </a:rPr>
              <a:t>PQAD/PUGS: </a:t>
            </a:r>
            <a:r>
              <a:rPr lang="en-GB" sz="1400" b="0" strike="noStrike" spc="-1">
                <a:solidFill>
                  <a:srgbClr val="002060"/>
                </a:solidFill>
                <a:latin typeface="Calibri"/>
              </a:rPr>
              <a:t>one document for each coherent group of ECV products at each new release/reprocessing + annual updates</a:t>
            </a:r>
            <a:endParaRPr lang="en-GB" sz="1400" b="0" strike="noStrike" spc="-1">
              <a:latin typeface="Arial"/>
            </a:endParaRPr>
          </a:p>
          <a:p>
            <a:pPr marL="743040" lvl="1" indent="-285480">
              <a:lnSpc>
                <a:spcPct val="100000"/>
              </a:lnSpc>
              <a:spcBef>
                <a:spcPts val="300"/>
              </a:spcBef>
              <a:spcAft>
                <a:spcPts val="300"/>
              </a:spcAft>
              <a:buClr>
                <a:srgbClr val="002060"/>
              </a:buClr>
              <a:buFont typeface="Wingdings" charset="2"/>
              <a:buChar char=""/>
            </a:pPr>
            <a:r>
              <a:rPr lang="en-GB" sz="1400" b="1" strike="noStrike" spc="-1">
                <a:solidFill>
                  <a:srgbClr val="002060"/>
                </a:solidFill>
                <a:latin typeface="Calibri"/>
              </a:rPr>
              <a:t>PQAR:</a:t>
            </a:r>
            <a:r>
              <a:rPr lang="en-GB" sz="1400" b="0" strike="noStrike" spc="-1">
                <a:solidFill>
                  <a:srgbClr val="002060"/>
                </a:solidFill>
                <a:latin typeface="Calibri"/>
              </a:rPr>
              <a:t> one document for each coherent group of ECV products </a:t>
            </a:r>
            <a:r>
              <a:rPr lang="en-GB" sz="1400" b="1" strike="noStrike" spc="-1">
                <a:solidFill>
                  <a:srgbClr val="002060"/>
                </a:solidFill>
                <a:latin typeface="Calibri"/>
              </a:rPr>
              <a:t>3 months </a:t>
            </a:r>
            <a:r>
              <a:rPr lang="en-GB" sz="1400" b="0" strike="noStrike" spc="-1">
                <a:solidFill>
                  <a:srgbClr val="002060"/>
                </a:solidFill>
                <a:latin typeface="Calibri"/>
              </a:rPr>
              <a:t>after each new release/reprocessing + annual updates</a:t>
            </a:r>
            <a:endParaRPr lang="en-GB" sz="1400" b="0" strike="noStrike" spc="-1">
              <a:latin typeface="Arial"/>
            </a:endParaRPr>
          </a:p>
          <a:p>
            <a:pPr marL="285840" indent="-285480">
              <a:lnSpc>
                <a:spcPct val="100000"/>
              </a:lnSpc>
              <a:spcBef>
                <a:spcPts val="300"/>
              </a:spcBef>
              <a:spcAft>
                <a:spcPts val="300"/>
              </a:spcAft>
              <a:buClr>
                <a:srgbClr val="002060"/>
              </a:buClr>
              <a:buFont typeface="Wingdings" charset="2"/>
              <a:buChar char=""/>
            </a:pPr>
            <a:r>
              <a:rPr lang="en-GB" sz="1600" b="1" strike="noStrike" spc="-1">
                <a:solidFill>
                  <a:srgbClr val="002060"/>
                </a:solidFill>
                <a:latin typeface="Calibri"/>
              </a:rPr>
              <a:t>If there is NO content changes in PQAD, PQAR and PUGS, update at least the version and release date (including the document history)</a:t>
            </a:r>
            <a:endParaRPr lang="en-GB" sz="1600" b="0" strike="noStrike" spc="-1">
              <a:latin typeface="Arial"/>
            </a:endParaRPr>
          </a:p>
          <a:p>
            <a:pPr marL="285840" indent="-285480">
              <a:lnSpc>
                <a:spcPct val="100000"/>
              </a:lnSpc>
              <a:spcBef>
                <a:spcPts val="300"/>
              </a:spcBef>
              <a:spcAft>
                <a:spcPts val="300"/>
              </a:spcAft>
              <a:buClr>
                <a:srgbClr val="002060"/>
              </a:buClr>
              <a:buFont typeface="Wingdings" charset="2"/>
              <a:buChar char=""/>
            </a:pPr>
            <a:r>
              <a:rPr lang="en-GB" sz="1600" b="1" strike="noStrike" spc="-1">
                <a:solidFill>
                  <a:srgbClr val="002060"/>
                </a:solidFill>
                <a:latin typeface="Calibri"/>
              </a:rPr>
              <a:t>HT checked and approved by ECMWF within 45 days </a:t>
            </a:r>
            <a:endParaRPr lang="en-GB" sz="1600" b="0" strike="noStrike" spc="-1">
              <a:latin typeface="Arial"/>
            </a:endParaRPr>
          </a:p>
          <a:p>
            <a:pPr marL="285840" indent="-285480">
              <a:lnSpc>
                <a:spcPct val="100000"/>
              </a:lnSpc>
              <a:spcBef>
                <a:spcPts val="300"/>
              </a:spcBef>
              <a:spcAft>
                <a:spcPts val="300"/>
              </a:spcAft>
              <a:buClr>
                <a:srgbClr val="002060"/>
              </a:buClr>
              <a:buFont typeface="Wingdings" charset="2"/>
              <a:buChar char=""/>
            </a:pPr>
            <a:r>
              <a:rPr lang="en-GB" sz="1600" b="1" strike="noStrike" spc="-1">
                <a:solidFill>
                  <a:srgbClr val="002060"/>
                </a:solidFill>
                <a:latin typeface="Calibri"/>
              </a:rPr>
              <a:t>Data published to user only after the PQAR is approved (3M + 1.5M = 4.5M after Dday)</a:t>
            </a:r>
            <a:endParaRPr lang="en-GB" sz="1600" b="0" strike="noStrike" spc="-1">
              <a:latin typeface="Arial"/>
            </a:endParaRPr>
          </a:p>
          <a:p>
            <a:pPr marL="285840" indent="-285480">
              <a:lnSpc>
                <a:spcPct val="100000"/>
              </a:lnSpc>
              <a:spcBef>
                <a:spcPts val="300"/>
              </a:spcBef>
              <a:spcAft>
                <a:spcPts val="300"/>
              </a:spcAft>
              <a:buClr>
                <a:srgbClr val="002060"/>
              </a:buClr>
              <a:buFont typeface="Wingdings" charset="2"/>
              <a:buChar char=""/>
            </a:pPr>
            <a:r>
              <a:rPr lang="en-GB" sz="1600" b="1" strike="noStrike" spc="-1">
                <a:solidFill>
                  <a:srgbClr val="002060"/>
                </a:solidFill>
                <a:latin typeface="Calibri"/>
              </a:rPr>
              <a:t>At the data registration time, CDS needs a draft of the manifest file, and ideally also  a sample data in the correct location</a:t>
            </a:r>
            <a:endParaRPr lang="en-GB" sz="16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34">
                                            <p:txEl>
                                              <p:pRg st="130" end="302"/>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534">
                                            <p:txEl>
                                              <p:pRg st="302" end="416"/>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534">
                                            <p:txEl>
                                              <p:pRg st="416" end="53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534">
                                            <p:txEl>
                                              <p:pRg st="537" end="67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534">
                                            <p:txEl>
                                              <p:pRg st="670" end="71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534">
                                            <p:txEl>
                                              <p:pRg st="719" end="80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534">
                                            <p:txEl>
                                              <p:pRg st="804" end="93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To recap: documentation (2)</a:t>
            </a:r>
            <a:endParaRPr lang="en-US" sz="1800" b="0" strike="noStrike" spc="-1">
              <a:solidFill>
                <a:srgbClr val="000000"/>
              </a:solidFill>
              <a:latin typeface="Calibri"/>
            </a:endParaRPr>
          </a:p>
        </p:txBody>
      </p:sp>
      <p:sp>
        <p:nvSpPr>
          <p:cNvPr id="536" name="CustomShape 2"/>
          <p:cNvSpPr/>
          <p:nvPr/>
        </p:nvSpPr>
        <p:spPr>
          <a:xfrm>
            <a:off x="1089360" y="720000"/>
            <a:ext cx="7370640" cy="3198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After a document is approved, just upload it in the Tempo box.</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Versioning should be incremental and increasing with data quality </a:t>
            </a:r>
            <a:r>
              <a:rPr lang="en-GB" sz="1800" b="0" strike="noStrike" spc="-1">
                <a:solidFill>
                  <a:srgbClr val="002060"/>
                </a:solidFill>
                <a:latin typeface="Calibri"/>
              </a:rPr>
              <a:t>– if you have both brokered and in-house produced datasets, version of the latter (especially if of greater quality) should be an incremented revision of the former!</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Once you reach a milestone, notify it </a:t>
            </a:r>
            <a:r>
              <a:rPr lang="en-GB" sz="1800" b="0" strike="noStrike" spc="-1">
                <a:solidFill>
                  <a:srgbClr val="002060"/>
                </a:solidFill>
                <a:latin typeface="Wingdings"/>
              </a:rPr>
              <a:t></a:t>
            </a:r>
            <a:r>
              <a:rPr lang="en-GB" sz="1800" b="0" strike="noStrike" spc="-1">
                <a:solidFill>
                  <a:srgbClr val="002060"/>
                </a:solidFill>
                <a:latin typeface="Calibri"/>
              </a:rPr>
              <a:t> the review should take up to 45 days to issue approval status. Payments should be made within 30 days from milestone approval.</a:t>
            </a: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p:txBody>
      </p:sp>
      <p:pic>
        <p:nvPicPr>
          <p:cNvPr id="537" name="Picture 7"/>
          <p:cNvPicPr/>
          <p:nvPr/>
        </p:nvPicPr>
        <p:blipFill>
          <a:blip r:embed="rId3"/>
          <a:srcRect l="11671" t="10802" r="8757" b="10512"/>
          <a:stretch/>
        </p:blipFill>
        <p:spPr>
          <a:xfrm>
            <a:off x="4428000" y="3363840"/>
            <a:ext cx="3826440" cy="1321560"/>
          </a:xfrm>
          <a:prstGeom prst="rect">
            <a:avLst/>
          </a:prstGeom>
          <a:ln>
            <a:noFill/>
          </a:ln>
        </p:spPr>
      </p:pic>
      <p:sp>
        <p:nvSpPr>
          <p:cNvPr id="538" name="CustomShape 3"/>
          <p:cNvSpPr/>
          <p:nvPr/>
        </p:nvSpPr>
        <p:spPr>
          <a:xfrm>
            <a:off x="4428000" y="3580920"/>
            <a:ext cx="3696120" cy="942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400" b="1" strike="noStrike" spc="-1">
                <a:solidFill>
                  <a:srgbClr val="002060"/>
                </a:solidFill>
                <a:latin typeface="Calibri"/>
              </a:rPr>
              <a:t>If  the procedure takes &gt; 2 months (e.g. due to delays with the data  integration in the CDS), liaise with Florence Rive to discuss a way forward.</a:t>
            </a:r>
            <a:endParaRPr lang="en-GB" sz="1400" b="0" strike="noStrike" spc="-1">
              <a:latin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The three commandments of the CDS:</a:t>
            </a:r>
            <a:endParaRPr lang="en-US" sz="1800" b="0" strike="noStrike" spc="-1">
              <a:solidFill>
                <a:srgbClr val="000000"/>
              </a:solidFill>
              <a:latin typeface="Calibri"/>
            </a:endParaRPr>
          </a:p>
        </p:txBody>
      </p:sp>
      <p:sp>
        <p:nvSpPr>
          <p:cNvPr id="540" name="CustomShape 2"/>
          <p:cNvSpPr/>
          <p:nvPr/>
        </p:nvSpPr>
        <p:spPr>
          <a:xfrm>
            <a:off x="5019840" y="1181160"/>
            <a:ext cx="2628720" cy="3428640"/>
          </a:xfrm>
          <a:custGeom>
            <a:avLst/>
            <a:gdLst/>
            <a:ahLst/>
            <a:cxnLst/>
            <a:rect l="l" t="t" r="r" b="b"/>
            <a:pathLst>
              <a:path w="2628900" h="3429000">
                <a:moveTo>
                  <a:pt x="85725" y="0"/>
                </a:moveTo>
                <a:lnTo>
                  <a:pt x="2400300" y="257175"/>
                </a:lnTo>
                <a:lnTo>
                  <a:pt x="2590800" y="1028700"/>
                </a:lnTo>
                <a:lnTo>
                  <a:pt x="2628900" y="2886075"/>
                </a:lnTo>
                <a:lnTo>
                  <a:pt x="2609850" y="3429000"/>
                </a:lnTo>
                <a:lnTo>
                  <a:pt x="0" y="3133725"/>
                </a:lnTo>
                <a:lnTo>
                  <a:pt x="8572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541" name="CustomShape 3"/>
          <p:cNvSpPr/>
          <p:nvPr/>
        </p:nvSpPr>
        <p:spPr>
          <a:xfrm>
            <a:off x="1403640" y="843480"/>
            <a:ext cx="7056360" cy="3442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99960" indent="-399600">
              <a:lnSpc>
                <a:spcPct val="125000"/>
              </a:lnSpc>
              <a:spcBef>
                <a:spcPts val="601"/>
              </a:spcBef>
              <a:spcAft>
                <a:spcPts val="601"/>
              </a:spcAft>
              <a:buClr>
                <a:srgbClr val="002060"/>
              </a:buClr>
              <a:buFont typeface="Calibri"/>
              <a:buAutoNum type="romanUcPeriod"/>
            </a:pPr>
            <a:r>
              <a:rPr lang="en-GB" sz="1800" b="1" strike="noStrike" spc="-1">
                <a:solidFill>
                  <a:srgbClr val="002060"/>
                </a:solidFill>
                <a:latin typeface="Calibri"/>
              </a:rPr>
              <a:t>Use standard conventions for variables and names (CF). </a:t>
            </a:r>
            <a:endParaRPr lang="en-GB" sz="1800" b="0" strike="noStrike" spc="-1">
              <a:latin typeface="Arial"/>
            </a:endParaRPr>
          </a:p>
          <a:p>
            <a:pPr marL="324000" indent="-323640">
              <a:lnSpc>
                <a:spcPct val="125000"/>
              </a:lnSpc>
              <a:spcBef>
                <a:spcPts val="601"/>
              </a:spcBef>
              <a:spcAft>
                <a:spcPts val="601"/>
              </a:spcAft>
              <a:buClr>
                <a:srgbClr val="002060"/>
              </a:buClr>
              <a:buFont typeface="Calibri"/>
              <a:buAutoNum type="romanUcPeriod"/>
            </a:pPr>
            <a:r>
              <a:rPr lang="en-GB" sz="1800" b="1" strike="noStrike" spc="-1">
                <a:solidFill>
                  <a:srgbClr val="002060"/>
                </a:solidFill>
                <a:latin typeface="Calibri"/>
              </a:rPr>
              <a:t>Use the same rules (access path conventions and filenames) to locate the dataset in the CDS.</a:t>
            </a:r>
            <a:endParaRPr lang="en-GB" sz="1800" b="0" strike="noStrike" spc="-1">
              <a:latin typeface="Arial"/>
            </a:endParaRPr>
          </a:p>
          <a:p>
            <a:pPr marL="324000" indent="-323640">
              <a:lnSpc>
                <a:spcPct val="125000"/>
              </a:lnSpc>
              <a:spcBef>
                <a:spcPts val="601"/>
              </a:spcBef>
              <a:spcAft>
                <a:spcPts val="601"/>
              </a:spcAft>
              <a:buClr>
                <a:srgbClr val="002060"/>
              </a:buClr>
              <a:buFont typeface="Calibri"/>
              <a:buAutoNum type="romanUcPeriod"/>
            </a:pPr>
            <a:r>
              <a:rPr lang="en-GB" sz="1800" b="1" strike="noStrike" spc="-1">
                <a:solidFill>
                  <a:srgbClr val="002060"/>
                </a:solidFill>
                <a:latin typeface="Calibri"/>
              </a:rPr>
              <a:t>Don’t change</a:t>
            </a:r>
            <a:r>
              <a:rPr lang="en-GB" sz="1800" b="1" strike="noStrike" spc="-1" baseline="30000">
                <a:solidFill>
                  <a:srgbClr val="C00000"/>
                </a:solidFill>
                <a:latin typeface="Calibri"/>
              </a:rPr>
              <a:t>*</a:t>
            </a:r>
            <a:r>
              <a:rPr lang="en-GB" sz="1800" b="1" strike="noStrike" spc="-1">
                <a:solidFill>
                  <a:srgbClr val="002060"/>
                </a:solidFill>
                <a:latin typeface="Calibri"/>
              </a:rPr>
              <a:t> the rules to locate the data/docs (name, path, tree, etc), or the filename access conventions.</a:t>
            </a:r>
            <a:endParaRPr lang="en-GB" sz="1800" b="0" strike="noStrike" spc="-1">
              <a:latin typeface="Arial"/>
            </a:endParaRPr>
          </a:p>
          <a:p>
            <a:pPr>
              <a:lnSpc>
                <a:spcPct val="125000"/>
              </a:lnSpc>
              <a:spcBef>
                <a:spcPts val="601"/>
              </a:spcBef>
              <a:spcAft>
                <a:spcPts val="601"/>
              </a:spcAft>
            </a:pPr>
            <a:endParaRPr lang="en-GB" sz="1800" b="0" strike="noStrike" spc="-1">
              <a:latin typeface="Arial"/>
            </a:endParaRPr>
          </a:p>
          <a:p>
            <a:pPr>
              <a:lnSpc>
                <a:spcPct val="125000"/>
              </a:lnSpc>
              <a:spcBef>
                <a:spcPts val="601"/>
              </a:spcBef>
              <a:spcAft>
                <a:spcPts val="601"/>
              </a:spcAft>
            </a:pPr>
            <a:r>
              <a:rPr lang="en-GB" sz="1800" b="1" strike="noStrike" spc="-1" baseline="30000">
                <a:solidFill>
                  <a:srgbClr val="C00000"/>
                </a:solidFill>
                <a:latin typeface="Calibri"/>
              </a:rPr>
              <a:t>* </a:t>
            </a:r>
            <a:r>
              <a:rPr lang="en-GB" sz="1800" b="1" strike="noStrike" spc="-1">
                <a:solidFill>
                  <a:srgbClr val="C00000"/>
                </a:solidFill>
                <a:latin typeface="Calibri"/>
              </a:rPr>
              <a:t>If you can’t avoid it, let the CDS team (@Eduardo) know at your earliest opportunity and in advance!</a:t>
            </a:r>
            <a:endParaRPr lang="en-GB" sz="18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41">
                                            <p:txEl>
                                              <p:pRg st="0" end="5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541">
                                            <p:txEl>
                                              <p:pRg st="56" end="14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541">
                                            <p:txEl>
                                              <p:pRg st="149" end="25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541">
                                            <p:txEl>
                                              <p:pRg st="259" end="36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TextShape 1"/>
          <p:cNvSpPr txBox="1"/>
          <p:nvPr/>
        </p:nvSpPr>
        <p:spPr>
          <a:xfrm>
            <a:off x="867600" y="235080"/>
            <a:ext cx="7818840" cy="277200"/>
          </a:xfrm>
          <a:prstGeom prst="rect">
            <a:avLst/>
          </a:prstGeom>
          <a:solidFill>
            <a:srgbClr val="941333"/>
          </a:solidFill>
          <a:ln>
            <a:noFill/>
          </a:ln>
        </p:spPr>
        <p:txBody>
          <a:bodyPr anchor="ctr"/>
          <a:lstStyle/>
          <a:p>
            <a:endParaRPr lang="en-US" sz="1800" b="0" strike="noStrike" spc="-1">
              <a:solidFill>
                <a:srgbClr val="000000"/>
              </a:solidFill>
              <a:latin typeface="Calibri"/>
            </a:endParaRPr>
          </a:p>
        </p:txBody>
      </p:sp>
      <p:sp>
        <p:nvSpPr>
          <p:cNvPr id="543" name="CustomShape 2"/>
          <p:cNvSpPr/>
          <p:nvPr/>
        </p:nvSpPr>
        <p:spPr>
          <a:xfrm>
            <a:off x="2822400" y="1995840"/>
            <a:ext cx="3908880" cy="760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4400" b="1" strike="noStrike" spc="-1">
                <a:solidFill>
                  <a:srgbClr val="002060"/>
                </a:solidFill>
                <a:latin typeface="Calibri"/>
              </a:rPr>
              <a:t>Other questions</a:t>
            </a:r>
            <a:endParaRPr lang="en-GB" sz="4400" b="0" strike="noStrike" spc="-1">
              <a:latin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Digital Objective Identifiers (DOIs):</a:t>
            </a:r>
            <a:endParaRPr lang="en-US" sz="1800" b="0" strike="noStrike" spc="-1">
              <a:solidFill>
                <a:srgbClr val="000000"/>
              </a:solidFill>
              <a:latin typeface="Calibri"/>
            </a:endParaRPr>
          </a:p>
        </p:txBody>
      </p:sp>
      <p:sp>
        <p:nvSpPr>
          <p:cNvPr id="545" name="CustomShape 2"/>
          <p:cNvSpPr/>
          <p:nvPr/>
        </p:nvSpPr>
        <p:spPr>
          <a:xfrm>
            <a:off x="1022040" y="627480"/>
            <a:ext cx="7664400" cy="2815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 </a:t>
            </a:r>
            <a:r>
              <a:rPr lang="en-GB" sz="1800" b="1" strike="noStrike" spc="-1">
                <a:solidFill>
                  <a:srgbClr val="002060"/>
                </a:solidFill>
                <a:latin typeface="Calibri"/>
              </a:rPr>
              <a:t>A: </a:t>
            </a:r>
            <a:endParaRPr lang="en-GB" sz="1800" b="0" strike="noStrike" spc="-1">
              <a:latin typeface="Arial"/>
            </a:endParaRPr>
          </a:p>
          <a:p>
            <a:pPr>
              <a:lnSpc>
                <a:spcPct val="100000"/>
              </a:lnSpc>
            </a:pPr>
            <a:endParaRPr lang="en-GB" sz="1800" b="0" strike="noStrike" spc="-1">
              <a:latin typeface="Arial"/>
            </a:endParaRPr>
          </a:p>
          <a:p>
            <a:pPr marL="285840" lvl="1" indent="-285480">
              <a:lnSpc>
                <a:spcPct val="100000"/>
              </a:lnSpc>
              <a:buClr>
                <a:srgbClr val="C00000"/>
              </a:buClr>
              <a:buFont typeface="Wingdings" charset="2"/>
              <a:buChar char=""/>
            </a:pPr>
            <a:r>
              <a:rPr lang="en-GB" sz="1800" b="0" strike="noStrike" spc="-1">
                <a:solidFill>
                  <a:srgbClr val="C00000"/>
                </a:solidFill>
                <a:latin typeface="Calibri"/>
              </a:rPr>
              <a:t>Can we include a DOI? Do you have a way to provide DOIs?</a:t>
            </a:r>
            <a:endParaRPr lang="en-GB" sz="1800" b="0" strike="noStrike" spc="-1">
              <a:latin typeface="Arial"/>
            </a:endParaRPr>
          </a:p>
          <a:p>
            <a:pPr marL="285840" lvl="1" indent="-285480">
              <a:lnSpc>
                <a:spcPct val="100000"/>
              </a:lnSpc>
              <a:buClr>
                <a:srgbClr val="002060"/>
              </a:buClr>
              <a:buFont typeface="Wingdings" charset="2"/>
              <a:buChar char=""/>
            </a:pPr>
            <a:r>
              <a:rPr lang="en-GB" sz="1800" b="0" strike="noStrike" spc="-1">
                <a:solidFill>
                  <a:srgbClr val="002060"/>
                </a:solidFill>
                <a:latin typeface="Calibri"/>
              </a:rPr>
              <a:t>Introducing the DOI’s is in the pipeline but will not be available in the next few months. </a:t>
            </a:r>
            <a:endParaRPr lang="en-GB" sz="1800" b="0" strike="noStrike" spc="-1">
              <a:latin typeface="Arial"/>
            </a:endParaRPr>
          </a:p>
          <a:p>
            <a:pPr marL="743040" lvl="1" indent="-285480">
              <a:lnSpc>
                <a:spcPct val="100000"/>
              </a:lnSpc>
              <a:buClr>
                <a:srgbClr val="002060"/>
              </a:buClr>
              <a:buFont typeface="Wingdings" charset="2"/>
              <a:buChar char=""/>
            </a:pPr>
            <a:r>
              <a:rPr lang="en-GB" sz="1600" b="0" strike="noStrike" spc="-1">
                <a:solidFill>
                  <a:srgbClr val="002060"/>
                </a:solidFill>
                <a:latin typeface="Calibri"/>
              </a:rPr>
              <a:t>Once we create a DOI, everything will be frozen and our room to improve is severely diminished </a:t>
            </a:r>
            <a:r>
              <a:rPr lang="en-GB" sz="1600" b="0" strike="noStrike" spc="-1">
                <a:solidFill>
                  <a:srgbClr val="002060"/>
                </a:solidFill>
                <a:latin typeface="Wingdings"/>
              </a:rPr>
              <a:t></a:t>
            </a:r>
            <a:r>
              <a:rPr lang="en-GB" sz="1600" b="0" strike="noStrike" spc="-1">
                <a:solidFill>
                  <a:srgbClr val="002060"/>
                </a:solidFill>
                <a:latin typeface="Calibri"/>
              </a:rPr>
              <a:t> we need to converge to a stable system before issuing DOIs.  </a:t>
            </a:r>
            <a:endParaRPr lang="en-GB" sz="1600" b="0" strike="noStrike" spc="-1">
              <a:latin typeface="Arial"/>
            </a:endParaRPr>
          </a:p>
          <a:p>
            <a:pPr marL="743040" lvl="1" indent="-285480">
              <a:lnSpc>
                <a:spcPct val="100000"/>
              </a:lnSpc>
              <a:buClr>
                <a:srgbClr val="002060"/>
              </a:buClr>
              <a:buFont typeface="Wingdings" charset="2"/>
              <a:buChar char=""/>
            </a:pPr>
            <a:r>
              <a:rPr lang="en-GB" sz="1600" b="0" strike="noStrike" spc="-1">
                <a:solidFill>
                  <a:srgbClr val="002060"/>
                </a:solidFill>
                <a:latin typeface="Calibri"/>
              </a:rPr>
              <a:t>We can agree to add the DOI info in the CDS – though not in the netCDF data -  at a later stage. </a:t>
            </a:r>
            <a:endParaRPr lang="en-GB" sz="1600" b="0" strike="noStrike" spc="-1">
              <a:latin typeface="Arial"/>
            </a:endParaRPr>
          </a:p>
          <a:p>
            <a:pPr>
              <a:lnSpc>
                <a:spcPct val="100000"/>
              </a:lnSpc>
            </a:pPr>
            <a:endParaRPr lang="en-GB" sz="1600" b="0" strike="noStrike" spc="-1">
              <a:latin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Communication and PoCs</a:t>
            </a:r>
            <a:endParaRPr lang="en-US" sz="1800" b="0" strike="noStrike" spc="-1">
              <a:solidFill>
                <a:srgbClr val="000000"/>
              </a:solidFill>
              <a:latin typeface="Calibri"/>
            </a:endParaRPr>
          </a:p>
        </p:txBody>
      </p:sp>
      <p:sp>
        <p:nvSpPr>
          <p:cNvPr id="547" name="CustomShape 2"/>
          <p:cNvSpPr/>
          <p:nvPr/>
        </p:nvSpPr>
        <p:spPr>
          <a:xfrm>
            <a:off x="1043640" y="627480"/>
            <a:ext cx="7642800" cy="424548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a:t>
            </a:r>
            <a:r>
              <a:rPr lang="en-GB" sz="1800" b="1" strike="noStrike" spc="-1">
                <a:solidFill>
                  <a:srgbClr val="C00000"/>
                </a:solidFill>
                <a:latin typeface="Calibri"/>
              </a:rPr>
              <a:t> </a:t>
            </a:r>
            <a:r>
              <a:rPr lang="en-GB" sz="1800" b="1" strike="noStrike" spc="-1">
                <a:solidFill>
                  <a:srgbClr val="002060"/>
                </a:solidFill>
                <a:latin typeface="Calibri"/>
              </a:rPr>
              <a:t>A:</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C00000"/>
              </a:buClr>
              <a:buFont typeface="Wingdings" charset="2"/>
              <a:buChar char=""/>
            </a:pPr>
            <a:r>
              <a:rPr lang="en-GB" sz="1600" b="0" strike="noStrike" spc="-1">
                <a:solidFill>
                  <a:srgbClr val="C00000"/>
                </a:solidFill>
                <a:latin typeface="Calibri"/>
              </a:rPr>
              <a:t>How are we to inform ECMWF and/or users if there is an outage in the distribution, system failure or if some issue with the data are noticed?</a:t>
            </a:r>
            <a:endParaRPr lang="en-GB" sz="1600" b="0" strike="noStrike" spc="-1">
              <a:latin typeface="Arial"/>
            </a:endParaRPr>
          </a:p>
          <a:p>
            <a:pPr marL="285840" indent="-285480">
              <a:lnSpc>
                <a:spcPct val="100000"/>
              </a:lnSpc>
              <a:buClr>
                <a:srgbClr val="002060"/>
              </a:buClr>
              <a:buFont typeface="Wingdings" charset="2"/>
              <a:buChar char=""/>
            </a:pPr>
            <a:r>
              <a:rPr lang="en-GB" sz="1600" b="0" strike="noStrike" spc="-1">
                <a:solidFill>
                  <a:srgbClr val="002060"/>
                </a:solidFill>
                <a:latin typeface="Calibri"/>
              </a:rPr>
              <a:t>PoC for this is the C3S User Support. Two emails are available</a:t>
            </a:r>
            <a:endParaRPr lang="en-GB" sz="1600" b="0" strike="noStrike" spc="-1">
              <a:latin typeface="Arial"/>
            </a:endParaRPr>
          </a:p>
          <a:p>
            <a:pPr marL="743040" lvl="1" indent="-285480">
              <a:lnSpc>
                <a:spcPct val="100000"/>
              </a:lnSpc>
              <a:buClr>
                <a:srgbClr val="002060"/>
              </a:buClr>
              <a:buFont typeface="Wingdings" charset="2"/>
              <a:buChar char=""/>
            </a:pPr>
            <a:r>
              <a:rPr lang="en-GB" sz="1400" b="0" u="sng" strike="noStrike" spc="-1">
                <a:solidFill>
                  <a:srgbClr val="002060"/>
                </a:solidFill>
                <a:uFillTx/>
                <a:latin typeface="Calibri"/>
              </a:rPr>
              <a:t>copernicus-support@ecmwf.int</a:t>
            </a:r>
            <a:r>
              <a:rPr lang="en-GB" sz="1400" b="0" strike="noStrike" spc="-1">
                <a:solidFill>
                  <a:srgbClr val="002060"/>
                </a:solidFill>
                <a:latin typeface="Calibri"/>
              </a:rPr>
              <a:t>: </a:t>
            </a:r>
            <a:r>
              <a:rPr lang="en-GB" sz="1400" b="1" strike="noStrike" spc="-1">
                <a:solidFill>
                  <a:srgbClr val="002060"/>
                </a:solidFill>
                <a:latin typeface="Calibri"/>
              </a:rPr>
              <a:t>for raising a ticket in JIRA Service Desk. </a:t>
            </a:r>
            <a:r>
              <a:rPr lang="en-GB" sz="1400" b="0" strike="noStrike" spc="-1">
                <a:solidFill>
                  <a:srgbClr val="002060"/>
                </a:solidFill>
                <a:latin typeface="Calibri"/>
              </a:rPr>
              <a:t>If you receive a user query, you should forward it to this email address and a new ticket will be created automatically.</a:t>
            </a:r>
            <a:endParaRPr lang="en-GB" sz="1400" b="0" strike="noStrike" spc="-1">
              <a:latin typeface="Arial"/>
            </a:endParaRPr>
          </a:p>
          <a:p>
            <a:pPr marL="743040" lvl="1" indent="-285480">
              <a:lnSpc>
                <a:spcPct val="100000"/>
              </a:lnSpc>
              <a:buClr>
                <a:srgbClr val="002060"/>
              </a:buClr>
              <a:buFont typeface="Wingdings" charset="2"/>
              <a:buChar char=""/>
            </a:pPr>
            <a:r>
              <a:rPr lang="en-GB" sz="1400" b="0" u="sng" strike="noStrike" spc="-1">
                <a:solidFill>
                  <a:srgbClr val="002060"/>
                </a:solidFill>
                <a:uFillTx/>
                <a:latin typeface="Calibri"/>
              </a:rPr>
              <a:t>copus@lists.ecmwf.int:</a:t>
            </a:r>
            <a:r>
              <a:rPr lang="en-GB" sz="1400" b="0" strike="noStrike" spc="-1">
                <a:solidFill>
                  <a:srgbClr val="002060"/>
                </a:solidFill>
                <a:latin typeface="Calibri"/>
              </a:rPr>
              <a:t> </a:t>
            </a:r>
            <a:r>
              <a:rPr lang="en-GB" sz="1400" b="1" strike="noStrike" spc="-1">
                <a:solidFill>
                  <a:srgbClr val="002060"/>
                </a:solidFill>
                <a:latin typeface="Calibri"/>
              </a:rPr>
              <a:t>for discussions without users' involvement. </a:t>
            </a:r>
            <a:r>
              <a:rPr lang="en-GB" sz="1400" b="0" strike="noStrike" spc="-1">
                <a:solidFill>
                  <a:srgbClr val="002060"/>
                </a:solidFill>
                <a:latin typeface="Calibri"/>
              </a:rPr>
              <a:t>All members of the user support team will receive emails sent to this mailing list </a:t>
            </a:r>
            <a:r>
              <a:rPr lang="en-GB" sz="1400" b="0" strike="noStrike" spc="-1">
                <a:solidFill>
                  <a:srgbClr val="002060"/>
                </a:solidFill>
                <a:latin typeface="Wingdings"/>
              </a:rPr>
              <a:t></a:t>
            </a:r>
            <a:r>
              <a:rPr lang="en-GB" sz="1400" b="0" strike="noStrike" spc="-1">
                <a:solidFill>
                  <a:srgbClr val="002060"/>
                </a:solidFill>
                <a:latin typeface="Calibri"/>
              </a:rPr>
              <a:t> good to notify system failures</a:t>
            </a:r>
            <a:endParaRPr lang="en-GB" sz="1400" b="0" strike="noStrike" spc="-1">
              <a:latin typeface="Arial"/>
            </a:endParaRPr>
          </a:p>
          <a:p>
            <a:pPr marL="285840" indent="-285480">
              <a:lnSpc>
                <a:spcPct val="100000"/>
              </a:lnSpc>
              <a:buClr>
                <a:srgbClr val="002060"/>
              </a:buClr>
              <a:buFont typeface="Wingdings" charset="2"/>
              <a:buChar char=""/>
            </a:pPr>
            <a:r>
              <a:rPr lang="en-GB" sz="1400" b="1" strike="noStrike" spc="-1">
                <a:solidFill>
                  <a:srgbClr val="002060"/>
                </a:solidFill>
                <a:latin typeface="Calibri"/>
              </a:rPr>
              <a:t>As a system failure or data availability is cross-cutting in the workflow, it is good to also copy the ECMWF TO, Florence Rive, and CDS.</a:t>
            </a:r>
            <a:endParaRPr lang="en-GB" sz="1400" b="0" strike="noStrike" spc="-1">
              <a:latin typeface="Arial"/>
            </a:endParaRPr>
          </a:p>
          <a:p>
            <a:pPr>
              <a:lnSpc>
                <a:spcPct val="100000"/>
              </a:lnSpc>
            </a:pPr>
            <a:endParaRPr lang="en-GB" sz="1400" b="0" strike="noStrike" spc="-1">
              <a:latin typeface="Arial"/>
            </a:endParaRPr>
          </a:p>
          <a:p>
            <a:pPr marL="285840" indent="-285480">
              <a:lnSpc>
                <a:spcPct val="100000"/>
              </a:lnSpc>
              <a:buClr>
                <a:srgbClr val="C00000"/>
              </a:buClr>
              <a:buFont typeface="Wingdings" charset="2"/>
              <a:buChar char=""/>
            </a:pPr>
            <a:r>
              <a:rPr lang="en-GB" sz="1600" b="0" strike="noStrike" spc="-1">
                <a:solidFill>
                  <a:srgbClr val="C00000"/>
                </a:solidFill>
                <a:latin typeface="Calibri"/>
              </a:rPr>
              <a:t>How to receive timely feedback on data deliveries or questions by mail. Is there a main point of contact? </a:t>
            </a:r>
            <a:endParaRPr lang="en-GB" sz="1600" b="0" strike="noStrike" spc="-1">
              <a:latin typeface="Arial"/>
            </a:endParaRPr>
          </a:p>
          <a:p>
            <a:pPr marL="285840" indent="-285480">
              <a:lnSpc>
                <a:spcPct val="100000"/>
              </a:lnSpc>
              <a:buClr>
                <a:srgbClr val="002060"/>
              </a:buClr>
              <a:buFont typeface="Wingdings" charset="2"/>
              <a:buChar char=""/>
            </a:pPr>
            <a:r>
              <a:rPr lang="en-GB" sz="1600" b="0" strike="noStrike" spc="-1">
                <a:solidFill>
                  <a:srgbClr val="002060"/>
                </a:solidFill>
                <a:latin typeface="Calibri"/>
              </a:rPr>
              <a:t>PoC depends on the topic:</a:t>
            </a:r>
            <a:endParaRPr lang="en-GB" sz="1600" b="0" strike="noStrike" spc="-1">
              <a:latin typeface="Arial"/>
            </a:endParaRPr>
          </a:p>
          <a:p>
            <a:pPr marL="743040" lvl="1" indent="-285480">
              <a:lnSpc>
                <a:spcPct val="100000"/>
              </a:lnSpc>
              <a:buClr>
                <a:srgbClr val="002060"/>
              </a:buClr>
              <a:buFont typeface="Wingdings" charset="2"/>
              <a:buChar char=""/>
            </a:pPr>
            <a:r>
              <a:rPr lang="en-GB" sz="1400" b="0" strike="noStrike" spc="-1">
                <a:solidFill>
                  <a:srgbClr val="002060"/>
                </a:solidFill>
                <a:latin typeface="Calibri"/>
              </a:rPr>
              <a:t>The ECMWF Technical Officer for data/document approval</a:t>
            </a:r>
            <a:endParaRPr lang="en-GB" sz="1400" b="0" strike="noStrike" spc="-1">
              <a:latin typeface="Arial"/>
            </a:endParaRPr>
          </a:p>
          <a:p>
            <a:pPr marL="743040" lvl="1" indent="-285480">
              <a:lnSpc>
                <a:spcPct val="100000"/>
              </a:lnSpc>
              <a:buClr>
                <a:srgbClr val="002060"/>
              </a:buClr>
              <a:buFont typeface="Wingdings" charset="2"/>
              <a:buChar char=""/>
            </a:pPr>
            <a:r>
              <a:rPr lang="en-GB" sz="1400" b="0" strike="noStrike" spc="-1">
                <a:solidFill>
                  <a:srgbClr val="002060"/>
                </a:solidFill>
                <a:latin typeface="Calibri"/>
              </a:rPr>
              <a:t>Florence Rive for admin-related topics (e.g. payment associated to data delivery)</a:t>
            </a:r>
            <a:endParaRPr lang="en-GB" sz="1400" b="0" strike="noStrike" spc="-1">
              <a:latin typeface="Arial"/>
            </a:endParaRPr>
          </a:p>
          <a:p>
            <a:pPr marL="743040" lvl="1" indent="-285480">
              <a:lnSpc>
                <a:spcPct val="100000"/>
              </a:lnSpc>
              <a:buClr>
                <a:srgbClr val="002060"/>
              </a:buClr>
              <a:buFont typeface="Wingdings" charset="2"/>
              <a:buChar char=""/>
            </a:pPr>
            <a:r>
              <a:rPr lang="en-GB" sz="1400" b="0" strike="noStrike" spc="-1">
                <a:solidFill>
                  <a:srgbClr val="002060"/>
                </a:solidFill>
                <a:latin typeface="Calibri"/>
              </a:rPr>
              <a:t>CDS team for registration and CDS-related questions</a:t>
            </a:r>
            <a:endParaRPr lang="en-GB" sz="14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47">
                                            <p:txEl>
                                              <p:pRg st="728" end="835"/>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547">
                                            <p:txEl>
                                              <p:pRg st="835" end="86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547">
                                            <p:txEl>
                                              <p:pRg st="861" end="916"/>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547">
                                            <p:txEl>
                                              <p:pRg st="916" end="998"/>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547">
                                            <p:txEl>
                                              <p:pRg st="998" end="105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Common Data Model</a:t>
            </a:r>
            <a:endParaRPr lang="en-US" sz="1800" b="0" strike="noStrike" spc="-1">
              <a:solidFill>
                <a:srgbClr val="000000"/>
              </a:solidFill>
              <a:latin typeface="Calibri"/>
            </a:endParaRPr>
          </a:p>
        </p:txBody>
      </p:sp>
      <p:sp>
        <p:nvSpPr>
          <p:cNvPr id="549" name="CustomShape 2"/>
          <p:cNvSpPr/>
          <p:nvPr/>
        </p:nvSpPr>
        <p:spPr>
          <a:xfrm>
            <a:off x="867600" y="543240"/>
            <a:ext cx="7664400" cy="4610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a:t>
            </a:r>
            <a:r>
              <a:rPr lang="en-GB" sz="1800" b="1" strike="noStrike" spc="-1">
                <a:solidFill>
                  <a:srgbClr val="C00000"/>
                </a:solidFill>
                <a:latin typeface="Calibri"/>
              </a:rPr>
              <a:t> </a:t>
            </a:r>
            <a:r>
              <a:rPr lang="en-GB" sz="1800" b="1" strike="noStrike" spc="-1">
                <a:solidFill>
                  <a:srgbClr val="002060"/>
                </a:solidFill>
                <a:latin typeface="Calibri"/>
              </a:rPr>
              <a:t>A:</a:t>
            </a:r>
            <a:endParaRPr lang="en-GB" sz="1800" b="0" strike="noStrike" spc="-1">
              <a:latin typeface="Arial"/>
            </a:endParaRPr>
          </a:p>
          <a:p>
            <a:pPr marL="285840" indent="-285480">
              <a:lnSpc>
                <a:spcPct val="100000"/>
              </a:lnSpc>
              <a:buClr>
                <a:srgbClr val="C00000"/>
              </a:buClr>
              <a:buFont typeface="Wingdings" charset="2"/>
              <a:buChar char=""/>
            </a:pPr>
            <a:r>
              <a:rPr lang="en-GB" sz="1600" b="0" strike="noStrike" spc="-1">
                <a:solidFill>
                  <a:srgbClr val="C00000"/>
                </a:solidFill>
                <a:latin typeface="Calibri"/>
              </a:rPr>
              <a:t>Are the CDM specifications maintained? How do we know when it’s updated?</a:t>
            </a:r>
            <a:endParaRPr lang="en-GB" sz="1600" b="0" strike="noStrike" spc="-1">
              <a:latin typeface="Arial"/>
            </a:endParaRPr>
          </a:p>
          <a:p>
            <a:pPr>
              <a:lnSpc>
                <a:spcPct val="100000"/>
              </a:lnSpc>
            </a:pPr>
            <a:r>
              <a:rPr lang="en-GB" sz="1100" b="0" strike="noStrike" spc="-1">
                <a:solidFill>
                  <a:srgbClr val="002060"/>
                </a:solidFill>
                <a:latin typeface="Calibri"/>
              </a:rPr>
              <a:t>         (</a:t>
            </a:r>
            <a:r>
              <a:rPr lang="en-GB" sz="1100" b="0" u="sng" strike="noStrike" spc="-1">
                <a:solidFill>
                  <a:srgbClr val="0000FF"/>
                </a:solidFill>
                <a:uFillTx/>
                <a:latin typeface="Calibri"/>
                <a:hlinkClick r:id="rId2"/>
              </a:rPr>
              <a:t>https://confluence.ecmwf.int/display/COPSRV/CDM%3A+Common+data+model+specification+-+v1.0</a:t>
            </a:r>
            <a:r>
              <a:rPr lang="en-GB" sz="1100" b="0" strike="noStrike" spc="-1">
                <a:solidFill>
                  <a:srgbClr val="002060"/>
                </a:solidFill>
                <a:latin typeface="Calibri"/>
              </a:rPr>
              <a:t>, Dec 04, 2017) </a:t>
            </a:r>
            <a:endParaRPr lang="en-GB" sz="1100" b="0" strike="noStrike" spc="-1">
              <a:latin typeface="Arial"/>
            </a:endParaRPr>
          </a:p>
          <a:p>
            <a:pPr marL="285840" indent="-285480">
              <a:lnSpc>
                <a:spcPct val="100000"/>
              </a:lnSpc>
              <a:buClr>
                <a:srgbClr val="002060"/>
              </a:buClr>
              <a:buFont typeface="Wingdings" charset="2"/>
              <a:buChar char=""/>
            </a:pPr>
            <a:r>
              <a:rPr lang="en-GB" sz="1600" b="0" strike="noStrike" spc="-1">
                <a:solidFill>
                  <a:srgbClr val="002060"/>
                </a:solidFill>
                <a:latin typeface="Calibri"/>
              </a:rPr>
              <a:t>The CDM page is stable, hence it does not need to be updated.</a:t>
            </a: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marL="285840" indent="-285480">
              <a:lnSpc>
                <a:spcPct val="100000"/>
              </a:lnSpc>
              <a:buClr>
                <a:srgbClr val="C00000"/>
              </a:buClr>
              <a:buFont typeface="Wingdings" charset="2"/>
              <a:buChar char=""/>
            </a:pPr>
            <a:r>
              <a:rPr lang="en-GB" sz="1600" b="0" strike="noStrike" spc="-1">
                <a:solidFill>
                  <a:srgbClr val="C00000"/>
                </a:solidFill>
                <a:latin typeface="Calibri"/>
              </a:rPr>
              <a:t>CDM compliancy check possible before data delivery? Is there a tool we can use in-house to check the data compliancy before final delivery?</a:t>
            </a:r>
            <a:endParaRPr lang="en-GB" sz="1600" b="0" strike="noStrike" spc="-1">
              <a:latin typeface="Arial"/>
            </a:endParaRPr>
          </a:p>
          <a:p>
            <a:pPr marL="285840" indent="-285480">
              <a:lnSpc>
                <a:spcPct val="100000"/>
              </a:lnSpc>
              <a:buClr>
                <a:srgbClr val="002060"/>
              </a:buClr>
              <a:buFont typeface="Wingdings" charset="2"/>
              <a:buChar char=""/>
            </a:pPr>
            <a:r>
              <a:rPr lang="en-GB" sz="1600" b="0" strike="noStrike" spc="-1">
                <a:solidFill>
                  <a:srgbClr val="002060"/>
                </a:solidFill>
                <a:latin typeface="Calibri"/>
              </a:rPr>
              <a:t>As part of the EQC dataset assessment , a git-hub checker (so publicly available) will be available (expected within the next 5 months).</a:t>
            </a: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p:txBody>
      </p:sp>
      <p:pic>
        <p:nvPicPr>
          <p:cNvPr id="550" name="Picture 6"/>
          <p:cNvPicPr/>
          <p:nvPr/>
        </p:nvPicPr>
        <p:blipFill>
          <a:blip r:embed="rId3"/>
          <a:srcRect l="20324" b="10421"/>
          <a:stretch/>
        </p:blipFill>
        <p:spPr>
          <a:xfrm>
            <a:off x="1143000" y="1707480"/>
            <a:ext cx="5363640" cy="935640"/>
          </a:xfrm>
          <a:prstGeom prst="rect">
            <a:avLst/>
          </a:prstGeom>
          <a:ln w="12600">
            <a:solidFill>
              <a:srgbClr val="002060"/>
            </a:solidFill>
            <a:round/>
          </a:ln>
        </p:spPr>
      </p:pic>
      <p:sp>
        <p:nvSpPr>
          <p:cNvPr id="551" name="CustomShape 3"/>
          <p:cNvSpPr/>
          <p:nvPr/>
        </p:nvSpPr>
        <p:spPr>
          <a:xfrm>
            <a:off x="1359000" y="2427840"/>
            <a:ext cx="2232000" cy="215640"/>
          </a:xfrm>
          <a:prstGeom prst="roundRect">
            <a:avLst>
              <a:gd name="adj" fmla="val 16667"/>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552" name="CustomShape 4"/>
          <p:cNvSpPr/>
          <p:nvPr/>
        </p:nvSpPr>
        <p:spPr>
          <a:xfrm>
            <a:off x="5247720" y="2122200"/>
            <a:ext cx="575640" cy="215640"/>
          </a:xfrm>
          <a:prstGeom prst="roundRect">
            <a:avLst>
              <a:gd name="adj" fmla="val 16667"/>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pic>
        <p:nvPicPr>
          <p:cNvPr id="553" name="Picture 10"/>
          <p:cNvPicPr/>
          <p:nvPr/>
        </p:nvPicPr>
        <p:blipFill>
          <a:blip r:embed="rId4"/>
          <a:srcRect t="87271"/>
          <a:stretch/>
        </p:blipFill>
        <p:spPr>
          <a:xfrm>
            <a:off x="2813040" y="2790720"/>
            <a:ext cx="5832360" cy="516240"/>
          </a:xfrm>
          <a:prstGeom prst="rect">
            <a:avLst/>
          </a:prstGeom>
          <a:ln w="12600">
            <a:solidFill>
              <a:srgbClr val="002060"/>
            </a:solidFill>
            <a:round/>
          </a:ln>
        </p:spPr>
      </p:pic>
      <p:sp>
        <p:nvSpPr>
          <p:cNvPr id="554" name="CustomShape 5"/>
          <p:cNvSpPr/>
          <p:nvPr/>
        </p:nvSpPr>
        <p:spPr>
          <a:xfrm flipH="1" flipV="1">
            <a:off x="5770800" y="2399760"/>
            <a:ext cx="1256040" cy="747000"/>
          </a:xfrm>
          <a:custGeom>
            <a:avLst/>
            <a:gdLst/>
            <a:ahLst/>
            <a:cxnLst/>
            <a:rect l="l" t="t" r="r" b="b"/>
            <a:pathLst>
              <a:path w="21600" h="21600">
                <a:moveTo>
                  <a:pt x="0" y="0"/>
                </a:moveTo>
                <a:lnTo>
                  <a:pt x="21600" y="21600"/>
                </a:lnTo>
              </a:path>
            </a:pathLst>
          </a:custGeom>
          <a:noFill/>
          <a:ln w="57240">
            <a:solidFill>
              <a:srgbClr val="C00000"/>
            </a:solidFill>
            <a:round/>
            <a:headEnd type="triangle" w="med" len="med"/>
            <a:tailEnd type="triangle" w="med" len="med"/>
          </a:ln>
        </p:spPr>
        <p:style>
          <a:lnRef idx="1">
            <a:schemeClr val="accent1"/>
          </a:lnRef>
          <a:fillRef idx="0">
            <a:schemeClr val="accent1"/>
          </a:fillRef>
          <a:effectRef idx="0">
            <a:schemeClr val="accent1"/>
          </a:effectRef>
          <a:fontRef idx="minor"/>
        </p:style>
      </p:sp>
      <p:sp>
        <p:nvSpPr>
          <p:cNvPr id="555" name="CustomShape 6"/>
          <p:cNvSpPr/>
          <p:nvPr/>
        </p:nvSpPr>
        <p:spPr>
          <a:xfrm>
            <a:off x="6614280" y="1968840"/>
            <a:ext cx="154368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2060"/>
                </a:solidFill>
                <a:latin typeface="Calibri"/>
              </a:rPr>
              <a:t>Viewing mode</a:t>
            </a:r>
            <a:endParaRPr lang="en-GB" sz="1800" b="0" strike="noStrike" spc="-1">
              <a:latin typeface="Arial"/>
            </a:endParaRPr>
          </a:p>
        </p:txBody>
      </p:sp>
      <p:sp>
        <p:nvSpPr>
          <p:cNvPr id="556" name="CustomShape 7"/>
          <p:cNvSpPr/>
          <p:nvPr/>
        </p:nvSpPr>
        <p:spPr>
          <a:xfrm>
            <a:off x="1263960" y="2874600"/>
            <a:ext cx="143064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2060"/>
                </a:solidFill>
                <a:latin typeface="Calibri"/>
              </a:rPr>
              <a:t>Editing mode</a:t>
            </a:r>
            <a:endParaRPr lang="en-GB" sz="1800" b="0" strike="noStrike" spc="-1">
              <a:latin typeface="Arial"/>
            </a:endParaRPr>
          </a:p>
        </p:txBody>
      </p:sp>
      <p:sp>
        <p:nvSpPr>
          <p:cNvPr id="557" name="CustomShape 8"/>
          <p:cNvSpPr/>
          <p:nvPr/>
        </p:nvSpPr>
        <p:spPr>
          <a:xfrm>
            <a:off x="1024200" y="1563480"/>
            <a:ext cx="7796160" cy="1872000"/>
          </a:xfrm>
          <a:prstGeom prst="rect">
            <a:avLst/>
          </a:prstGeom>
          <a:noFill/>
          <a:ln w="38160">
            <a:solidFill>
              <a:srgbClr val="002060"/>
            </a:solidFill>
            <a:round/>
          </a:ln>
        </p:spPr>
        <p:style>
          <a:lnRef idx="2">
            <a:schemeClr val="accent1">
              <a:shade val="50000"/>
            </a:schemeClr>
          </a:lnRef>
          <a:fillRef idx="1">
            <a:schemeClr val="accent1"/>
          </a:fillRef>
          <a:effectRef idx="0">
            <a:schemeClr val="accent1"/>
          </a:effectRef>
          <a:fontRef idx="minor"/>
        </p:style>
      </p:sp>
      <p:pic>
        <p:nvPicPr>
          <p:cNvPr id="558" name="Picture 5"/>
          <p:cNvPicPr/>
          <p:nvPr/>
        </p:nvPicPr>
        <p:blipFill>
          <a:blip r:embed="rId5"/>
          <a:stretch/>
        </p:blipFill>
        <p:spPr>
          <a:xfrm>
            <a:off x="8159400" y="1627920"/>
            <a:ext cx="557280" cy="557280"/>
          </a:xfrm>
          <a:prstGeom prst="rect">
            <a:avLst/>
          </a:prstGeom>
          <a:ln>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58"/>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557"/>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550"/>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551"/>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5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556"/>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5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p:cTn id="24" dur="1" fill="hold">
                                          <p:stCondLst>
                                            <p:cond delay="0"/>
                                          </p:stCondLst>
                                        </p:cTn>
                                        <p:tgtEl>
                                          <p:spTgt spid="554"/>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5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549">
                                            <p:txEl>
                                              <p:pRg st="181" end="321"/>
                                            </p:txEl>
                                          </p:spTgt>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549">
                                            <p:txEl>
                                              <p:pRg st="321" end="45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User registration</a:t>
            </a:r>
            <a:endParaRPr lang="en-US" sz="1800" b="0" strike="noStrike" spc="-1">
              <a:solidFill>
                <a:srgbClr val="000000"/>
              </a:solidFill>
              <a:latin typeface="Calibri"/>
            </a:endParaRPr>
          </a:p>
        </p:txBody>
      </p:sp>
      <p:sp>
        <p:nvSpPr>
          <p:cNvPr id="560" name="CustomShape 2"/>
          <p:cNvSpPr/>
          <p:nvPr/>
        </p:nvSpPr>
        <p:spPr>
          <a:xfrm>
            <a:off x="1068840" y="627120"/>
            <a:ext cx="7416360" cy="486720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 </a:t>
            </a:r>
            <a:r>
              <a:rPr lang="en-GB" sz="1800" b="1" strike="noStrike" spc="-1">
                <a:solidFill>
                  <a:srgbClr val="002060"/>
                </a:solidFill>
                <a:latin typeface="Calibri"/>
              </a:rPr>
              <a:t>A: </a:t>
            </a:r>
            <a:endParaRPr lang="en-GB" sz="1800" b="0" strike="noStrike" spc="-1">
              <a:latin typeface="Arial"/>
            </a:endParaRPr>
          </a:p>
          <a:p>
            <a:pPr>
              <a:lnSpc>
                <a:spcPct val="100000"/>
              </a:lnSpc>
            </a:pPr>
            <a:endParaRPr lang="en-GB" sz="1800" b="0" strike="noStrike" spc="-1">
              <a:latin typeface="Arial"/>
            </a:endParaRPr>
          </a:p>
          <a:p>
            <a:pPr marL="171360" indent="-171000">
              <a:lnSpc>
                <a:spcPct val="100000"/>
              </a:lnSpc>
              <a:buClr>
                <a:srgbClr val="C00000"/>
              </a:buClr>
              <a:buFont typeface="Wingdings" charset="2"/>
              <a:buChar char=""/>
            </a:pPr>
            <a:r>
              <a:rPr lang="en-GB" sz="1600" b="0" strike="noStrike" spc="-1">
                <a:solidFill>
                  <a:srgbClr val="C00000"/>
                </a:solidFill>
                <a:latin typeface="Calibri"/>
              </a:rPr>
              <a:t>How is a login at other servers usually implemented; is every user registered once, or per transaction? </a:t>
            </a:r>
            <a:endParaRPr lang="en-GB" sz="1600" b="0" strike="noStrike" spc="-1">
              <a:latin typeface="Arial"/>
            </a:endParaRPr>
          </a:p>
          <a:p>
            <a:pPr marL="171360" indent="-171000">
              <a:lnSpc>
                <a:spcPct val="100000"/>
              </a:lnSpc>
              <a:buClr>
                <a:srgbClr val="002060"/>
              </a:buClr>
              <a:buFont typeface="Wingdings" charset="2"/>
              <a:buChar char=""/>
            </a:pPr>
            <a:r>
              <a:rPr lang="en-GB" sz="1600" b="0" strike="noStrike" spc="-1">
                <a:solidFill>
                  <a:srgbClr val="002060"/>
                </a:solidFill>
                <a:latin typeface="Calibri"/>
              </a:rPr>
              <a:t>CDS users are only registered on the CDS itself. Because of the Terms and Conditions accepted when registering, CDS can not exchange users private information out of the CDS.</a:t>
            </a:r>
            <a:endParaRPr lang="en-GB" sz="1600" b="0" strike="noStrike" spc="-1">
              <a:latin typeface="Arial"/>
            </a:endParaRPr>
          </a:p>
          <a:p>
            <a:pPr>
              <a:lnSpc>
                <a:spcPct val="100000"/>
              </a:lnSpc>
            </a:pPr>
            <a:endParaRPr lang="en-GB" sz="1600" b="0" strike="noStrike" spc="-1">
              <a:latin typeface="Arial"/>
            </a:endParaRPr>
          </a:p>
          <a:p>
            <a:pPr marL="171360" indent="-171000">
              <a:lnSpc>
                <a:spcPct val="100000"/>
              </a:lnSpc>
              <a:buClr>
                <a:srgbClr val="C00000"/>
              </a:buClr>
              <a:buFont typeface="Wingdings" charset="2"/>
              <a:buChar char=""/>
            </a:pPr>
            <a:r>
              <a:rPr lang="en-GB" sz="1600" b="0" strike="noStrike" spc="-1">
                <a:solidFill>
                  <a:srgbClr val="C00000"/>
                </a:solidFill>
                <a:latin typeface="Calibri"/>
              </a:rPr>
              <a:t>Could there also be just one designated user for CDS on our server via which all CDS users access the data? The latter option might make it easiest for us to shield our files from people searching the ESGF node, as the node itself should not be accidentally established as an alternative route for distribution of the data, especially for the many brokered products. </a:t>
            </a:r>
            <a:endParaRPr lang="en-GB" sz="1600" b="0" strike="noStrike" spc="-1">
              <a:latin typeface="Arial"/>
            </a:endParaRPr>
          </a:p>
          <a:p>
            <a:pPr marL="171360" indent="-171000">
              <a:lnSpc>
                <a:spcPct val="100000"/>
              </a:lnSpc>
              <a:buClr>
                <a:srgbClr val="002060"/>
              </a:buClr>
              <a:buFont typeface="Wingdings" charset="2"/>
              <a:buChar char=""/>
            </a:pPr>
            <a:r>
              <a:rPr lang="en-GB" sz="1600" b="0" strike="noStrike" spc="-1">
                <a:solidFill>
                  <a:srgbClr val="002060"/>
                </a:solidFill>
                <a:latin typeface="Calibri"/>
              </a:rPr>
              <a:t>Internally (CDS and data providers), </a:t>
            </a:r>
            <a:r>
              <a:rPr lang="en-GB" sz="1600" b="1" strike="noStrike" spc="-1">
                <a:solidFill>
                  <a:srgbClr val="002060"/>
                </a:solidFill>
                <a:latin typeface="Calibri"/>
              </a:rPr>
              <a:t>connections to data providers is done with a generic CDS user account, </a:t>
            </a:r>
            <a:r>
              <a:rPr lang="en-GB" sz="1600" b="0" strike="noStrike" spc="-1">
                <a:solidFill>
                  <a:srgbClr val="002060"/>
                </a:solidFill>
                <a:latin typeface="Calibri"/>
              </a:rPr>
              <a:t>which is transparent to the user. Currently, there is one generic CDS user registered for ESGF (c3s-cds-user) that we are testing for accessing data on ESGF node.</a:t>
            </a: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a:p>
            <a:pPr>
              <a:lnSpc>
                <a:spcPct val="100000"/>
              </a:lnSpc>
            </a:pPr>
            <a:endParaRPr lang="en-GB" sz="1600" b="0" strike="noStrike" spc="-1">
              <a:latin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Search engines </a:t>
            </a:r>
            <a:endParaRPr lang="en-US" sz="1800" b="0" strike="noStrike" spc="-1">
              <a:solidFill>
                <a:srgbClr val="000000"/>
              </a:solidFill>
              <a:latin typeface="Calibri"/>
            </a:endParaRPr>
          </a:p>
        </p:txBody>
      </p:sp>
      <p:sp>
        <p:nvSpPr>
          <p:cNvPr id="562" name="CustomShape 2"/>
          <p:cNvSpPr/>
          <p:nvPr/>
        </p:nvSpPr>
        <p:spPr>
          <a:xfrm>
            <a:off x="1068840" y="627120"/>
            <a:ext cx="7416360" cy="3926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C00000"/>
                </a:solidFill>
                <a:latin typeface="Calibri"/>
              </a:rPr>
              <a:t>Q </a:t>
            </a:r>
            <a:r>
              <a:rPr lang="en-GB" sz="1800" b="1" strike="noStrike" spc="-1">
                <a:solidFill>
                  <a:srgbClr val="000000"/>
                </a:solidFill>
                <a:latin typeface="Calibri"/>
              </a:rPr>
              <a:t>&amp; </a:t>
            </a:r>
            <a:r>
              <a:rPr lang="en-GB" sz="1800" b="1" strike="noStrike" spc="-1">
                <a:solidFill>
                  <a:srgbClr val="002060"/>
                </a:solidFill>
                <a:latin typeface="Calibri"/>
              </a:rPr>
              <a:t>A: </a:t>
            </a:r>
            <a:endParaRPr lang="en-GB" sz="1800" b="0" strike="noStrike" spc="-1">
              <a:latin typeface="Arial"/>
            </a:endParaRPr>
          </a:p>
          <a:p>
            <a:pPr>
              <a:lnSpc>
                <a:spcPct val="100000"/>
              </a:lnSpc>
            </a:pPr>
            <a:endParaRPr lang="en-GB" sz="1800" b="0" strike="noStrike" spc="-1">
              <a:latin typeface="Arial"/>
            </a:endParaRPr>
          </a:p>
          <a:p>
            <a:pPr marL="171360" indent="-171000">
              <a:lnSpc>
                <a:spcPct val="100000"/>
              </a:lnSpc>
              <a:buClr>
                <a:srgbClr val="C00000"/>
              </a:buClr>
              <a:buFont typeface="Wingdings" charset="2"/>
              <a:buChar char=""/>
            </a:pPr>
            <a:r>
              <a:rPr lang="en-GB" sz="1400" b="0" strike="noStrike" spc="-1">
                <a:solidFill>
                  <a:srgbClr val="C00000"/>
                </a:solidFill>
                <a:latin typeface="Calibri"/>
              </a:rPr>
              <a:t>For data provided via ESGF infrastructure, does the CDS rely on the ‘The ESGF Search RESTful API’? As we understand it, for the API to work files need to be put on the publicly searchable index of the respective node, an action which we would like to avoid. </a:t>
            </a:r>
            <a:endParaRPr lang="en-GB" sz="1400" b="0" strike="noStrike" spc="-1">
              <a:latin typeface="Arial"/>
            </a:endParaRPr>
          </a:p>
          <a:p>
            <a:pPr marL="171360" indent="-171000">
              <a:lnSpc>
                <a:spcPct val="100000"/>
              </a:lnSpc>
              <a:buClr>
                <a:srgbClr val="002060"/>
              </a:buClr>
              <a:buFont typeface="Wingdings" charset="2"/>
              <a:buChar char=""/>
            </a:pPr>
            <a:r>
              <a:rPr lang="en-GB" sz="1400" b="0" strike="noStrike" spc="-1">
                <a:solidFill>
                  <a:srgbClr val="002060"/>
                </a:solidFill>
                <a:latin typeface="Calibri"/>
              </a:rPr>
              <a:t>CDS does not currently use ESGF Search RESTful API as it gets the required information to configure the forms directly from the threads server catalog.xml.</a:t>
            </a:r>
            <a:endParaRPr lang="en-GB" sz="1400" b="0" strike="noStrike" spc="-1">
              <a:latin typeface="Arial"/>
            </a:endParaRPr>
          </a:p>
          <a:p>
            <a:pPr marL="171360" indent="-171000">
              <a:lnSpc>
                <a:spcPct val="100000"/>
              </a:lnSpc>
              <a:buClr>
                <a:srgbClr val="002060"/>
              </a:buClr>
              <a:buFont typeface="Wingdings" charset="2"/>
              <a:buChar char=""/>
            </a:pPr>
            <a:r>
              <a:rPr lang="en-GB" sz="1400" b="0" strike="noStrike" spc="-1">
                <a:solidFill>
                  <a:srgbClr val="002060"/>
                </a:solidFill>
                <a:latin typeface="Calibri"/>
              </a:rPr>
              <a:t>How datasets are indexed on ESGF side to be accessible through the API is out of CDS scope. Whatever the case, we need to put in place a mechanism that allows us to discover all the file pattern names in order to create the forms. If API is not an option then a list of files needs to be provided on regular basis.</a:t>
            </a:r>
            <a:endParaRPr lang="en-GB" sz="1400" b="0" strike="noStrike" spc="-1">
              <a:latin typeface="Arial"/>
            </a:endParaRPr>
          </a:p>
          <a:p>
            <a:pPr marL="171360" indent="-171000">
              <a:lnSpc>
                <a:spcPct val="100000"/>
              </a:lnSpc>
              <a:buClr>
                <a:srgbClr val="002060"/>
              </a:buClr>
              <a:buFont typeface="Wingdings" charset="2"/>
              <a:buChar char=""/>
            </a:pPr>
            <a:r>
              <a:rPr lang="en-GB" sz="1400" b="0" strike="noStrike" spc="-1">
                <a:solidFill>
                  <a:srgbClr val="002060"/>
                </a:solidFill>
                <a:latin typeface="Calibri"/>
              </a:rPr>
              <a:t>For additional questions, please contact Angel (</a:t>
            </a:r>
            <a:r>
              <a:rPr lang="en-GB" sz="1400" b="0" u="sng" strike="noStrike" spc="-1">
                <a:solidFill>
                  <a:srgbClr val="0000FF"/>
                </a:solidFill>
                <a:uFillTx/>
                <a:latin typeface="Calibri"/>
                <a:hlinkClick r:id="rId2"/>
              </a:rPr>
              <a:t>angel.alos@ecmwf.int</a:t>
            </a:r>
            <a:r>
              <a:rPr lang="en-GB" sz="1400" b="0" strike="noStrike" spc="-1">
                <a:solidFill>
                  <a:srgbClr val="002060"/>
                </a:solidFill>
                <a:latin typeface="Calibri"/>
              </a:rPr>
              <a:t>) </a:t>
            </a:r>
            <a:endParaRPr lang="en-GB" sz="1400" b="0" strike="noStrike" spc="-1">
              <a:latin typeface="Arial"/>
            </a:endParaRPr>
          </a:p>
          <a:p>
            <a:pPr>
              <a:lnSpc>
                <a:spcPct val="100000"/>
              </a:lnSpc>
            </a:pPr>
            <a:endParaRPr lang="en-GB" sz="1400" b="0" strike="noStrike" spc="-1">
              <a:latin typeface="Arial"/>
            </a:endParaRPr>
          </a:p>
          <a:p>
            <a:pPr marL="171360" indent="-171000">
              <a:lnSpc>
                <a:spcPct val="100000"/>
              </a:lnSpc>
              <a:buClr>
                <a:srgbClr val="C00000"/>
              </a:buClr>
              <a:buFont typeface="Wingdings" charset="2"/>
              <a:buChar char=""/>
            </a:pPr>
            <a:r>
              <a:rPr lang="en-GB" sz="1400" b="0" strike="noStrike" spc="-1">
                <a:solidFill>
                  <a:srgbClr val="C00000"/>
                </a:solidFill>
                <a:latin typeface="Calibri"/>
              </a:rPr>
              <a:t>Will openSearch  be used in the future? </a:t>
            </a:r>
            <a:endParaRPr lang="en-GB" sz="1400" b="0" strike="noStrike" spc="-1">
              <a:latin typeface="Arial"/>
            </a:endParaRPr>
          </a:p>
          <a:p>
            <a:pPr marL="171360" indent="-171000">
              <a:lnSpc>
                <a:spcPct val="100000"/>
              </a:lnSpc>
              <a:buClr>
                <a:srgbClr val="002060"/>
              </a:buClr>
              <a:buFont typeface="Wingdings" charset="2"/>
              <a:buChar char=""/>
            </a:pPr>
            <a:r>
              <a:rPr lang="en-GB" sz="1400" b="0" strike="noStrike" spc="-1">
                <a:solidFill>
                  <a:srgbClr val="002060"/>
                </a:solidFill>
                <a:latin typeface="Calibri"/>
              </a:rPr>
              <a:t>We need to evaluate the related use cases for that and if considered as an added value for the CDS, we might definitively decide the way this can be implemented and used. </a:t>
            </a:r>
            <a:endParaRPr lang="en-GB" sz="1400" b="0" strike="noStrike" spc="-1">
              <a:latin typeface="Arial"/>
            </a:endParaRPr>
          </a:p>
          <a:p>
            <a:pPr>
              <a:lnSpc>
                <a:spcPct val="100000"/>
              </a:lnSpc>
            </a:pPr>
            <a:endParaRPr lang="en-GB" sz="1400" b="0" strike="noStrike" spc="-1">
              <a:latin typeface="Arial"/>
            </a:endParaRPr>
          </a:p>
          <a:p>
            <a:pPr>
              <a:lnSpc>
                <a:spcPct val="100000"/>
              </a:lnSpc>
            </a:pPr>
            <a:endParaRPr lang="en-GB" sz="1400" b="0" strike="noStrike" spc="-1">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What an external user sees and uses:</a:t>
            </a:r>
            <a:endParaRPr lang="en-US" sz="1800" b="0" strike="noStrike" spc="-1">
              <a:solidFill>
                <a:srgbClr val="000000"/>
              </a:solidFill>
              <a:latin typeface="Calibri"/>
            </a:endParaRPr>
          </a:p>
        </p:txBody>
      </p:sp>
      <p:pic>
        <p:nvPicPr>
          <p:cNvPr id="184" name="Picture 7"/>
          <p:cNvPicPr/>
          <p:nvPr/>
        </p:nvPicPr>
        <p:blipFill>
          <a:blip r:embed="rId2"/>
          <a:stretch/>
        </p:blipFill>
        <p:spPr>
          <a:xfrm>
            <a:off x="867600" y="699480"/>
            <a:ext cx="5413680" cy="3266640"/>
          </a:xfrm>
          <a:prstGeom prst="rect">
            <a:avLst/>
          </a:prstGeom>
          <a:ln>
            <a:noFill/>
          </a:ln>
        </p:spPr>
      </p:pic>
      <p:sp>
        <p:nvSpPr>
          <p:cNvPr id="185" name="CustomShape 2"/>
          <p:cNvSpPr/>
          <p:nvPr/>
        </p:nvSpPr>
        <p:spPr>
          <a:xfrm>
            <a:off x="6444360" y="987480"/>
            <a:ext cx="1975320" cy="2559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0" strike="noStrike" spc="-1">
                <a:solidFill>
                  <a:srgbClr val="002060"/>
                </a:solidFill>
                <a:latin typeface="Calibri"/>
              </a:rPr>
              <a:t>Landing page:</a:t>
            </a:r>
            <a:endParaRPr lang="en-GB" sz="1800" b="0" strike="noStrike" spc="-1">
              <a:latin typeface="Arial"/>
            </a:endParaRPr>
          </a:p>
          <a:p>
            <a:pPr marL="285840" indent="-285480">
              <a:lnSpc>
                <a:spcPct val="100000"/>
              </a:lnSpc>
              <a:buClr>
                <a:srgbClr val="002060"/>
              </a:buClr>
              <a:buFont typeface="Wingdings" charset="2"/>
              <a:buChar char=""/>
            </a:pPr>
            <a:r>
              <a:rPr lang="en-GB" sz="1800" b="0" strike="noStrike" spc="-1">
                <a:solidFill>
                  <a:srgbClr val="002060"/>
                </a:solidFill>
                <a:latin typeface="Calibri"/>
              </a:rPr>
              <a:t>brief text describing ECV and what a user can do with it</a:t>
            </a:r>
            <a:endParaRPr lang="en-GB" sz="1800" b="0" strike="noStrike" spc="-1">
              <a:latin typeface="Arial"/>
            </a:endParaRPr>
          </a:p>
          <a:p>
            <a:pPr marL="285840" indent="-285480">
              <a:lnSpc>
                <a:spcPct val="100000"/>
              </a:lnSpc>
              <a:buClr>
                <a:srgbClr val="002060"/>
              </a:buClr>
              <a:buFont typeface="Wingdings" charset="2"/>
              <a:buChar char=""/>
            </a:pPr>
            <a:r>
              <a:rPr lang="en-GB" sz="1800" b="0" strike="noStrike" spc="-1">
                <a:solidFill>
                  <a:srgbClr val="002060"/>
                </a:solidFill>
                <a:latin typeface="Calibri"/>
              </a:rPr>
              <a:t>Plot</a:t>
            </a:r>
            <a:endParaRPr lang="en-GB" sz="1800" b="0" strike="noStrike" spc="-1">
              <a:latin typeface="Arial"/>
            </a:endParaRPr>
          </a:p>
          <a:p>
            <a:pPr marL="285840" indent="-285480">
              <a:lnSpc>
                <a:spcPct val="100000"/>
              </a:lnSpc>
              <a:buClr>
                <a:srgbClr val="002060"/>
              </a:buClr>
              <a:buFont typeface="Wingdings" charset="2"/>
              <a:buChar char=""/>
            </a:pPr>
            <a:r>
              <a:rPr lang="en-GB" sz="1800" b="0" strike="noStrike" spc="-1">
                <a:solidFill>
                  <a:srgbClr val="002060"/>
                </a:solidFill>
                <a:latin typeface="Calibri"/>
              </a:rPr>
              <a:t>Table with main parameters</a:t>
            </a:r>
            <a:endParaRPr lang="en-GB" sz="1800" b="0" strike="noStrike" spc="-1">
              <a:latin typeface="Arial"/>
            </a:endParaRPr>
          </a:p>
          <a:p>
            <a:pPr>
              <a:lnSpc>
                <a:spcPct val="100000"/>
              </a:lnSpc>
            </a:pPr>
            <a:endParaRPr lang="en-GB" sz="1800" b="0" strike="noStrike" spc="-1">
              <a:latin typeface="Arial"/>
            </a:endParaRPr>
          </a:p>
        </p:txBody>
      </p:sp>
      <p:pic>
        <p:nvPicPr>
          <p:cNvPr id="186" name="Picture 6"/>
          <p:cNvPicPr/>
          <p:nvPr/>
        </p:nvPicPr>
        <p:blipFill>
          <a:blip r:embed="rId3"/>
          <a:stretch/>
        </p:blipFill>
        <p:spPr>
          <a:xfrm>
            <a:off x="2627640" y="1131480"/>
            <a:ext cx="5399640" cy="3268800"/>
          </a:xfrm>
          <a:prstGeom prst="rect">
            <a:avLst/>
          </a:prstGeom>
          <a:ln>
            <a:noFill/>
          </a:ln>
        </p:spPr>
      </p:pic>
      <p:sp>
        <p:nvSpPr>
          <p:cNvPr id="187" name="CustomShape 3"/>
          <p:cNvSpPr/>
          <p:nvPr/>
        </p:nvSpPr>
        <p:spPr>
          <a:xfrm>
            <a:off x="570960" y="2240640"/>
            <a:ext cx="1975320" cy="36468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0" strike="noStrike" spc="-1">
                <a:solidFill>
                  <a:srgbClr val="002060"/>
                </a:solidFill>
                <a:latin typeface="Calibri"/>
              </a:rPr>
              <a:t>Downloading page</a:t>
            </a:r>
            <a:endParaRPr lang="en-GB" sz="1800" b="0" strike="noStrike" spc="-1">
              <a:latin typeface="Arial"/>
            </a:endParaRPr>
          </a:p>
        </p:txBody>
      </p:sp>
      <p:sp>
        <p:nvSpPr>
          <p:cNvPr id="188" name="CustomShape 4"/>
          <p:cNvSpPr/>
          <p:nvPr/>
        </p:nvSpPr>
        <p:spPr>
          <a:xfrm>
            <a:off x="1178280" y="3749400"/>
            <a:ext cx="2200680" cy="36468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0" strike="noStrike" spc="-1">
                <a:solidFill>
                  <a:srgbClr val="002060"/>
                </a:solidFill>
                <a:latin typeface="Calibri"/>
              </a:rPr>
              <a:t>Documentation page</a:t>
            </a:r>
            <a:endParaRPr lang="en-GB" sz="1800" b="0" strike="noStrike" spc="-1">
              <a:latin typeface="Arial"/>
            </a:endParaRPr>
          </a:p>
        </p:txBody>
      </p:sp>
      <p:pic>
        <p:nvPicPr>
          <p:cNvPr id="189" name="Picture 10"/>
          <p:cNvPicPr/>
          <p:nvPr/>
        </p:nvPicPr>
        <p:blipFill>
          <a:blip r:embed="rId4"/>
          <a:stretch/>
        </p:blipFill>
        <p:spPr>
          <a:xfrm>
            <a:off x="3420000" y="1873440"/>
            <a:ext cx="5394960" cy="3269520"/>
          </a:xfrm>
          <a:prstGeom prst="rect">
            <a:avLst/>
          </a:prstGeom>
          <a:ln>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xit" fill="hold" nodeType="clickEffect">
                                  <p:stCondLst>
                                    <p:cond delay="0"/>
                                  </p:stCondLst>
                                  <p:childTnLst>
                                    <p:set>
                                      <p:cBhvr>
                                        <p:cTn id="6" dur="1" fill="hold">
                                          <p:stCondLst>
                                            <p:cond delay="0"/>
                                          </p:stCondLst>
                                        </p:cTn>
                                        <p:tgtEl>
                                          <p:spTgt spid="185"/>
                                        </p:tgtEl>
                                        <p:attrNameLst>
                                          <p:attrName>style.visibility</p:attrName>
                                        </p:attrNameLst>
                                      </p:cBhvr>
                                      <p:to>
                                        <p:strVal val="hidden"/>
                                      </p:to>
                                    </p:set>
                                  </p:childTnLst>
                                </p:cTn>
                              </p:par>
                              <p:par>
                                <p:cTn id="7" presetID="1" presetClass="entr" fill="hold" nodeType="withEffect">
                                  <p:stCondLst>
                                    <p:cond delay="0"/>
                                  </p:stCondLst>
                                  <p:childTnLst>
                                    <p:set>
                                      <p:cBhvr>
                                        <p:cTn id="8" dur="1" fill="hold">
                                          <p:stCondLst>
                                            <p:cond delay="0"/>
                                          </p:stCondLst>
                                        </p:cTn>
                                        <p:tgtEl>
                                          <p:spTgt spid="186"/>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1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fill="hold" nodeType="clickEffect">
                                  <p:stCondLst>
                                    <p:cond delay="0"/>
                                  </p:stCondLst>
                                  <p:childTnLst>
                                    <p:set>
                                      <p:cBhvr>
                                        <p:cTn id="14" dur="1" fill="hold">
                                          <p:stCondLst>
                                            <p:cond delay="0"/>
                                          </p:stCondLst>
                                        </p:cTn>
                                        <p:tgtEl>
                                          <p:spTgt spid="187"/>
                                        </p:tgtEl>
                                        <p:attrNameLst>
                                          <p:attrName>style.visibility</p:attrName>
                                        </p:attrNameLst>
                                      </p:cBhvr>
                                      <p:to>
                                        <p:strVal val="hidden"/>
                                      </p:to>
                                    </p:set>
                                  </p:childTnLst>
                                </p:cTn>
                              </p:par>
                              <p:par>
                                <p:cTn id="15" presetID="1" presetClass="entr" fill="hold" nodeType="withEffect">
                                  <p:stCondLst>
                                    <p:cond delay="0"/>
                                  </p:stCondLst>
                                  <p:childTnLst>
                                    <p:set>
                                      <p:cBhvr>
                                        <p:cTn id="16" dur="1" fill="hold">
                                          <p:stCondLst>
                                            <p:cond delay="0"/>
                                          </p:stCondLst>
                                        </p:cTn>
                                        <p:tgtEl>
                                          <p:spTgt spid="188"/>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1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Use case:</a:t>
            </a:r>
            <a:r>
              <a:rPr lang="en-US" sz="1800" b="1" strike="noStrike" spc="698">
                <a:solidFill>
                  <a:srgbClr val="002060"/>
                </a:solidFill>
                <a:latin typeface="Calibri"/>
              </a:rPr>
              <a:t> </a:t>
            </a:r>
            <a:r>
              <a:rPr lang="en-US" sz="1800" b="0" strike="noStrike" spc="698">
                <a:solidFill>
                  <a:srgbClr val="FFFFFF"/>
                </a:solidFill>
                <a:latin typeface="Calibri"/>
              </a:rPr>
              <a:t>what is it?</a:t>
            </a:r>
            <a:endParaRPr lang="en-US" sz="1800" b="0" strike="noStrike" spc="-1">
              <a:solidFill>
                <a:srgbClr val="000000"/>
              </a:solidFill>
              <a:latin typeface="Calibri"/>
            </a:endParaRPr>
          </a:p>
        </p:txBody>
      </p:sp>
      <p:sp>
        <p:nvSpPr>
          <p:cNvPr id="564" name="CustomShape 2"/>
          <p:cNvSpPr/>
          <p:nvPr/>
        </p:nvSpPr>
        <p:spPr>
          <a:xfrm>
            <a:off x="924480" y="627480"/>
            <a:ext cx="4634280" cy="3961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GB" sz="1800" b="0" strike="noStrike" spc="-1">
              <a:latin typeface="Arial"/>
            </a:endParaRPr>
          </a:p>
          <a:p>
            <a:pPr marL="343080" indent="-342720">
              <a:lnSpc>
                <a:spcPct val="114000"/>
              </a:lnSpc>
              <a:buClr>
                <a:srgbClr val="002060"/>
              </a:buClr>
              <a:buFont typeface="Calibri"/>
              <a:buAutoNum type="arabicPeriod"/>
            </a:pPr>
            <a:r>
              <a:rPr lang="en-GB" sz="1800" b="0" strike="noStrike" spc="-1">
                <a:solidFill>
                  <a:srgbClr val="002060"/>
                </a:solidFill>
                <a:latin typeface="Calibri"/>
              </a:rPr>
              <a:t>Use-cases are examples of how to use the data, mainly </a:t>
            </a:r>
            <a:r>
              <a:rPr lang="en-GB" sz="1800" b="1" strike="noStrike" spc="-1">
                <a:solidFill>
                  <a:srgbClr val="002060"/>
                </a:solidFill>
                <a:latin typeface="Calibri"/>
              </a:rPr>
              <a:t>for their discovery and exploration</a:t>
            </a:r>
            <a:endParaRPr lang="en-GB" sz="1800" b="0" strike="noStrike" spc="-1">
              <a:latin typeface="Arial"/>
            </a:endParaRPr>
          </a:p>
          <a:p>
            <a:pPr marL="343080" indent="-342720">
              <a:lnSpc>
                <a:spcPct val="114000"/>
              </a:lnSpc>
              <a:buClr>
                <a:srgbClr val="002060"/>
              </a:buClr>
              <a:buFont typeface="Calibri"/>
              <a:buAutoNum type="arabicPeriod"/>
            </a:pPr>
            <a:r>
              <a:rPr lang="en-GB" sz="1800" b="0" strike="noStrike" spc="-1">
                <a:solidFill>
                  <a:srgbClr val="002060"/>
                </a:solidFill>
                <a:latin typeface="Calibri"/>
              </a:rPr>
              <a:t>They are intended as </a:t>
            </a:r>
            <a:r>
              <a:rPr lang="en-GB" sz="1800" b="1" strike="noStrike" spc="-1">
                <a:solidFill>
                  <a:srgbClr val="002060"/>
                </a:solidFill>
                <a:latin typeface="Calibri"/>
              </a:rPr>
              <a:t>a first step </a:t>
            </a:r>
            <a:r>
              <a:rPr lang="en-GB" sz="1800" b="0" strike="noStrike" spc="-1">
                <a:solidFill>
                  <a:srgbClr val="002060"/>
                </a:solidFill>
                <a:latin typeface="Calibri"/>
              </a:rPr>
              <a:t>to take </a:t>
            </a:r>
            <a:r>
              <a:rPr lang="en-GB" sz="1800" b="1" strike="noStrike" spc="-1">
                <a:solidFill>
                  <a:srgbClr val="002060"/>
                </a:solidFill>
                <a:latin typeface="Calibri"/>
              </a:rPr>
              <a:t>towards using a dataset </a:t>
            </a:r>
            <a:r>
              <a:rPr lang="en-GB" sz="1800" b="0" strike="noStrike" spc="-1">
                <a:solidFill>
                  <a:srgbClr val="002060"/>
                </a:solidFill>
                <a:latin typeface="Calibri"/>
              </a:rPr>
              <a:t>in the toolbox.</a:t>
            </a:r>
            <a:endParaRPr lang="en-GB" sz="1800" b="0" strike="noStrike" spc="-1">
              <a:latin typeface="Arial"/>
            </a:endParaRPr>
          </a:p>
          <a:p>
            <a:pPr marL="343080" indent="-342720">
              <a:lnSpc>
                <a:spcPct val="114000"/>
              </a:lnSpc>
              <a:buClr>
                <a:srgbClr val="002060"/>
              </a:buClr>
              <a:buFont typeface="Calibri"/>
              <a:buAutoNum type="arabicPeriod"/>
            </a:pPr>
            <a:r>
              <a:rPr lang="en-GB" sz="1800" b="1" u="sng" strike="noStrike" spc="-1">
                <a:solidFill>
                  <a:srgbClr val="002060"/>
                </a:solidFill>
                <a:uFillTx/>
                <a:latin typeface="Calibri"/>
              </a:rPr>
              <a:t>They need to be simple</a:t>
            </a:r>
            <a:r>
              <a:rPr lang="en-GB" sz="1800" b="1" strike="noStrike" spc="-1">
                <a:solidFill>
                  <a:srgbClr val="002060"/>
                </a:solidFill>
                <a:latin typeface="Calibri"/>
              </a:rPr>
              <a:t> </a:t>
            </a:r>
            <a:r>
              <a:rPr lang="en-GB" sz="1800" b="0" strike="noStrike" spc="-1">
                <a:solidFill>
                  <a:srgbClr val="002060"/>
                </a:solidFill>
                <a:latin typeface="Calibri"/>
              </a:rPr>
              <a:t>– many users might not be “expert users” </a:t>
            </a:r>
            <a:endParaRPr lang="en-GB" sz="1800" b="0" strike="noStrike" spc="-1">
              <a:latin typeface="Arial"/>
            </a:endParaRPr>
          </a:p>
          <a:p>
            <a:pPr marL="343080" indent="-342720">
              <a:lnSpc>
                <a:spcPct val="114000"/>
              </a:lnSpc>
              <a:buClr>
                <a:srgbClr val="002060"/>
              </a:buClr>
              <a:buFont typeface="Calibri"/>
              <a:buAutoNum type="arabicPeriod"/>
            </a:pPr>
            <a:r>
              <a:rPr lang="en-GB" sz="1800" b="0" strike="noStrike" spc="-1">
                <a:solidFill>
                  <a:srgbClr val="002060"/>
                </a:solidFill>
                <a:latin typeface="Calibri"/>
              </a:rPr>
              <a:t>They should cover </a:t>
            </a:r>
            <a:r>
              <a:rPr lang="en-GB" sz="1800" b="1" strike="noStrike" spc="-1">
                <a:solidFill>
                  <a:srgbClr val="002060"/>
                </a:solidFill>
                <a:latin typeface="Calibri"/>
              </a:rPr>
              <a:t>the most important aspects to showcase a dataset </a:t>
            </a:r>
            <a:endParaRPr lang="en-GB" sz="1800" b="0" strike="noStrike" spc="-1">
              <a:latin typeface="Arial"/>
            </a:endParaRPr>
          </a:p>
          <a:p>
            <a:pPr marL="343080" indent="-342720">
              <a:lnSpc>
                <a:spcPct val="114000"/>
              </a:lnSpc>
              <a:buClr>
                <a:srgbClr val="002060"/>
              </a:buClr>
              <a:buFont typeface="Calibri"/>
              <a:buAutoNum type="arabicPeriod"/>
            </a:pPr>
            <a:r>
              <a:rPr lang="en-GB" sz="1800" b="0" strike="noStrike" spc="-1">
                <a:solidFill>
                  <a:srgbClr val="002060"/>
                </a:solidFill>
                <a:latin typeface="Calibri"/>
              </a:rPr>
              <a:t>These applications will be displayed as a separate tab next to 'documentation' on the ECV page.</a:t>
            </a:r>
            <a:endParaRPr lang="en-GB" sz="1800" b="0" strike="noStrike" spc="-1">
              <a:latin typeface="Arial"/>
            </a:endParaRPr>
          </a:p>
        </p:txBody>
      </p:sp>
      <p:pic>
        <p:nvPicPr>
          <p:cNvPr id="565" name="Picture 3"/>
          <p:cNvPicPr/>
          <p:nvPr/>
        </p:nvPicPr>
        <p:blipFill>
          <a:blip r:embed="rId2"/>
          <a:stretch/>
        </p:blipFill>
        <p:spPr>
          <a:xfrm>
            <a:off x="5754600" y="987480"/>
            <a:ext cx="3048480" cy="3160440"/>
          </a:xfrm>
          <a:prstGeom prst="rect">
            <a:avLst/>
          </a:prstGeom>
          <a:ln>
            <a:noFill/>
          </a:ln>
        </p:spPr>
      </p:pic>
      <p:sp>
        <p:nvSpPr>
          <p:cNvPr id="566" name="CustomShape 3"/>
          <p:cNvSpPr/>
          <p:nvPr/>
        </p:nvSpPr>
        <p:spPr>
          <a:xfrm>
            <a:off x="7243920" y="2348280"/>
            <a:ext cx="591120" cy="212040"/>
          </a:xfrm>
          <a:prstGeom prst="rect">
            <a:avLst/>
          </a:prstGeom>
          <a:noFill/>
          <a:ln>
            <a:solidFill>
              <a:srgbClr val="C00000"/>
            </a:solid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800" b="1" strike="noStrike" spc="-1">
                <a:solidFill>
                  <a:srgbClr val="C00000"/>
                </a:solidFill>
                <a:latin typeface="Calibri"/>
              </a:rPr>
              <a:t>Use cases</a:t>
            </a:r>
            <a:endParaRPr lang="en-GB" sz="800" b="0" strike="noStrike" spc="-1">
              <a:latin typeface="Arial"/>
            </a:endParaRPr>
          </a:p>
        </p:txBody>
      </p:sp>
      <p:sp>
        <p:nvSpPr>
          <p:cNvPr id="567" name="CustomShape 4"/>
          <p:cNvSpPr/>
          <p:nvPr/>
        </p:nvSpPr>
        <p:spPr>
          <a:xfrm flipV="1">
            <a:off x="5292000" y="1563480"/>
            <a:ext cx="1872000" cy="1079640"/>
          </a:xfrm>
          <a:custGeom>
            <a:avLst/>
            <a:gdLst/>
            <a:ahLst/>
            <a:cxnLst/>
            <a:rect l="l" t="t" r="r" b="b"/>
            <a:pathLst>
              <a:path w="21600" h="21600">
                <a:moveTo>
                  <a:pt x="0" y="0"/>
                </a:moveTo>
                <a:lnTo>
                  <a:pt x="21600" y="21600"/>
                </a:lnTo>
              </a:path>
            </a:pathLst>
          </a:custGeom>
          <a:noFill/>
          <a:ln w="57240">
            <a:solidFill>
              <a:srgbClr val="C00000"/>
            </a:solidFill>
            <a:round/>
            <a:tailEnd type="triangle" w="med" len="med"/>
          </a:ln>
        </p:spPr>
        <p:style>
          <a:lnRef idx="1">
            <a:schemeClr val="accent1"/>
          </a:lnRef>
          <a:fillRef idx="0">
            <a:schemeClr val="accent1"/>
          </a:fillRef>
          <a:effectRef idx="0">
            <a:schemeClr val="accent1"/>
          </a:effectRef>
          <a:fontRef idx="minor"/>
        </p:style>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66">
                                            <p:txEl>
                                              <p:pRg st="0" end="1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5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 name="TextShape 1"/>
          <p:cNvSpPr txBox="1"/>
          <p:nvPr/>
        </p:nvSpPr>
        <p:spPr>
          <a:xfrm>
            <a:off x="827640" y="169200"/>
            <a:ext cx="8168760" cy="33192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Use case: contingencies</a:t>
            </a:r>
            <a:endParaRPr lang="en-US" sz="1800" b="0" strike="noStrike" spc="-1">
              <a:solidFill>
                <a:srgbClr val="000000"/>
              </a:solidFill>
              <a:latin typeface="Calibri"/>
            </a:endParaRPr>
          </a:p>
        </p:txBody>
      </p:sp>
      <p:sp>
        <p:nvSpPr>
          <p:cNvPr id="569" name="CustomShape 2"/>
          <p:cNvSpPr/>
          <p:nvPr/>
        </p:nvSpPr>
        <p:spPr>
          <a:xfrm>
            <a:off x="1115640" y="501480"/>
            <a:ext cx="7370640" cy="398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GB" sz="1800" b="0" strike="noStrike" spc="-1">
              <a:latin typeface="Arial"/>
            </a:endParaRPr>
          </a:p>
          <a:p>
            <a:pPr marL="343080" indent="-342720">
              <a:lnSpc>
                <a:spcPct val="125000"/>
              </a:lnSpc>
              <a:buClr>
                <a:srgbClr val="002060"/>
              </a:buClr>
              <a:buFont typeface="Wingdings" charset="2"/>
              <a:buChar char=""/>
            </a:pPr>
            <a:r>
              <a:rPr lang="en-GB" sz="1800" b="1" strike="noStrike" spc="-1">
                <a:solidFill>
                  <a:srgbClr val="002060"/>
                </a:solidFill>
                <a:latin typeface="Calibri"/>
              </a:rPr>
              <a:t>Requirements:</a:t>
            </a:r>
            <a:endParaRPr lang="en-GB" sz="1800" b="0" strike="noStrike" spc="-1">
              <a:latin typeface="Arial"/>
            </a:endParaRPr>
          </a:p>
          <a:p>
            <a:pPr marL="800280" lvl="1" indent="-342720">
              <a:lnSpc>
                <a:spcPct val="125000"/>
              </a:lnSpc>
              <a:buClr>
                <a:srgbClr val="002060"/>
              </a:buClr>
              <a:buFont typeface="Calibri"/>
              <a:buAutoNum type="arabicPeriod"/>
            </a:pPr>
            <a:r>
              <a:rPr lang="en-GB" sz="1800" b="1" strike="noStrike" spc="-1">
                <a:solidFill>
                  <a:srgbClr val="002060"/>
                </a:solidFill>
                <a:latin typeface="Calibri"/>
              </a:rPr>
              <a:t>The data needs to be in the CDS</a:t>
            </a:r>
            <a:endParaRPr lang="en-GB" sz="1800" b="0" strike="noStrike" spc="-1">
              <a:latin typeface="Arial"/>
            </a:endParaRPr>
          </a:p>
          <a:p>
            <a:pPr marL="800280" lvl="1" indent="-342720">
              <a:lnSpc>
                <a:spcPct val="125000"/>
              </a:lnSpc>
              <a:buClr>
                <a:srgbClr val="002060"/>
              </a:buClr>
              <a:buFont typeface="Calibri"/>
              <a:buAutoNum type="arabicPeriod"/>
            </a:pPr>
            <a:r>
              <a:rPr lang="en-GB" sz="1800" b="0" strike="noStrike" spc="-1">
                <a:solidFill>
                  <a:srgbClr val="002060"/>
                </a:solidFill>
                <a:latin typeface="Calibri"/>
              </a:rPr>
              <a:t>The data need to </a:t>
            </a:r>
            <a:r>
              <a:rPr lang="en-GB" sz="1800" b="1" strike="noStrike" spc="-1">
                <a:solidFill>
                  <a:srgbClr val="002060"/>
                </a:solidFill>
                <a:latin typeface="Calibri"/>
              </a:rPr>
              <a:t>comply to the CDM </a:t>
            </a:r>
            <a:r>
              <a:rPr lang="en-GB" sz="1800" b="0" strike="noStrike" spc="-1">
                <a:solidFill>
                  <a:srgbClr val="002060"/>
                </a:solidFill>
                <a:latin typeface="Calibri"/>
              </a:rPr>
              <a:t>or at least there needs to be a mapping between the CDM and the data</a:t>
            </a:r>
            <a:endParaRPr lang="en-GB" sz="1800" b="0" strike="noStrike" spc="-1">
              <a:latin typeface="Arial"/>
            </a:endParaRPr>
          </a:p>
          <a:p>
            <a:pPr marL="343080" indent="-342720">
              <a:lnSpc>
                <a:spcPct val="125000"/>
              </a:lnSpc>
              <a:buClr>
                <a:srgbClr val="002060"/>
              </a:buClr>
              <a:buFont typeface="Wingdings" charset="2"/>
              <a:buChar char=""/>
            </a:pPr>
            <a:r>
              <a:rPr lang="en-GB" sz="1800" b="0" strike="noStrike" spc="-1">
                <a:solidFill>
                  <a:srgbClr val="002060"/>
                </a:solidFill>
                <a:latin typeface="Calibri"/>
              </a:rPr>
              <a:t>A </a:t>
            </a:r>
            <a:r>
              <a:rPr lang="en-GB" sz="1800" b="1" strike="noStrike" spc="-1">
                <a:solidFill>
                  <a:srgbClr val="002060"/>
                </a:solidFill>
                <a:latin typeface="Calibri"/>
              </a:rPr>
              <a:t>description / sketch </a:t>
            </a:r>
            <a:r>
              <a:rPr lang="en-GB" sz="1800" b="0" strike="noStrike" spc="-1">
                <a:solidFill>
                  <a:srgbClr val="002060"/>
                </a:solidFill>
                <a:latin typeface="Calibri"/>
              </a:rPr>
              <a:t>of what the use case should look like</a:t>
            </a:r>
            <a:endParaRPr lang="en-GB" sz="1800" b="0" strike="noStrike" spc="-1">
              <a:latin typeface="Arial"/>
            </a:endParaRPr>
          </a:p>
          <a:p>
            <a:pPr marL="343080" indent="-342720">
              <a:lnSpc>
                <a:spcPct val="125000"/>
              </a:lnSpc>
              <a:buClr>
                <a:srgbClr val="002060"/>
              </a:buClr>
              <a:buFont typeface="Wingdings" charset="2"/>
              <a:buChar char=""/>
            </a:pPr>
            <a:r>
              <a:rPr lang="en-GB" sz="1800" b="0" strike="noStrike" spc="-1">
                <a:solidFill>
                  <a:srgbClr val="002060"/>
                </a:solidFill>
                <a:latin typeface="Calibri"/>
              </a:rPr>
              <a:t>A </a:t>
            </a:r>
            <a:r>
              <a:rPr lang="en-GB" sz="1800" b="1" strike="noStrike" spc="-1">
                <a:solidFill>
                  <a:srgbClr val="002060"/>
                </a:solidFill>
                <a:latin typeface="Calibri"/>
              </a:rPr>
              <a:t>python workflow </a:t>
            </a:r>
            <a:r>
              <a:rPr lang="en-GB" sz="1800" b="0" strike="noStrike" spc="-1">
                <a:solidFill>
                  <a:srgbClr val="002060"/>
                </a:solidFill>
                <a:latin typeface="Calibri"/>
              </a:rPr>
              <a:t>needs to be written in the toolbox following the sketch</a:t>
            </a:r>
            <a:endParaRPr lang="en-GB" sz="1800" b="0" strike="noStrike" spc="-1">
              <a:latin typeface="Arial"/>
            </a:endParaRPr>
          </a:p>
          <a:p>
            <a:pPr marL="285840" indent="-285480">
              <a:lnSpc>
                <a:spcPct val="125000"/>
              </a:lnSpc>
              <a:buClr>
                <a:srgbClr val="C00000"/>
              </a:buClr>
              <a:buFont typeface="Wingdings" charset="2"/>
              <a:buChar char=""/>
            </a:pPr>
            <a:r>
              <a:rPr lang="en-GB" sz="1800" b="0" strike="noStrike" spc="-1">
                <a:solidFill>
                  <a:srgbClr val="C00000"/>
                </a:solidFill>
                <a:latin typeface="Calibri"/>
              </a:rPr>
              <a:t>As per today, requirements 1. &amp; 2. may be a show stopper for some ECVs.</a:t>
            </a:r>
            <a:endParaRPr lang="en-GB" sz="1800" b="0" strike="noStrike" spc="-1">
              <a:latin typeface="Arial"/>
            </a:endParaRPr>
          </a:p>
          <a:p>
            <a:pPr marL="285840" indent="-285480">
              <a:lnSpc>
                <a:spcPct val="125000"/>
              </a:lnSpc>
              <a:buClr>
                <a:srgbClr val="C00000"/>
              </a:buClr>
              <a:buFont typeface="Wingdings" charset="2"/>
              <a:buChar char=""/>
            </a:pPr>
            <a:r>
              <a:rPr lang="en-GB" sz="1800" b="1" strike="noStrike" spc="-1">
                <a:solidFill>
                  <a:srgbClr val="C00000"/>
                </a:solidFill>
                <a:latin typeface="Calibri"/>
              </a:rPr>
              <a:t>You can start thinking about and prepare the description / sketch </a:t>
            </a:r>
            <a:r>
              <a:rPr lang="en-GB" sz="1800" b="1" strike="noStrike" spc="-1">
                <a:solidFill>
                  <a:srgbClr val="C00000"/>
                </a:solidFill>
                <a:latin typeface="Wingdings"/>
              </a:rPr>
              <a:t></a:t>
            </a:r>
            <a:r>
              <a:rPr lang="en-GB" sz="1800" b="1" strike="noStrike" spc="-1">
                <a:solidFill>
                  <a:srgbClr val="C00000"/>
                </a:solidFill>
                <a:latin typeface="Calibri"/>
              </a:rPr>
              <a:t> it can be archived until requirements 1. and 2. are met. </a:t>
            </a:r>
            <a:endParaRPr lang="en-GB" sz="1800" b="0" strike="noStrike" spc="-1">
              <a:latin typeface="Arial"/>
            </a:endParaRPr>
          </a:p>
          <a:p>
            <a:pPr marL="285840" indent="-285480">
              <a:lnSpc>
                <a:spcPct val="125000"/>
              </a:lnSpc>
              <a:buClr>
                <a:srgbClr val="C00000"/>
              </a:buClr>
              <a:buFont typeface="Wingdings" charset="2"/>
              <a:buChar char=""/>
            </a:pPr>
            <a:r>
              <a:rPr lang="en-GB" sz="1800" b="1" strike="noStrike" spc="-1">
                <a:solidFill>
                  <a:srgbClr val="C00000"/>
                </a:solidFill>
                <a:latin typeface="Calibri"/>
              </a:rPr>
              <a:t>Point 4. will then follow.</a:t>
            </a:r>
            <a:endParaRPr lang="en-GB" sz="1800" b="0" strike="noStrike" spc="-1">
              <a:latin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Use case:</a:t>
            </a:r>
            <a:r>
              <a:rPr lang="en-US" sz="1800" b="1" strike="noStrike" spc="698">
                <a:solidFill>
                  <a:srgbClr val="002060"/>
                </a:solidFill>
                <a:latin typeface="Calibri"/>
              </a:rPr>
              <a:t> </a:t>
            </a:r>
            <a:r>
              <a:rPr lang="en-US" sz="1800" b="1" strike="noStrike" spc="698">
                <a:solidFill>
                  <a:srgbClr val="FFFFFF"/>
                </a:solidFill>
                <a:latin typeface="Calibri"/>
              </a:rPr>
              <a:t>description / sketch</a:t>
            </a:r>
            <a:endParaRPr lang="en-US" sz="1800" b="0" strike="noStrike" spc="-1">
              <a:solidFill>
                <a:srgbClr val="000000"/>
              </a:solidFill>
              <a:latin typeface="Calibri"/>
            </a:endParaRPr>
          </a:p>
        </p:txBody>
      </p:sp>
      <p:sp>
        <p:nvSpPr>
          <p:cNvPr id="571" name="CustomShape 2"/>
          <p:cNvSpPr/>
          <p:nvPr/>
        </p:nvSpPr>
        <p:spPr>
          <a:xfrm>
            <a:off x="867600" y="489240"/>
            <a:ext cx="8136360" cy="423900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GB" sz="1800" b="0" strike="noStrike" spc="-1">
              <a:latin typeface="Arial"/>
            </a:endParaRPr>
          </a:p>
          <a:p>
            <a:pPr marL="285840" indent="-285480">
              <a:lnSpc>
                <a:spcPct val="114000"/>
              </a:lnSpc>
              <a:buClr>
                <a:srgbClr val="002060"/>
              </a:buClr>
              <a:buFont typeface="Wingdings" charset="2"/>
              <a:buChar char=""/>
            </a:pPr>
            <a:r>
              <a:rPr lang="en-GB" sz="1800" b="1" strike="noStrike" spc="-1">
                <a:solidFill>
                  <a:srgbClr val="002060"/>
                </a:solidFill>
                <a:latin typeface="Calibri"/>
              </a:rPr>
              <a:t>The description / sketch could include the following information:</a:t>
            </a:r>
            <a:endParaRPr lang="en-GB" sz="1800" b="0" strike="noStrike" spc="-1">
              <a:latin typeface="Arial"/>
            </a:endParaRPr>
          </a:p>
          <a:p>
            <a:pPr marL="800280" lvl="1" indent="-342720">
              <a:lnSpc>
                <a:spcPct val="114000"/>
              </a:lnSpc>
              <a:buClr>
                <a:srgbClr val="002060"/>
              </a:buClr>
              <a:buFont typeface="Calibri"/>
              <a:buAutoNum type="arabicPeriod"/>
            </a:pPr>
            <a:r>
              <a:rPr lang="en-GB" sz="1800" b="0" strike="noStrike" spc="-1">
                <a:solidFill>
                  <a:srgbClr val="002060"/>
                </a:solidFill>
                <a:latin typeface="Calibri"/>
              </a:rPr>
              <a:t>What variable(s) to display</a:t>
            </a:r>
            <a:endParaRPr lang="en-GB" sz="1800" b="0" strike="noStrike" spc="-1">
              <a:latin typeface="Arial"/>
            </a:endParaRPr>
          </a:p>
          <a:p>
            <a:pPr marL="800280" lvl="1" indent="-342720">
              <a:lnSpc>
                <a:spcPct val="114000"/>
              </a:lnSpc>
              <a:buClr>
                <a:srgbClr val="002060"/>
              </a:buClr>
              <a:buFont typeface="Calibri"/>
              <a:buAutoNum type="arabicPeriod"/>
            </a:pPr>
            <a:r>
              <a:rPr lang="en-GB" sz="1800" b="0" strike="noStrike" spc="-1">
                <a:solidFill>
                  <a:srgbClr val="002060"/>
                </a:solidFill>
                <a:latin typeface="Calibri"/>
              </a:rPr>
              <a:t>What time frequency</a:t>
            </a:r>
            <a:endParaRPr lang="en-GB" sz="1800" b="0" strike="noStrike" spc="-1">
              <a:latin typeface="Arial"/>
            </a:endParaRPr>
          </a:p>
          <a:p>
            <a:pPr marL="800280" lvl="1" indent="-342720">
              <a:lnSpc>
                <a:spcPct val="114000"/>
              </a:lnSpc>
              <a:buClr>
                <a:srgbClr val="002060"/>
              </a:buClr>
              <a:buFont typeface="Calibri"/>
              <a:buAutoNum type="arabicPeriod"/>
            </a:pPr>
            <a:r>
              <a:rPr lang="en-GB" sz="1800" b="0" strike="noStrike" spc="-1">
                <a:solidFill>
                  <a:srgbClr val="002060"/>
                </a:solidFill>
                <a:latin typeface="Calibri"/>
              </a:rPr>
              <a:t>What levels (if multiple)</a:t>
            </a:r>
            <a:endParaRPr lang="en-GB" sz="1800" b="0" strike="noStrike" spc="-1">
              <a:latin typeface="Arial"/>
            </a:endParaRPr>
          </a:p>
          <a:p>
            <a:pPr marL="800280" lvl="1" indent="-342720">
              <a:lnSpc>
                <a:spcPct val="114000"/>
              </a:lnSpc>
              <a:buClr>
                <a:srgbClr val="002060"/>
              </a:buClr>
              <a:buFont typeface="Calibri"/>
              <a:buAutoNum type="arabicPeriod"/>
            </a:pPr>
            <a:r>
              <a:rPr lang="en-GB" sz="1800" b="0" strike="noStrike" spc="-1">
                <a:solidFill>
                  <a:srgbClr val="002060"/>
                </a:solidFill>
                <a:latin typeface="Calibri"/>
              </a:rPr>
              <a:t>Type of display (map/ time-series/ other type of 2d plot ... )</a:t>
            </a:r>
            <a:endParaRPr lang="en-GB" sz="1800" b="0" strike="noStrike" spc="-1">
              <a:latin typeface="Arial"/>
            </a:endParaRPr>
          </a:p>
          <a:p>
            <a:pPr marL="800280" lvl="1" indent="-342720">
              <a:lnSpc>
                <a:spcPct val="114000"/>
              </a:lnSpc>
              <a:buClr>
                <a:srgbClr val="002060"/>
              </a:buClr>
              <a:buFont typeface="Calibri"/>
              <a:buAutoNum type="arabicPeriod"/>
            </a:pPr>
            <a:r>
              <a:rPr lang="en-GB" sz="1800" b="0" strike="noStrike" spc="-1">
                <a:solidFill>
                  <a:srgbClr val="002060"/>
                </a:solidFill>
                <a:latin typeface="Calibri"/>
              </a:rPr>
              <a:t>What should be 'interactive'? e.g. drop-down menu for three different regions (which ones?), or the times-series (e.g. </a:t>
            </a:r>
            <a:r>
              <a:rPr lang="en-GB" sz="1600" b="0" u="sng" strike="noStrike" spc="-1">
                <a:solidFill>
                  <a:srgbClr val="0000FF"/>
                </a:solidFill>
                <a:uFillTx/>
                <a:latin typeface="Calibri"/>
                <a:hlinkClick r:id="rId2"/>
              </a:rPr>
              <a:t>https://cds.climate.copernicus.eu/toolbox-editor/examples/03-extract-time-series-and-plot-graph</a:t>
            </a:r>
            <a:r>
              <a:rPr lang="en-GB" sz="1600" b="0" strike="noStrike" spc="-1">
                <a:solidFill>
                  <a:srgbClr val="002060"/>
                </a:solidFill>
                <a:latin typeface="Calibri"/>
              </a:rPr>
              <a:t>  </a:t>
            </a:r>
            <a:r>
              <a:rPr lang="en-GB" sz="1800" b="0" strike="noStrike" spc="-1">
                <a:solidFill>
                  <a:srgbClr val="002060"/>
                </a:solidFill>
                <a:latin typeface="Calibri"/>
              </a:rPr>
              <a:t>[</a:t>
            </a:r>
            <a:r>
              <a:rPr lang="en-GB" sz="1800" b="0" strike="noStrike" spc="-1">
                <a:solidFill>
                  <a:srgbClr val="002060"/>
                </a:solidFill>
                <a:latin typeface="Wingdings"/>
              </a:rPr>
              <a:t></a:t>
            </a:r>
            <a:r>
              <a:rPr lang="en-GB" sz="1800" b="0" strike="noStrike" spc="-1">
                <a:solidFill>
                  <a:srgbClr val="002060"/>
                </a:solidFill>
                <a:latin typeface="Calibri"/>
              </a:rPr>
              <a:t> you need to register to the CDS])</a:t>
            </a:r>
            <a:endParaRPr lang="en-GB" sz="1800" b="0" strike="noStrike" spc="-1">
              <a:latin typeface="Arial"/>
            </a:endParaRPr>
          </a:p>
          <a:p>
            <a:pPr marL="800280" lvl="1" indent="-342720">
              <a:lnSpc>
                <a:spcPct val="114000"/>
              </a:lnSpc>
              <a:buClr>
                <a:srgbClr val="002060"/>
              </a:buClr>
              <a:buFont typeface="Calibri"/>
              <a:buAutoNum type="arabicPeriod"/>
            </a:pPr>
            <a:r>
              <a:rPr lang="en-GB" sz="1800" b="0" strike="noStrike" spc="-1">
                <a:solidFill>
                  <a:srgbClr val="002060"/>
                </a:solidFill>
                <a:latin typeface="Calibri"/>
              </a:rPr>
              <a:t>Small text to go with the applications to explain what it is and can be done with it.</a:t>
            </a:r>
            <a:endParaRPr lang="en-GB" sz="1800" b="0" strike="noStrike" spc="-1">
              <a:latin typeface="Arial"/>
            </a:endParaRPr>
          </a:p>
          <a:p>
            <a:pPr marL="800280" lvl="1" indent="-342720">
              <a:lnSpc>
                <a:spcPct val="114000"/>
              </a:lnSpc>
              <a:buClr>
                <a:srgbClr val="002060"/>
              </a:buClr>
              <a:buFont typeface="Calibri"/>
              <a:buAutoNum type="arabicPeriod"/>
            </a:pPr>
            <a:r>
              <a:rPr lang="en-GB" sz="1800" b="0" strike="noStrike" spc="-1">
                <a:solidFill>
                  <a:srgbClr val="002060"/>
                </a:solidFill>
                <a:latin typeface="Calibri"/>
              </a:rPr>
              <a:t>….</a:t>
            </a:r>
            <a:endParaRPr lang="en-GB" sz="1800" b="0" strike="noStrike" spc="-1">
              <a:latin typeface="Arial"/>
            </a:endParaRPr>
          </a:p>
          <a:p>
            <a:pPr marL="343080" indent="-342720">
              <a:lnSpc>
                <a:spcPct val="114000"/>
              </a:lnSpc>
              <a:buClr>
                <a:srgbClr val="002060"/>
              </a:buClr>
              <a:buFont typeface="Wingdings" charset="2"/>
              <a:buChar char=""/>
            </a:pPr>
            <a:r>
              <a:rPr lang="en-GB" sz="1800" b="1" strike="noStrike" spc="-1">
                <a:solidFill>
                  <a:srgbClr val="002060"/>
                </a:solidFill>
                <a:latin typeface="Calibri"/>
              </a:rPr>
              <a:t>The above can be prepared in advance &amp; archived until the data are in the CDS.</a:t>
            </a:r>
            <a:endParaRPr lang="en-GB" sz="1800" b="0" strike="noStrike" spc="-1">
              <a:latin typeface="Arial"/>
            </a:endParaRPr>
          </a:p>
        </p:txBody>
      </p:sp>
      <p:pic>
        <p:nvPicPr>
          <p:cNvPr id="572" name="Picture 5"/>
          <p:cNvPicPr/>
          <p:nvPr/>
        </p:nvPicPr>
        <p:blipFill>
          <a:blip r:embed="rId3"/>
          <a:stretch/>
        </p:blipFill>
        <p:spPr>
          <a:xfrm>
            <a:off x="7452360" y="766800"/>
            <a:ext cx="1350000" cy="1350000"/>
          </a:xfrm>
          <a:prstGeom prst="rect">
            <a:avLst/>
          </a:prstGeom>
          <a:ln>
            <a:noFill/>
          </a:ln>
        </p:spPr>
      </p:pic>
      <p:sp>
        <p:nvSpPr>
          <p:cNvPr id="573" name="CustomShape 3"/>
          <p:cNvSpPr/>
          <p:nvPr/>
        </p:nvSpPr>
        <p:spPr>
          <a:xfrm rot="16200000">
            <a:off x="181080" y="2239560"/>
            <a:ext cx="1945440" cy="364320"/>
          </a:xfrm>
          <a:prstGeom prst="rect">
            <a:avLst/>
          </a:prstGeom>
          <a:solidFill>
            <a:schemeClr val="bg1">
              <a:lumMod val="85000"/>
            </a:schemeClr>
          </a:solid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800" b="1" strike="noStrike" spc="-1">
                <a:solidFill>
                  <a:srgbClr val="002060"/>
                </a:solidFill>
                <a:latin typeface="Calibri"/>
              </a:rPr>
              <a:t>Some suggestions!</a:t>
            </a:r>
            <a:endParaRPr lang="en-GB" sz="1800" b="0" strike="noStrike" spc="-1">
              <a:latin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TextShape 1"/>
          <p:cNvSpPr txBox="1"/>
          <p:nvPr/>
        </p:nvSpPr>
        <p:spPr>
          <a:xfrm>
            <a:off x="827640" y="169200"/>
            <a:ext cx="8168760" cy="33192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Use case: the python workflow</a:t>
            </a:r>
            <a:endParaRPr lang="en-US" sz="1800" b="0" strike="noStrike" spc="-1">
              <a:solidFill>
                <a:srgbClr val="000000"/>
              </a:solidFill>
              <a:latin typeface="Calibri"/>
            </a:endParaRPr>
          </a:p>
        </p:txBody>
      </p:sp>
      <p:sp>
        <p:nvSpPr>
          <p:cNvPr id="575" name="CustomShape 2"/>
          <p:cNvSpPr/>
          <p:nvPr/>
        </p:nvSpPr>
        <p:spPr>
          <a:xfrm>
            <a:off x="4428000" y="1527120"/>
            <a:ext cx="3915000" cy="118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gn="just">
              <a:lnSpc>
                <a:spcPct val="100000"/>
              </a:lnSpc>
              <a:buClr>
                <a:srgbClr val="002060"/>
              </a:buClr>
              <a:buFont typeface="Wingdings" charset="2"/>
              <a:buChar char=""/>
            </a:pPr>
            <a:r>
              <a:rPr lang="en-GB" sz="1800" b="1" strike="noStrike" spc="-1">
                <a:solidFill>
                  <a:srgbClr val="002060"/>
                </a:solidFill>
                <a:latin typeface="Calibri"/>
              </a:rPr>
              <a:t>You’ll need to work and liaise with the CDS team on how to best showcase in </a:t>
            </a:r>
            <a:r>
              <a:rPr lang="en-GB" sz="1800" b="1" u="sng" strike="noStrike" spc="-1">
                <a:solidFill>
                  <a:srgbClr val="002060"/>
                </a:solidFill>
                <a:uFillTx/>
                <a:latin typeface="Calibri"/>
              </a:rPr>
              <a:t>a simple manner </a:t>
            </a:r>
            <a:r>
              <a:rPr lang="en-GB" sz="1800" b="1" strike="noStrike" spc="-1">
                <a:solidFill>
                  <a:srgbClr val="002060"/>
                </a:solidFill>
                <a:latin typeface="Calibri"/>
              </a:rPr>
              <a:t>your dataset (CDS PoC to follow)</a:t>
            </a:r>
            <a:endParaRPr lang="en-GB" sz="1800" b="0" strike="noStrike" spc="-1">
              <a:latin typeface="Arial"/>
            </a:endParaRPr>
          </a:p>
        </p:txBody>
      </p:sp>
      <p:pic>
        <p:nvPicPr>
          <p:cNvPr id="576" name="Picture 20"/>
          <p:cNvPicPr/>
          <p:nvPr/>
        </p:nvPicPr>
        <p:blipFill>
          <a:blip r:embed="rId2"/>
          <a:stretch/>
        </p:blipFill>
        <p:spPr>
          <a:xfrm>
            <a:off x="2196360" y="1380240"/>
            <a:ext cx="1573200" cy="1573200"/>
          </a:xfrm>
          <a:prstGeom prst="rect">
            <a:avLst/>
          </a:prstGeom>
          <a:ln>
            <a:noFill/>
          </a:ln>
        </p:spPr>
      </p:pic>
      <p:sp>
        <p:nvSpPr>
          <p:cNvPr id="577" name="CustomShape 3"/>
          <p:cNvSpPr/>
          <p:nvPr/>
        </p:nvSpPr>
        <p:spPr>
          <a:xfrm>
            <a:off x="1252440" y="3006360"/>
            <a:ext cx="7319160" cy="133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gn="just">
              <a:lnSpc>
                <a:spcPct val="114000"/>
              </a:lnSpc>
              <a:buClr>
                <a:srgbClr val="002060"/>
              </a:buClr>
              <a:buFont typeface="Wingdings" charset="2"/>
              <a:buChar char=""/>
            </a:pPr>
            <a:r>
              <a:rPr lang="en-GB" sz="1800" b="1" strike="noStrike" spc="-1">
                <a:solidFill>
                  <a:srgbClr val="002060"/>
                </a:solidFill>
                <a:latin typeface="Calibri"/>
              </a:rPr>
              <a:t>It would help if a python program was created independently from the toolbox (but bearing in mind how a workflow works) and delivered.</a:t>
            </a:r>
            <a:endParaRPr lang="en-GB" sz="1800" b="0" strike="noStrike" spc="-1">
              <a:latin typeface="Arial"/>
            </a:endParaRPr>
          </a:p>
          <a:p>
            <a:pPr marL="285840" indent="-285480" algn="just">
              <a:lnSpc>
                <a:spcPct val="114000"/>
              </a:lnSpc>
              <a:buClr>
                <a:srgbClr val="002060"/>
              </a:buClr>
              <a:buFont typeface="Wingdings" charset="2"/>
              <a:buChar char=""/>
            </a:pPr>
            <a:r>
              <a:rPr lang="en-GB" sz="1800" b="1" strike="noStrike" spc="-1">
                <a:solidFill>
                  <a:srgbClr val="002060"/>
                </a:solidFill>
                <a:latin typeface="Calibri"/>
              </a:rPr>
              <a:t>This could speed up the development in the Toolbox once the datasets become available in the CDS. </a:t>
            </a:r>
            <a:endParaRPr lang="en-GB" sz="1800" b="0" strike="noStrike" spc="-1">
              <a:latin typeface="Arial"/>
            </a:endParaRPr>
          </a:p>
        </p:txBody>
      </p:sp>
      <p:sp>
        <p:nvSpPr>
          <p:cNvPr id="578" name="CustomShape 4"/>
          <p:cNvSpPr/>
          <p:nvPr/>
        </p:nvSpPr>
        <p:spPr>
          <a:xfrm>
            <a:off x="1187640" y="700920"/>
            <a:ext cx="731916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gn="just">
              <a:lnSpc>
                <a:spcPct val="100000"/>
              </a:lnSpc>
              <a:buClr>
                <a:srgbClr val="002060"/>
              </a:buClr>
              <a:buFont typeface="Wingdings" charset="2"/>
              <a:buChar char=""/>
            </a:pPr>
            <a:r>
              <a:rPr lang="en-GB" sz="1800" b="1" strike="noStrike" spc="-1">
                <a:solidFill>
                  <a:srgbClr val="002060"/>
                </a:solidFill>
                <a:latin typeface="Calibri"/>
              </a:rPr>
              <a:t>Python software that reads the data and produces a showcase for your data</a:t>
            </a:r>
            <a:endParaRPr lang="en-GB" sz="1800" b="0" strike="noStrike" spc="-1">
              <a:latin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Information in confluence: Toolbox</a:t>
            </a:r>
            <a:endParaRPr lang="en-US" sz="1800" b="0" strike="noStrike" spc="-1">
              <a:solidFill>
                <a:srgbClr val="000000"/>
              </a:solidFill>
              <a:latin typeface="Calibri"/>
            </a:endParaRPr>
          </a:p>
        </p:txBody>
      </p:sp>
      <p:pic>
        <p:nvPicPr>
          <p:cNvPr id="580" name="Picture 3"/>
          <p:cNvPicPr/>
          <p:nvPr/>
        </p:nvPicPr>
        <p:blipFill>
          <a:blip r:embed="rId2"/>
          <a:stretch/>
        </p:blipFill>
        <p:spPr>
          <a:xfrm>
            <a:off x="1115640" y="1296000"/>
            <a:ext cx="4824000" cy="3002040"/>
          </a:xfrm>
          <a:prstGeom prst="rect">
            <a:avLst/>
          </a:prstGeom>
          <a:ln>
            <a:solidFill>
              <a:srgbClr val="002060"/>
            </a:solidFill>
          </a:ln>
        </p:spPr>
      </p:pic>
      <p:sp>
        <p:nvSpPr>
          <p:cNvPr id="581" name="CustomShape 2"/>
          <p:cNvSpPr/>
          <p:nvPr/>
        </p:nvSpPr>
        <p:spPr>
          <a:xfrm>
            <a:off x="1092600" y="667800"/>
            <a:ext cx="7215840" cy="3337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600" b="1" strike="noStrike" spc="-1">
                <a:solidFill>
                  <a:srgbClr val="002060"/>
                </a:solidFill>
                <a:latin typeface="Calibri"/>
              </a:rPr>
              <a:t>https://confluence.ecmwf.int/display/COPSRV/How+to+contribute+to+the+toolbox</a:t>
            </a:r>
            <a:endParaRPr lang="en-GB" sz="1600" b="0" strike="noStrike" spc="-1">
              <a:latin typeface="Arial"/>
            </a:endParaRPr>
          </a:p>
        </p:txBody>
      </p:sp>
      <p:pic>
        <p:nvPicPr>
          <p:cNvPr id="582" name="Picture 5"/>
          <p:cNvPicPr/>
          <p:nvPr/>
        </p:nvPicPr>
        <p:blipFill>
          <a:blip r:embed="rId3"/>
          <a:stretch/>
        </p:blipFill>
        <p:spPr>
          <a:xfrm>
            <a:off x="7092360" y="1162080"/>
            <a:ext cx="557280" cy="557280"/>
          </a:xfrm>
          <a:prstGeom prst="rect">
            <a:avLst/>
          </a:prstGeom>
          <a:ln>
            <a:noFill/>
          </a:ln>
        </p:spPr>
      </p:pic>
      <p:sp>
        <p:nvSpPr>
          <p:cNvPr id="583" name="CustomShape 3"/>
          <p:cNvSpPr/>
          <p:nvPr/>
        </p:nvSpPr>
        <p:spPr>
          <a:xfrm>
            <a:off x="6232320" y="1923840"/>
            <a:ext cx="2277000" cy="2010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en-GB" sz="1800" b="0" strike="noStrike" spc="-1">
                <a:solidFill>
                  <a:srgbClr val="002060"/>
                </a:solidFill>
                <a:latin typeface="Calibri"/>
              </a:rPr>
              <a:t>For simple examples, like those we aim at for the use cases, we do not anticipate the need for new tools (i.e. everything should already be available). </a:t>
            </a:r>
            <a:endParaRPr lang="en-GB" sz="18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New features in the CDS web interface</a:t>
            </a:r>
            <a:endParaRPr lang="en-US" sz="1800" b="0" strike="noStrike" spc="-1">
              <a:solidFill>
                <a:srgbClr val="000000"/>
              </a:solidFill>
              <a:latin typeface="Calibri"/>
            </a:endParaRPr>
          </a:p>
        </p:txBody>
      </p:sp>
      <p:sp>
        <p:nvSpPr>
          <p:cNvPr id="585" name="CustomShape 2"/>
          <p:cNvSpPr/>
          <p:nvPr/>
        </p:nvSpPr>
        <p:spPr>
          <a:xfrm>
            <a:off x="867600" y="627480"/>
            <a:ext cx="7664400" cy="3620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buClr>
                <a:srgbClr val="002060"/>
              </a:buClr>
              <a:buFont typeface="Wingdings" charset="2"/>
              <a:buChar char=""/>
            </a:pPr>
            <a:r>
              <a:rPr lang="en-GB" sz="1600" b="0" i="1" strike="noStrike" spc="-1">
                <a:solidFill>
                  <a:srgbClr val="002060"/>
                </a:solidFill>
                <a:latin typeface="Calibri"/>
              </a:rPr>
              <a:t>Additional filters to search data in the CDS:</a:t>
            </a:r>
            <a:endParaRPr lang="en-GB" sz="1600" b="0" strike="noStrike" spc="-1">
              <a:latin typeface="Arial"/>
            </a:endParaRPr>
          </a:p>
          <a:p>
            <a:pPr marL="743040" lvl="1" indent="-285480">
              <a:lnSpc>
                <a:spcPct val="100000"/>
              </a:lnSpc>
              <a:buClr>
                <a:srgbClr val="002060"/>
              </a:buClr>
              <a:buFont typeface="Wingdings" charset="2"/>
              <a:buChar char=""/>
            </a:pPr>
            <a:r>
              <a:rPr lang="en-GB" sz="1400" b="0" i="1" strike="noStrike" spc="-1">
                <a:solidFill>
                  <a:srgbClr val="002060"/>
                </a:solidFill>
                <a:latin typeface="Calibri"/>
              </a:rPr>
              <a:t>General types of data: 'model reanalyses', 'seasonal forcast', 'climate projections', 'satellite observations'...</a:t>
            </a:r>
            <a:endParaRPr lang="en-GB" sz="1400" b="0" strike="noStrike" spc="-1">
              <a:latin typeface="Arial"/>
            </a:endParaRPr>
          </a:p>
          <a:p>
            <a:pPr marL="743040" lvl="1" indent="-285480">
              <a:lnSpc>
                <a:spcPct val="100000"/>
              </a:lnSpc>
              <a:buClr>
                <a:srgbClr val="002060"/>
              </a:buClr>
              <a:buFont typeface="Wingdings" charset="2"/>
              <a:buChar char=""/>
            </a:pPr>
            <a:r>
              <a:rPr lang="en-GB" sz="1400" b="0" i="1" strike="noStrike" spc="-1">
                <a:solidFill>
                  <a:srgbClr val="002060"/>
                </a:solidFill>
                <a:latin typeface="Calibri"/>
              </a:rPr>
              <a:t>Domains: atmosphere, ocean, land</a:t>
            </a:r>
            <a:endParaRPr lang="en-GB" sz="1400" b="0" strike="noStrike" spc="-1">
              <a:latin typeface="Arial"/>
            </a:endParaRPr>
          </a:p>
          <a:p>
            <a:pPr marL="743040" lvl="1" indent="-285480">
              <a:lnSpc>
                <a:spcPct val="100000"/>
              </a:lnSpc>
              <a:buClr>
                <a:srgbClr val="002060"/>
              </a:buClr>
              <a:buFont typeface="Wingdings" charset="2"/>
              <a:buChar char=""/>
            </a:pPr>
            <a:r>
              <a:rPr lang="en-GB" sz="1400" b="0" i="1" strike="noStrike" spc="-1">
                <a:solidFill>
                  <a:srgbClr val="002060"/>
                </a:solidFill>
                <a:latin typeface="Calibri"/>
              </a:rPr>
              <a:t>List of all physical / chemical parameters available among all datasets available</a:t>
            </a:r>
            <a:endParaRPr lang="en-GB" sz="1400" b="0" strike="noStrike" spc="-1">
              <a:latin typeface="Arial"/>
            </a:endParaRPr>
          </a:p>
          <a:p>
            <a:pPr marL="743040" lvl="1" indent="-285480">
              <a:lnSpc>
                <a:spcPct val="100000"/>
              </a:lnSpc>
              <a:buClr>
                <a:srgbClr val="002060"/>
              </a:buClr>
              <a:buFont typeface="Wingdings" charset="2"/>
              <a:buChar char=""/>
            </a:pPr>
            <a:r>
              <a:rPr lang="en-GB" sz="1400" b="0" i="1" strike="noStrike" spc="-1">
                <a:solidFill>
                  <a:srgbClr val="002060"/>
                </a:solidFill>
                <a:latin typeface="Calibri"/>
              </a:rPr>
              <a:t>Datasets with depth level or with only one vertical level of data.</a:t>
            </a:r>
            <a:endParaRPr lang="en-GB" sz="1400" b="0" strike="noStrike" spc="-1">
              <a:latin typeface="Arial"/>
            </a:endParaRPr>
          </a:p>
          <a:p>
            <a:pPr marL="743040" lvl="1" indent="-285480">
              <a:lnSpc>
                <a:spcPct val="100000"/>
              </a:lnSpc>
              <a:buClr>
                <a:srgbClr val="002060"/>
              </a:buClr>
              <a:buFont typeface="Wingdings" charset="2"/>
              <a:buChar char=""/>
            </a:pPr>
            <a:r>
              <a:rPr lang="en-GB" sz="1400" b="0" i="1" strike="noStrike" spc="-1">
                <a:solidFill>
                  <a:srgbClr val="002060"/>
                </a:solidFill>
                <a:latin typeface="Calibri"/>
              </a:rPr>
              <a:t>The use of such filters would require the definition of labels (to be defined in the harmonised table) that would allow automatic classification of the different datasets.</a:t>
            </a:r>
            <a:endParaRPr lang="en-GB" sz="1400" b="0" strike="noStrike" spc="-1">
              <a:latin typeface="Arial"/>
            </a:endParaRPr>
          </a:p>
          <a:p>
            <a:pPr marL="285840" indent="-285480">
              <a:lnSpc>
                <a:spcPct val="100000"/>
              </a:lnSpc>
              <a:buClr>
                <a:srgbClr val="002060"/>
              </a:buClr>
              <a:buFont typeface="Wingdings" charset="2"/>
              <a:buChar char=""/>
            </a:pPr>
            <a:r>
              <a:rPr lang="en-GB" sz="1600" b="0" i="1" strike="noStrike" spc="-1">
                <a:solidFill>
                  <a:srgbClr val="002060"/>
                </a:solidFill>
                <a:latin typeface="Calibri"/>
              </a:rPr>
              <a:t>An online tool to list the versions of the documents that are available in the CDS. Currently, the 'documentation' tab does not include any version number. </a:t>
            </a:r>
            <a:endParaRPr lang="en-GB" sz="1600" b="0" strike="noStrike" spc="-1">
              <a:latin typeface="Arial"/>
            </a:endParaRPr>
          </a:p>
          <a:p>
            <a:pPr>
              <a:lnSpc>
                <a:spcPct val="100000"/>
              </a:lnSpc>
            </a:pPr>
            <a:endParaRPr lang="en-GB" sz="1600" b="0" strike="noStrike" spc="-1">
              <a:latin typeface="Arial"/>
            </a:endParaRPr>
          </a:p>
          <a:p>
            <a:pPr marL="285840" indent="-285480">
              <a:lnSpc>
                <a:spcPct val="100000"/>
              </a:lnSpc>
              <a:buClr>
                <a:srgbClr val="002060"/>
              </a:buClr>
              <a:buFont typeface="Wingdings" charset="2"/>
              <a:buChar char=""/>
            </a:pPr>
            <a:r>
              <a:rPr lang="en-GB" sz="1600" b="0" i="1" strike="noStrike" spc="-1">
                <a:solidFill>
                  <a:srgbClr val="002060"/>
                </a:solidFill>
                <a:latin typeface="Calibri"/>
              </a:rPr>
              <a:t>Is it planned to offer the data as WMS layers as well? (There is such a service for the ESA LC-CCI products provided by UCLouvain.)</a:t>
            </a:r>
            <a:endParaRPr lang="en-GB" sz="1600" b="0" strike="noStrike" spc="-1">
              <a:latin typeface="Arial"/>
            </a:endParaRPr>
          </a:p>
          <a:p>
            <a:pPr>
              <a:lnSpc>
                <a:spcPct val="100000"/>
              </a:lnSpc>
            </a:pPr>
            <a:endParaRPr lang="en-GB" sz="1600" b="0" strike="noStrike" spc="-1">
              <a:latin typeface="Arial"/>
            </a:endParaRPr>
          </a:p>
          <a:p>
            <a:pPr algn="ctr">
              <a:lnSpc>
                <a:spcPct val="100000"/>
              </a:lnSpc>
            </a:pPr>
            <a:r>
              <a:rPr lang="en-GB" sz="1600" b="1" strike="noStrike" spc="-1">
                <a:solidFill>
                  <a:srgbClr val="002060"/>
                </a:solidFill>
                <a:latin typeface="Wingdings"/>
              </a:rPr>
              <a:t></a:t>
            </a:r>
            <a:r>
              <a:rPr lang="en-GB" sz="1600" b="1" strike="noStrike" spc="-1">
                <a:solidFill>
                  <a:srgbClr val="002060"/>
                </a:solidFill>
                <a:latin typeface="Calibri"/>
              </a:rPr>
              <a:t> These will be passed to and discussed with the CDS team.</a:t>
            </a:r>
            <a:endParaRPr lang="en-GB" sz="1600" b="0" strike="noStrike" spc="-1">
              <a:latin typeface="Arial"/>
            </a:endParaRPr>
          </a:p>
          <a:p>
            <a:pPr>
              <a:lnSpc>
                <a:spcPct val="100000"/>
              </a:lnSpc>
            </a:pPr>
            <a:endParaRPr lang="en-GB" sz="1600" b="0" strike="noStrike" spc="-1">
              <a:latin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Conclusions</a:t>
            </a:r>
            <a:endParaRPr lang="en-US" sz="1800" b="0" strike="noStrike" spc="-1">
              <a:solidFill>
                <a:srgbClr val="000000"/>
              </a:solidFill>
              <a:latin typeface="Calibri"/>
            </a:endParaRPr>
          </a:p>
        </p:txBody>
      </p:sp>
      <p:sp>
        <p:nvSpPr>
          <p:cNvPr id="587" name="CustomShape 2"/>
          <p:cNvSpPr/>
          <p:nvPr/>
        </p:nvSpPr>
        <p:spPr>
          <a:xfrm>
            <a:off x="1163520" y="987480"/>
            <a:ext cx="7227000" cy="3107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buClr>
                <a:srgbClr val="002060"/>
              </a:buClr>
              <a:buFont typeface="Wingdings" charset="2"/>
              <a:buChar char=""/>
            </a:pPr>
            <a:r>
              <a:rPr lang="en-GB" sz="1800" b="1" strike="noStrike" spc="-1">
                <a:solidFill>
                  <a:srgbClr val="002060"/>
                </a:solidFill>
                <a:latin typeface="Calibri"/>
              </a:rPr>
              <a:t>Not everything is cast in stone </a:t>
            </a:r>
            <a:r>
              <a:rPr lang="en-GB" sz="1800" b="0" strike="noStrike" spc="-1">
                <a:solidFill>
                  <a:srgbClr val="002060"/>
                </a:solidFill>
                <a:latin typeface="Wingdings"/>
              </a:rPr>
              <a:t></a:t>
            </a:r>
            <a:r>
              <a:rPr lang="en-GB" sz="1800" b="0" strike="noStrike" spc="-1">
                <a:solidFill>
                  <a:srgbClr val="002060"/>
                </a:solidFill>
                <a:latin typeface="Calibri"/>
              </a:rPr>
              <a:t> What we all trying to do here is complex and new, so it is inevitable that we need to iterate until we converge with the process.</a:t>
            </a: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Use this presentation as a 1</a:t>
            </a:r>
            <a:r>
              <a:rPr lang="en-GB" sz="1800" b="1" strike="noStrike" spc="-1" baseline="30000">
                <a:solidFill>
                  <a:srgbClr val="002060"/>
                </a:solidFill>
                <a:latin typeface="Calibri"/>
              </a:rPr>
              <a:t>st</a:t>
            </a:r>
            <a:r>
              <a:rPr lang="en-GB" sz="1800" b="1" strike="noStrike" spc="-1">
                <a:solidFill>
                  <a:srgbClr val="002060"/>
                </a:solidFill>
                <a:latin typeface="Calibri"/>
              </a:rPr>
              <a:t> aid tool, but (new) aspects may need to be addressed in the future </a:t>
            </a:r>
            <a:r>
              <a:rPr lang="en-GB" sz="1800" b="0" strike="noStrike" spc="-1">
                <a:solidFill>
                  <a:srgbClr val="002060"/>
                </a:solidFill>
                <a:latin typeface="Wingdings"/>
              </a:rPr>
              <a:t></a:t>
            </a:r>
            <a:r>
              <a:rPr lang="en-GB" sz="1800" b="0" strike="noStrike" spc="-1">
                <a:solidFill>
                  <a:srgbClr val="002060"/>
                </a:solidFill>
                <a:latin typeface="Calibri"/>
              </a:rPr>
              <a:t> </a:t>
            </a:r>
            <a:r>
              <a:rPr lang="en-GB" sz="1800" b="1" strike="noStrike" spc="-1">
                <a:solidFill>
                  <a:srgbClr val="C00000"/>
                </a:solidFill>
                <a:latin typeface="Calibri"/>
              </a:rPr>
              <a:t>we need to continue working together.</a:t>
            </a:r>
            <a:endParaRPr lang="en-GB" sz="1800" b="0" strike="noStrike" spc="-1">
              <a:latin typeface="Arial"/>
            </a:endParaRPr>
          </a:p>
          <a:p>
            <a:pPr>
              <a:lnSpc>
                <a:spcPct val="100000"/>
              </a:lnSpc>
            </a:pPr>
            <a:r>
              <a:rPr lang="en-GB" sz="1800" b="0" strike="noStrike" spc="-1">
                <a:solidFill>
                  <a:srgbClr val="002060"/>
                </a:solidFill>
                <a:latin typeface="Calibri"/>
              </a:rPr>
              <a:t> </a:t>
            </a: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The integration process in the Catalogue cannot be completely captured e.g. in the harmonised table and its updates </a:t>
            </a:r>
            <a:r>
              <a:rPr lang="en-GB" sz="1800" b="0" strike="noStrike" spc="-1">
                <a:solidFill>
                  <a:srgbClr val="002060"/>
                </a:solidFill>
                <a:latin typeface="Wingdings"/>
              </a:rPr>
              <a:t></a:t>
            </a:r>
            <a:r>
              <a:rPr lang="en-GB" sz="1800" b="0" strike="noStrike" spc="-1">
                <a:solidFill>
                  <a:srgbClr val="002060"/>
                </a:solidFill>
                <a:latin typeface="Calibri"/>
              </a:rPr>
              <a:t> some lateral communication will still be necessary.</a:t>
            </a:r>
            <a:endParaRPr lang="en-GB" sz="1800" b="0" strike="noStrike" spc="-1">
              <a:latin typeface="Arial"/>
            </a:endParaRPr>
          </a:p>
          <a:p>
            <a:pPr>
              <a:lnSpc>
                <a:spcPct val="100000"/>
              </a:lnSpc>
            </a:pPr>
            <a:endParaRPr lang="en-GB" sz="1800" b="0" strike="noStrike" spc="-1">
              <a:latin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Information in confluence: CDS catalogue</a:t>
            </a:r>
            <a:endParaRPr lang="en-US" sz="1800" b="0" strike="noStrike" spc="-1">
              <a:solidFill>
                <a:srgbClr val="000000"/>
              </a:solidFill>
              <a:latin typeface="Calibri"/>
            </a:endParaRPr>
          </a:p>
        </p:txBody>
      </p:sp>
      <p:pic>
        <p:nvPicPr>
          <p:cNvPr id="589" name="Picture 3"/>
          <p:cNvPicPr/>
          <p:nvPr/>
        </p:nvPicPr>
        <p:blipFill>
          <a:blip r:embed="rId2"/>
          <a:stretch/>
        </p:blipFill>
        <p:spPr>
          <a:xfrm>
            <a:off x="1187640" y="930960"/>
            <a:ext cx="5657040" cy="3449520"/>
          </a:xfrm>
          <a:prstGeom prst="rect">
            <a:avLst/>
          </a:prstGeom>
          <a:ln>
            <a:solidFill>
              <a:srgbClr val="002060"/>
            </a:solidFill>
          </a:ln>
        </p:spPr>
      </p:pic>
      <p:sp>
        <p:nvSpPr>
          <p:cNvPr id="590" name="CustomShape 2"/>
          <p:cNvSpPr/>
          <p:nvPr/>
        </p:nvSpPr>
        <p:spPr>
          <a:xfrm>
            <a:off x="689040" y="544680"/>
            <a:ext cx="8175960" cy="3337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600" b="1" strike="noStrike" spc="-1">
                <a:solidFill>
                  <a:srgbClr val="002060"/>
                </a:solidFill>
                <a:latin typeface="Calibri"/>
              </a:rPr>
              <a:t>https://confluence.ecmwf.int/display/COPSRV/How+to+integrate+data+in+the+CDS+Catalogue</a:t>
            </a:r>
            <a:endParaRPr lang="en-GB" sz="1600" b="0" strike="noStrike" spc="-1">
              <a:latin typeface="Arial"/>
            </a:endParaRPr>
          </a:p>
        </p:txBody>
      </p:sp>
      <p:sp>
        <p:nvSpPr>
          <p:cNvPr id="591" name="CustomShape 3"/>
          <p:cNvSpPr/>
          <p:nvPr/>
        </p:nvSpPr>
        <p:spPr>
          <a:xfrm>
            <a:off x="7012080" y="2067840"/>
            <a:ext cx="1807920" cy="913320"/>
          </a:xfrm>
          <a:prstGeom prst="rect">
            <a:avLst/>
          </a:prstGeom>
          <a:solidFill>
            <a:schemeClr val="bg1"/>
          </a:solidFill>
          <a:ln w="57240">
            <a:solidFill>
              <a:srgbClr val="002060"/>
            </a:solidFill>
            <a:round/>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002060"/>
                </a:solidFill>
                <a:latin typeface="Calibri"/>
              </a:rPr>
              <a:t>We will add a page using your feedbacks.</a:t>
            </a:r>
            <a:endParaRPr lang="en-GB" sz="18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Useful links</a:t>
            </a:r>
            <a:endParaRPr lang="en-US" sz="1800" b="0" strike="noStrike" spc="-1">
              <a:solidFill>
                <a:srgbClr val="000000"/>
              </a:solidFill>
              <a:latin typeface="Calibri"/>
            </a:endParaRPr>
          </a:p>
        </p:txBody>
      </p:sp>
      <p:sp>
        <p:nvSpPr>
          <p:cNvPr id="593" name="CustomShape 2"/>
          <p:cNvSpPr/>
          <p:nvPr/>
        </p:nvSpPr>
        <p:spPr>
          <a:xfrm>
            <a:off x="899640" y="772560"/>
            <a:ext cx="7227000" cy="420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buClr>
                <a:srgbClr val="002060"/>
              </a:buClr>
              <a:buFont typeface="Wingdings" charset="2"/>
              <a:buChar char=""/>
            </a:pPr>
            <a:r>
              <a:rPr lang="en-GB" sz="1800" b="1" strike="noStrike" spc="-1">
                <a:solidFill>
                  <a:srgbClr val="002060"/>
                </a:solidFill>
                <a:latin typeface="Calibri"/>
              </a:rPr>
              <a:t>CDS test data web-page:</a:t>
            </a: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How to integrate data in the CDS:</a:t>
            </a: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Common Data Model:</a:t>
            </a: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How to contribute to the toolbox (for info only):</a:t>
            </a: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a:p>
            <a:pPr marL="285840" indent="-285480">
              <a:lnSpc>
                <a:spcPct val="100000"/>
              </a:lnSpc>
              <a:buClr>
                <a:srgbClr val="002060"/>
              </a:buClr>
              <a:buFont typeface="Wingdings" charset="2"/>
              <a:buChar char=""/>
            </a:pPr>
            <a:r>
              <a:rPr lang="en-GB" sz="1800" b="1" strike="noStrike" spc="-1">
                <a:solidFill>
                  <a:srgbClr val="002060"/>
                </a:solidFill>
                <a:latin typeface="Calibri"/>
              </a:rPr>
              <a:t>Use case example (you need to register to the CDS)</a:t>
            </a:r>
            <a:endParaRPr lang="en-GB" sz="1800" b="0" strike="noStrike" spc="-1">
              <a:latin typeface="Arial"/>
            </a:endParaRPr>
          </a:p>
          <a:p>
            <a:pPr>
              <a:lnSpc>
                <a:spcPct val="100000"/>
              </a:lnSpc>
            </a:pPr>
            <a:endParaRPr lang="en-GB" sz="1800" b="0" strike="noStrike" spc="-1">
              <a:latin typeface="Arial"/>
            </a:endParaRPr>
          </a:p>
          <a:p>
            <a:pPr>
              <a:lnSpc>
                <a:spcPct val="100000"/>
              </a:lnSpc>
            </a:pPr>
            <a:endParaRPr lang="en-GB" sz="1800" b="0" strike="noStrike" spc="-1">
              <a:latin typeface="Arial"/>
            </a:endParaRPr>
          </a:p>
          <a:p>
            <a:pPr>
              <a:lnSpc>
                <a:spcPct val="100000"/>
              </a:lnSpc>
            </a:pPr>
            <a:r>
              <a:rPr lang="en-GB" sz="1800" b="0" strike="noStrike" spc="-1">
                <a:solidFill>
                  <a:srgbClr val="002060"/>
                </a:solidFill>
                <a:latin typeface="Calibri"/>
              </a:rPr>
              <a:t> </a:t>
            </a:r>
            <a:endParaRPr lang="en-GB" sz="1800" b="0" strike="noStrike" spc="-1">
              <a:latin typeface="Arial"/>
            </a:endParaRPr>
          </a:p>
          <a:p>
            <a:pPr>
              <a:lnSpc>
                <a:spcPct val="100000"/>
              </a:lnSpc>
            </a:pPr>
            <a:endParaRPr lang="en-GB" sz="1800" b="0" strike="noStrike" spc="-1">
              <a:latin typeface="Arial"/>
            </a:endParaRPr>
          </a:p>
        </p:txBody>
      </p:sp>
      <p:sp>
        <p:nvSpPr>
          <p:cNvPr id="594" name="CustomShape 3"/>
          <p:cNvSpPr/>
          <p:nvPr/>
        </p:nvSpPr>
        <p:spPr>
          <a:xfrm>
            <a:off x="1199160" y="1067400"/>
            <a:ext cx="741636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400" b="1" u="sng" strike="noStrike" spc="-1">
                <a:solidFill>
                  <a:srgbClr val="0000FF"/>
                </a:solidFill>
                <a:uFillTx/>
                <a:latin typeface="Calibri"/>
              </a:rPr>
              <a:t>https://cds-dev.copernicus-climate.eu/cdsapp#!/dataset/ecv-for-climate-change?tab=overview</a:t>
            </a:r>
            <a:endParaRPr lang="en-GB" sz="1400" b="0" strike="noStrike" spc="-1">
              <a:latin typeface="Arial"/>
            </a:endParaRPr>
          </a:p>
        </p:txBody>
      </p:sp>
      <p:sp>
        <p:nvSpPr>
          <p:cNvPr id="595" name="CustomShape 4"/>
          <p:cNvSpPr/>
          <p:nvPr/>
        </p:nvSpPr>
        <p:spPr>
          <a:xfrm>
            <a:off x="1208520" y="1784880"/>
            <a:ext cx="7219080" cy="303480"/>
          </a:xfrm>
          <a:prstGeom prst="rect">
            <a:avLst/>
          </a:prstGeom>
          <a:noFill/>
          <a:ln>
            <a:noFill/>
          </a:ln>
        </p:spPr>
        <p:style>
          <a:lnRef idx="0">
            <a:scrgbClr r="0" g="0" b="0"/>
          </a:lnRef>
          <a:fillRef idx="0">
            <a:scrgbClr r="0" g="0" b="0"/>
          </a:fillRef>
          <a:effectRef idx="0">
            <a:scrgbClr r="0" g="0" b="0"/>
          </a:effectRef>
          <a:fontRef idx="minor"/>
        </p:style>
      </p:sp>
      <p:sp>
        <p:nvSpPr>
          <p:cNvPr id="596" name="CustomShape 5"/>
          <p:cNvSpPr/>
          <p:nvPr/>
        </p:nvSpPr>
        <p:spPr>
          <a:xfrm>
            <a:off x="1242360" y="2420640"/>
            <a:ext cx="767772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u="sng" strike="noStrike" spc="-1">
                <a:solidFill>
                  <a:srgbClr val="0000FF"/>
                </a:solidFill>
                <a:uFillTx/>
                <a:latin typeface="Calibri"/>
              </a:rPr>
              <a:t>https://confluence.ecmwf.int/display/COPSRV/CDM%3A+Common+data+model+specification+-+v1.0</a:t>
            </a:r>
            <a:endParaRPr lang="en-GB" sz="1400" b="0" strike="noStrike" spc="-1">
              <a:latin typeface="Arial"/>
            </a:endParaRPr>
          </a:p>
        </p:txBody>
      </p:sp>
      <p:sp>
        <p:nvSpPr>
          <p:cNvPr id="597" name="CustomShape 6"/>
          <p:cNvSpPr/>
          <p:nvPr/>
        </p:nvSpPr>
        <p:spPr>
          <a:xfrm>
            <a:off x="1204920" y="3113280"/>
            <a:ext cx="637164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u="sng" strike="noStrike" spc="-1">
                <a:solidFill>
                  <a:srgbClr val="0000FF"/>
                </a:solidFill>
                <a:uFillTx/>
                <a:latin typeface="Calibri"/>
              </a:rPr>
              <a:t>https://confluence.ecmwf.int/display/COPSRV/How+to+contribute+to+the+toolbox</a:t>
            </a:r>
            <a:endParaRPr lang="en-GB" sz="1400" b="0" strike="noStrike" spc="-1">
              <a:latin typeface="Arial"/>
            </a:endParaRPr>
          </a:p>
        </p:txBody>
      </p:sp>
      <p:sp>
        <p:nvSpPr>
          <p:cNvPr id="598" name="CustomShape 7"/>
          <p:cNvSpPr/>
          <p:nvPr/>
        </p:nvSpPr>
        <p:spPr>
          <a:xfrm>
            <a:off x="1238400" y="3841560"/>
            <a:ext cx="7450560" cy="30348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1" strike="noStrike" spc="698">
                <a:solidFill>
                  <a:srgbClr val="FFFFFF"/>
                </a:solidFill>
                <a:latin typeface="Calibri"/>
              </a:rPr>
              <a:t>The two sides of the same coin</a:t>
            </a:r>
            <a:endParaRPr lang="en-US" sz="1800" b="0" strike="noStrike" spc="-1">
              <a:solidFill>
                <a:srgbClr val="000000"/>
              </a:solidFill>
              <a:latin typeface="Calibri"/>
            </a:endParaRPr>
          </a:p>
        </p:txBody>
      </p:sp>
      <p:sp>
        <p:nvSpPr>
          <p:cNvPr id="191" name="CustomShape 2"/>
          <p:cNvSpPr/>
          <p:nvPr/>
        </p:nvSpPr>
        <p:spPr>
          <a:xfrm rot="19262400">
            <a:off x="1028880" y="3151800"/>
            <a:ext cx="704160" cy="306360"/>
          </a:xfrm>
          <a:prstGeom prst="can">
            <a:avLst>
              <a:gd name="adj" fmla="val 25000"/>
            </a:avLst>
          </a:prstGeom>
          <a:ln>
            <a:round/>
          </a:ln>
        </p:spPr>
        <p:style>
          <a:lnRef idx="2">
            <a:schemeClr val="accent1">
              <a:shade val="50000"/>
            </a:schemeClr>
          </a:lnRef>
          <a:fillRef idx="1">
            <a:schemeClr val="accent1"/>
          </a:fillRef>
          <a:effectRef idx="0">
            <a:schemeClr val="accent1"/>
          </a:effectRef>
          <a:fontRef idx="minor"/>
        </p:style>
      </p:sp>
      <p:sp>
        <p:nvSpPr>
          <p:cNvPr id="192" name="CustomShape 3"/>
          <p:cNvSpPr/>
          <p:nvPr/>
        </p:nvSpPr>
        <p:spPr>
          <a:xfrm rot="19262400">
            <a:off x="858960" y="2941560"/>
            <a:ext cx="704160" cy="306360"/>
          </a:xfrm>
          <a:prstGeom prst="can">
            <a:avLst>
              <a:gd name="adj" fmla="val 25000"/>
            </a:avLst>
          </a:prstGeom>
          <a:ln>
            <a:round/>
          </a:ln>
        </p:spPr>
        <p:style>
          <a:lnRef idx="2">
            <a:schemeClr val="accent1">
              <a:shade val="50000"/>
            </a:schemeClr>
          </a:lnRef>
          <a:fillRef idx="1">
            <a:schemeClr val="accent1"/>
          </a:fillRef>
          <a:effectRef idx="0">
            <a:schemeClr val="accent1"/>
          </a:effectRef>
          <a:fontRef idx="minor"/>
        </p:style>
      </p:sp>
      <p:sp>
        <p:nvSpPr>
          <p:cNvPr id="193" name="CustomShape 4"/>
          <p:cNvSpPr/>
          <p:nvPr/>
        </p:nvSpPr>
        <p:spPr>
          <a:xfrm rot="19262400">
            <a:off x="690120" y="2733120"/>
            <a:ext cx="704160" cy="306360"/>
          </a:xfrm>
          <a:prstGeom prst="can">
            <a:avLst>
              <a:gd name="adj" fmla="val 25000"/>
            </a:avLst>
          </a:prstGeom>
          <a:ln>
            <a:round/>
          </a:ln>
        </p:spPr>
        <p:style>
          <a:lnRef idx="2">
            <a:schemeClr val="accent1">
              <a:shade val="50000"/>
            </a:schemeClr>
          </a:lnRef>
          <a:fillRef idx="1">
            <a:schemeClr val="accent1"/>
          </a:fillRef>
          <a:effectRef idx="0">
            <a:schemeClr val="accent1"/>
          </a:effectRef>
          <a:fontRef idx="minor"/>
        </p:style>
      </p:sp>
      <p:pic>
        <p:nvPicPr>
          <p:cNvPr id="194" name="Picture 7"/>
          <p:cNvPicPr/>
          <p:nvPr/>
        </p:nvPicPr>
        <p:blipFill>
          <a:blip r:embed="rId2"/>
          <a:stretch/>
        </p:blipFill>
        <p:spPr>
          <a:xfrm rot="19718400">
            <a:off x="2370240" y="997200"/>
            <a:ext cx="699480" cy="1197000"/>
          </a:xfrm>
          <a:prstGeom prst="rect">
            <a:avLst/>
          </a:prstGeom>
          <a:ln>
            <a:noFill/>
          </a:ln>
        </p:spPr>
      </p:pic>
      <p:pic>
        <p:nvPicPr>
          <p:cNvPr id="195" name="Picture 8"/>
          <p:cNvPicPr/>
          <p:nvPr/>
        </p:nvPicPr>
        <p:blipFill>
          <a:blip r:embed="rId2"/>
          <a:stretch/>
        </p:blipFill>
        <p:spPr>
          <a:xfrm rot="21163800">
            <a:off x="2622240" y="906480"/>
            <a:ext cx="745920" cy="1122480"/>
          </a:xfrm>
          <a:prstGeom prst="rect">
            <a:avLst/>
          </a:prstGeom>
          <a:ln>
            <a:noFill/>
          </a:ln>
        </p:spPr>
      </p:pic>
      <p:pic>
        <p:nvPicPr>
          <p:cNvPr id="196" name="Picture 9"/>
          <p:cNvPicPr/>
          <p:nvPr/>
        </p:nvPicPr>
        <p:blipFill>
          <a:blip r:embed="rId2"/>
          <a:stretch/>
        </p:blipFill>
        <p:spPr>
          <a:xfrm rot="894000">
            <a:off x="3000600" y="934200"/>
            <a:ext cx="815040" cy="1027440"/>
          </a:xfrm>
          <a:prstGeom prst="rect">
            <a:avLst/>
          </a:prstGeom>
          <a:ln>
            <a:noFill/>
          </a:ln>
        </p:spPr>
      </p:pic>
      <p:pic>
        <p:nvPicPr>
          <p:cNvPr id="197" name="Picture 10"/>
          <p:cNvPicPr/>
          <p:nvPr/>
        </p:nvPicPr>
        <p:blipFill>
          <a:blip r:embed="rId2"/>
          <a:stretch/>
        </p:blipFill>
        <p:spPr>
          <a:xfrm rot="19778400">
            <a:off x="2358720" y="1394280"/>
            <a:ext cx="700560" cy="1195200"/>
          </a:xfrm>
          <a:prstGeom prst="rect">
            <a:avLst/>
          </a:prstGeom>
          <a:ln>
            <a:noFill/>
          </a:ln>
        </p:spPr>
      </p:pic>
      <p:pic>
        <p:nvPicPr>
          <p:cNvPr id="198" name="Picture 11"/>
          <p:cNvPicPr/>
          <p:nvPr/>
        </p:nvPicPr>
        <p:blipFill>
          <a:blip r:embed="rId3"/>
          <a:stretch/>
        </p:blipFill>
        <p:spPr>
          <a:xfrm rot="21163800">
            <a:off x="2762640" y="1198800"/>
            <a:ext cx="746280" cy="1123200"/>
          </a:xfrm>
          <a:prstGeom prst="rect">
            <a:avLst/>
          </a:prstGeom>
          <a:ln>
            <a:noFill/>
          </a:ln>
        </p:spPr>
      </p:pic>
      <p:pic>
        <p:nvPicPr>
          <p:cNvPr id="199" name="Picture 12"/>
          <p:cNvPicPr/>
          <p:nvPr/>
        </p:nvPicPr>
        <p:blipFill>
          <a:blip r:embed="rId4"/>
          <a:stretch/>
        </p:blipFill>
        <p:spPr>
          <a:xfrm rot="910800">
            <a:off x="3277440" y="1302120"/>
            <a:ext cx="820440" cy="1027080"/>
          </a:xfrm>
          <a:prstGeom prst="rect">
            <a:avLst/>
          </a:prstGeom>
          <a:ln>
            <a:noFill/>
          </a:ln>
        </p:spPr>
      </p:pic>
      <p:sp>
        <p:nvSpPr>
          <p:cNvPr id="200" name="CustomShape 5"/>
          <p:cNvSpPr/>
          <p:nvPr/>
        </p:nvSpPr>
        <p:spPr>
          <a:xfrm rot="19262400">
            <a:off x="1706400" y="2224080"/>
            <a:ext cx="559080" cy="10044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6000" b="0" strike="noStrike" spc="-1">
                <a:solidFill>
                  <a:srgbClr val="002060"/>
                </a:solidFill>
                <a:latin typeface="Calibri"/>
              </a:rPr>
              <a:t>+</a:t>
            </a:r>
            <a:endParaRPr lang="en-GB" sz="6000" b="0" strike="noStrike" spc="-1">
              <a:latin typeface="Arial"/>
            </a:endParaRPr>
          </a:p>
        </p:txBody>
      </p:sp>
      <p:sp>
        <p:nvSpPr>
          <p:cNvPr id="201" name="CustomShape 6"/>
          <p:cNvSpPr/>
          <p:nvPr/>
        </p:nvSpPr>
        <p:spPr>
          <a:xfrm rot="19262400">
            <a:off x="1613520" y="4109760"/>
            <a:ext cx="559080" cy="10044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6000" b="0" strike="noStrike" spc="-1">
                <a:solidFill>
                  <a:srgbClr val="002060"/>
                </a:solidFill>
                <a:latin typeface="Calibri"/>
              </a:rPr>
              <a:t>+</a:t>
            </a:r>
            <a:endParaRPr lang="en-GB" sz="6000" b="0" strike="noStrike" spc="-1">
              <a:latin typeface="Arial"/>
            </a:endParaRPr>
          </a:p>
        </p:txBody>
      </p:sp>
      <p:pic>
        <p:nvPicPr>
          <p:cNvPr id="202" name="Picture 16"/>
          <p:cNvPicPr/>
          <p:nvPr/>
        </p:nvPicPr>
        <p:blipFill>
          <a:blip r:embed="rId5"/>
          <a:stretch/>
        </p:blipFill>
        <p:spPr>
          <a:xfrm rot="19262400">
            <a:off x="1756440" y="3077280"/>
            <a:ext cx="1776240" cy="1419480"/>
          </a:xfrm>
          <a:prstGeom prst="rect">
            <a:avLst/>
          </a:prstGeom>
          <a:ln>
            <a:noFill/>
          </a:ln>
        </p:spPr>
      </p:pic>
      <p:pic>
        <p:nvPicPr>
          <p:cNvPr id="203" name="Picture 18"/>
          <p:cNvPicPr/>
          <p:nvPr/>
        </p:nvPicPr>
        <p:blipFill>
          <a:blip r:embed="rId6"/>
          <a:stretch/>
        </p:blipFill>
        <p:spPr>
          <a:xfrm>
            <a:off x="3821400" y="2710080"/>
            <a:ext cx="1415880" cy="981360"/>
          </a:xfrm>
          <a:prstGeom prst="rect">
            <a:avLst/>
          </a:prstGeom>
          <a:ln>
            <a:noFill/>
          </a:ln>
        </p:spPr>
      </p:pic>
      <p:pic>
        <p:nvPicPr>
          <p:cNvPr id="204" name="Picture 20"/>
          <p:cNvPicPr/>
          <p:nvPr/>
        </p:nvPicPr>
        <p:blipFill>
          <a:blip r:embed="rId7"/>
          <a:stretch/>
        </p:blipFill>
        <p:spPr>
          <a:xfrm rot="1979400">
            <a:off x="5908320" y="1304280"/>
            <a:ext cx="2360520" cy="1413720"/>
          </a:xfrm>
          <a:prstGeom prst="rect">
            <a:avLst/>
          </a:prstGeom>
          <a:ln>
            <a:noFill/>
          </a:ln>
        </p:spPr>
      </p:pic>
      <p:pic>
        <p:nvPicPr>
          <p:cNvPr id="205" name="Picture 21"/>
          <p:cNvPicPr/>
          <p:nvPr/>
        </p:nvPicPr>
        <p:blipFill>
          <a:blip r:embed="rId8"/>
          <a:stretch/>
        </p:blipFill>
        <p:spPr>
          <a:xfrm rot="1979400">
            <a:off x="6450120" y="1877040"/>
            <a:ext cx="2354400" cy="1414800"/>
          </a:xfrm>
          <a:prstGeom prst="rect">
            <a:avLst/>
          </a:prstGeom>
          <a:ln>
            <a:noFill/>
          </a:ln>
        </p:spPr>
      </p:pic>
      <p:pic>
        <p:nvPicPr>
          <p:cNvPr id="206" name="Picture 22"/>
          <p:cNvPicPr/>
          <p:nvPr/>
        </p:nvPicPr>
        <p:blipFill>
          <a:blip r:embed="rId9"/>
          <a:stretch/>
        </p:blipFill>
        <p:spPr>
          <a:xfrm rot="1979400">
            <a:off x="6564960" y="2334240"/>
            <a:ext cx="2352600" cy="1415160"/>
          </a:xfrm>
          <a:prstGeom prst="rect">
            <a:avLst/>
          </a:prstGeom>
          <a:ln>
            <a:noFill/>
          </a:ln>
        </p:spPr>
      </p:pic>
      <p:pic>
        <p:nvPicPr>
          <p:cNvPr id="207" name="Picture 24"/>
          <p:cNvPicPr/>
          <p:nvPr/>
        </p:nvPicPr>
        <p:blipFill>
          <a:blip r:embed="rId10"/>
          <a:stretch/>
        </p:blipFill>
        <p:spPr>
          <a:xfrm>
            <a:off x="5081760" y="2743560"/>
            <a:ext cx="902160" cy="902160"/>
          </a:xfrm>
          <a:prstGeom prst="rect">
            <a:avLst/>
          </a:prstGeom>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How to deliver the…</a:t>
            </a:r>
            <a:endParaRPr lang="en-US" sz="1800" b="0" strike="noStrike" spc="-1">
              <a:solidFill>
                <a:srgbClr val="000000"/>
              </a:solidFill>
              <a:latin typeface="Calibri"/>
            </a:endParaRPr>
          </a:p>
        </p:txBody>
      </p:sp>
      <p:sp>
        <p:nvSpPr>
          <p:cNvPr id="209" name="CustomShape 2"/>
          <p:cNvSpPr/>
          <p:nvPr/>
        </p:nvSpPr>
        <p:spPr>
          <a:xfrm>
            <a:off x="3858480" y="2067840"/>
            <a:ext cx="1269360" cy="760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4400" b="1" strike="noStrike" spc="-1">
                <a:solidFill>
                  <a:srgbClr val="002060"/>
                </a:solidFill>
                <a:latin typeface="Calibri"/>
              </a:rPr>
              <a:t>Data</a:t>
            </a:r>
            <a:endParaRPr lang="en-GB" sz="4400" b="0" strike="noStrike" spc="-1">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Information on confluence</a:t>
            </a:r>
            <a:endParaRPr lang="en-US" sz="1800" b="0" strike="noStrike" spc="-1">
              <a:solidFill>
                <a:srgbClr val="000000"/>
              </a:solidFill>
              <a:latin typeface="Calibri"/>
            </a:endParaRPr>
          </a:p>
        </p:txBody>
      </p:sp>
      <p:pic>
        <p:nvPicPr>
          <p:cNvPr id="211" name="Picture 3"/>
          <p:cNvPicPr/>
          <p:nvPr/>
        </p:nvPicPr>
        <p:blipFill>
          <a:blip r:embed="rId2"/>
          <a:stretch/>
        </p:blipFill>
        <p:spPr>
          <a:xfrm>
            <a:off x="1599480" y="1347480"/>
            <a:ext cx="4737600" cy="2889000"/>
          </a:xfrm>
          <a:prstGeom prst="rect">
            <a:avLst/>
          </a:prstGeom>
          <a:ln>
            <a:solidFill>
              <a:srgbClr val="002060"/>
            </a:solidFill>
          </a:ln>
        </p:spPr>
      </p:pic>
      <p:sp>
        <p:nvSpPr>
          <p:cNvPr id="212" name="CustomShape 2"/>
          <p:cNvSpPr/>
          <p:nvPr/>
        </p:nvSpPr>
        <p:spPr>
          <a:xfrm>
            <a:off x="1167480" y="858240"/>
            <a:ext cx="721908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1400" b="1" strike="noStrike" spc="-1">
                <a:solidFill>
                  <a:srgbClr val="002060"/>
                </a:solidFill>
                <a:latin typeface="Calibri"/>
              </a:rPr>
              <a:t>https://confluence.ecmwf.int/display/COPSRV/How+to+integrate+data+in+the+CDS+Catalogue</a:t>
            </a:r>
            <a:endParaRPr lang="en-GB" sz="1400" b="0" strike="noStrike" spc="-1">
              <a:latin typeface="Arial"/>
            </a:endParaRPr>
          </a:p>
        </p:txBody>
      </p:sp>
      <p:sp>
        <p:nvSpPr>
          <p:cNvPr id="213" name="CustomShape 3"/>
          <p:cNvSpPr/>
          <p:nvPr/>
        </p:nvSpPr>
        <p:spPr>
          <a:xfrm>
            <a:off x="6928560" y="2330640"/>
            <a:ext cx="1807920" cy="913320"/>
          </a:xfrm>
          <a:prstGeom prst="rect">
            <a:avLst/>
          </a:prstGeom>
          <a:solidFill>
            <a:schemeClr val="bg1"/>
          </a:solidFill>
          <a:ln w="57240">
            <a:solidFill>
              <a:srgbClr val="002060"/>
            </a:solidFill>
            <a:round/>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1" strike="noStrike" spc="-1">
                <a:solidFill>
                  <a:srgbClr val="002060"/>
                </a:solidFill>
                <a:latin typeface="Calibri"/>
              </a:rPr>
              <a:t>We will try and add a page using your feedbacks.</a:t>
            </a:r>
            <a:endParaRPr lang="en-GB" sz="1800" b="0" strike="noStrike" spc="-1">
              <a:latin typeface="Arial"/>
            </a:endParaRPr>
          </a:p>
        </p:txBody>
      </p:sp>
      <p:sp>
        <p:nvSpPr>
          <p:cNvPr id="214" name="CustomShape 4"/>
          <p:cNvSpPr/>
          <p:nvPr/>
        </p:nvSpPr>
        <p:spPr>
          <a:xfrm>
            <a:off x="2339640" y="2886840"/>
            <a:ext cx="1007640" cy="275760"/>
          </a:xfrm>
          <a:prstGeom prst="ellipse">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TextShape 1"/>
          <p:cNvSpPr txBox="1"/>
          <p:nvPr/>
        </p:nvSpPr>
        <p:spPr>
          <a:xfrm>
            <a:off x="867600" y="235080"/>
            <a:ext cx="7818840" cy="277200"/>
          </a:xfrm>
          <a:prstGeom prst="rect">
            <a:avLst/>
          </a:prstGeom>
          <a:solidFill>
            <a:srgbClr val="941333"/>
          </a:solidFill>
          <a:ln>
            <a:noFill/>
          </a:ln>
        </p:spPr>
        <p:txBody>
          <a:bodyPr anchor="ctr"/>
          <a:lstStyle/>
          <a:p>
            <a:pPr>
              <a:lnSpc>
                <a:spcPct val="100000"/>
              </a:lnSpc>
            </a:pPr>
            <a:r>
              <a:rPr lang="en-US" sz="1800" b="0" strike="noStrike" spc="698">
                <a:solidFill>
                  <a:srgbClr val="FFFFFF"/>
                </a:solidFill>
                <a:latin typeface="Calibri"/>
              </a:rPr>
              <a:t>Required information for the CDS</a:t>
            </a:r>
            <a:endParaRPr lang="en-US" sz="1800" b="0" strike="noStrike" spc="-1">
              <a:solidFill>
                <a:srgbClr val="000000"/>
              </a:solidFill>
              <a:latin typeface="Calibri"/>
            </a:endParaRPr>
          </a:p>
        </p:txBody>
      </p:sp>
      <p:pic>
        <p:nvPicPr>
          <p:cNvPr id="216" name="Picture 2"/>
          <p:cNvPicPr/>
          <p:nvPr/>
        </p:nvPicPr>
        <p:blipFill>
          <a:blip r:embed="rId2"/>
          <a:stretch/>
        </p:blipFill>
        <p:spPr>
          <a:xfrm>
            <a:off x="1392840" y="627480"/>
            <a:ext cx="6768360" cy="4203720"/>
          </a:xfrm>
          <a:prstGeom prst="rect">
            <a:avLst/>
          </a:prstGeom>
          <a:ln>
            <a:solidFill>
              <a:srgbClr val="002060"/>
            </a:solidFill>
          </a:ln>
        </p:spPr>
      </p:pic>
      <p:sp>
        <p:nvSpPr>
          <p:cNvPr id="217" name="CustomShape 2"/>
          <p:cNvSpPr/>
          <p:nvPr/>
        </p:nvSpPr>
        <p:spPr>
          <a:xfrm>
            <a:off x="1331640" y="1059480"/>
            <a:ext cx="4032000" cy="3744000"/>
          </a:xfrm>
          <a:prstGeom prst="roundRect">
            <a:avLst>
              <a:gd name="adj" fmla="val 16667"/>
            </a:avLst>
          </a:prstGeom>
          <a:noFill/>
          <a:ln>
            <a:solidFill>
              <a:srgbClr val="C00000"/>
            </a:solidFill>
            <a:round/>
          </a:ln>
        </p:spPr>
        <p:style>
          <a:lnRef idx="2">
            <a:schemeClr val="accent1">
              <a:shade val="50000"/>
            </a:schemeClr>
          </a:lnRef>
          <a:fillRef idx="1">
            <a:schemeClr val="accent1"/>
          </a:fillRef>
          <a:effectRef idx="0">
            <a:schemeClr val="accent1"/>
          </a:effectRef>
          <a:fontRef idx="minor"/>
        </p:style>
      </p:sp>
      <p:sp>
        <p:nvSpPr>
          <p:cNvPr id="218" name="CustomShape 3"/>
          <p:cNvSpPr/>
          <p:nvPr/>
        </p:nvSpPr>
        <p:spPr>
          <a:xfrm rot="20691000">
            <a:off x="1862280" y="2037600"/>
            <a:ext cx="3095640" cy="137016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800" b="1" strike="noStrike" spc="-1">
                <a:solidFill>
                  <a:srgbClr val="C00000"/>
                </a:solidFill>
                <a:latin typeface="Calibri"/>
              </a:rPr>
              <a:t>You provide this information via the</a:t>
            </a:r>
            <a:endParaRPr lang="en-GB" sz="2800" b="0" strike="noStrike" spc="-1">
              <a:latin typeface="Arial"/>
            </a:endParaRPr>
          </a:p>
          <a:p>
            <a:pPr>
              <a:lnSpc>
                <a:spcPct val="100000"/>
              </a:lnSpc>
            </a:pPr>
            <a:r>
              <a:rPr lang="en-GB" sz="2800" b="1" strike="noStrike" spc="-1">
                <a:solidFill>
                  <a:srgbClr val="C00000"/>
                </a:solidFill>
                <a:latin typeface="Calibri"/>
              </a:rPr>
              <a:t>Harmonized Table</a:t>
            </a:r>
            <a:endParaRPr lang="en-GB" sz="28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5857</TotalTime>
  <Words>4568</Words>
  <Application>Microsoft Office PowerPoint</Application>
  <PresentationFormat>On-screen Show (16:9)</PresentationFormat>
  <Paragraphs>535</Paragraphs>
  <Slides>58</Slides>
  <Notes>6</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58</vt:i4>
      </vt:variant>
    </vt:vector>
  </HeadingPairs>
  <TitlesOfParts>
    <vt:vector size="68" baseType="lpstr">
      <vt:lpstr>Arial</vt:lpstr>
      <vt:lpstr>Calibri</vt:lpstr>
      <vt:lpstr>DejaVu Sans</vt:lpstr>
      <vt:lpstr>StarSymbol</vt:lpstr>
      <vt:lpstr>Symbol</vt:lpstr>
      <vt:lpstr>Times New Roman</vt:lpstr>
      <vt:lpstr>Wingdings</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GCG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Borras, Telm</dc:creator>
  <dc:description/>
  <cp:lastModifiedBy>Samuel Almond</cp:lastModifiedBy>
  <cp:revision>766</cp:revision>
  <dcterms:created xsi:type="dcterms:W3CDTF">2016-08-05T07:21:09Z</dcterms:created>
  <dcterms:modified xsi:type="dcterms:W3CDTF">2018-12-19T16:16:54Z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16.0012</vt:lpwstr>
  </property>
  <property fmtid="{D5CDD505-2E9C-101B-9397-08002B2CF9AE}" pid="3" name="Company">
    <vt:lpwstr>GCG</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6</vt:i4>
  </property>
  <property fmtid="{D5CDD505-2E9C-101B-9397-08002B2CF9AE}" pid="9" name="PresentationFormat">
    <vt:lpwstr>On-screen Show (16:9)</vt:lpwstr>
  </property>
  <property fmtid="{D5CDD505-2E9C-101B-9397-08002B2CF9AE}" pid="10" name="ScaleCrop">
    <vt:bool>false</vt:bool>
  </property>
  <property fmtid="{D5CDD505-2E9C-101B-9397-08002B2CF9AE}" pid="11" name="ShareDoc">
    <vt:bool>false</vt:bool>
  </property>
  <property fmtid="{D5CDD505-2E9C-101B-9397-08002B2CF9AE}" pid="12" name="Slides">
    <vt:i4>58</vt:i4>
  </property>
</Properties>
</file>