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6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8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11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2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13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14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5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6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7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8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  <p:sldMasterId id="2147483671" r:id="rId2"/>
    <p:sldMasterId id="2147483680" r:id="rId3"/>
    <p:sldMasterId id="2147483689" r:id="rId4"/>
    <p:sldMasterId id="2147483697" r:id="rId5"/>
    <p:sldMasterId id="2147483705" r:id="rId6"/>
    <p:sldMasterId id="2147483713" r:id="rId7"/>
    <p:sldMasterId id="2147483730" r:id="rId8"/>
    <p:sldMasterId id="2147483738" r:id="rId9"/>
    <p:sldMasterId id="2147483746" r:id="rId10"/>
    <p:sldMasterId id="2147483766" r:id="rId11"/>
    <p:sldMasterId id="2147483776" r:id="rId12"/>
    <p:sldMasterId id="2147483822" r:id="rId13"/>
    <p:sldMasterId id="2147483831" r:id="rId14"/>
    <p:sldMasterId id="2147483840" r:id="rId15"/>
    <p:sldMasterId id="2147483848" r:id="rId16"/>
    <p:sldMasterId id="2147483893" r:id="rId17"/>
    <p:sldMasterId id="2147483902" r:id="rId18"/>
    <p:sldMasterId id="2147483910" r:id="rId19"/>
  </p:sldMasterIdLst>
  <p:notesMasterIdLst>
    <p:notesMasterId r:id="rId28"/>
  </p:notesMasterIdLst>
  <p:handoutMasterIdLst>
    <p:handoutMasterId r:id="rId29"/>
  </p:handoutMasterIdLst>
  <p:sldIdLst>
    <p:sldId id="428" r:id="rId20"/>
    <p:sldId id="427" r:id="rId21"/>
    <p:sldId id="426" r:id="rId22"/>
    <p:sldId id="444" r:id="rId23"/>
    <p:sldId id="440" r:id="rId24"/>
    <p:sldId id="445" r:id="rId25"/>
    <p:sldId id="446" r:id="rId26"/>
    <p:sldId id="447" r:id="rId27"/>
  </p:sldIdLst>
  <p:sldSz cx="9144000" cy="5143500" type="screen16x9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3F8F"/>
    <a:srgbClr val="5AC4DD"/>
    <a:srgbClr val="5AC5DD"/>
    <a:srgbClr val="382D87"/>
    <a:srgbClr val="302C88"/>
    <a:srgbClr val="2E2A82"/>
    <a:srgbClr val="342F91"/>
    <a:srgbClr val="312D8B"/>
    <a:srgbClr val="2F2B85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11" autoAdjust="0"/>
    <p:restoredTop sz="78718" autoAdjust="0"/>
  </p:normalViewPr>
  <p:slideViewPr>
    <p:cSldViewPr>
      <p:cViewPr varScale="1">
        <p:scale>
          <a:sx n="90" d="100"/>
          <a:sy n="90" d="100"/>
        </p:scale>
        <p:origin x="1618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336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F3E25-4FEF-8B45-9360-FA5DECD90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9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2CD7E-4193-46CB-8698-CB379708319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37BDE-1E16-4497-8123-4D9E05ECC3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10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Current system: 5 European partners</a:t>
            </a:r>
          </a:p>
          <a:p>
            <a:r>
              <a:rPr lang="en-GB" dirty="0"/>
              <a:t>In conversations with NCEP, JMA (to be incorporated in 2019)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7BDE-1E16-4497-8123-4D9E05ECC3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88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ANIMATED SLIDE</a:t>
            </a:r>
          </a:p>
          <a:p>
            <a:pPr>
              <a:lnSpc>
                <a:spcPct val="100000"/>
              </a:lnSpc>
            </a:pP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Step 1:</a:t>
            </a:r>
          </a:p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CDS catalogue entries for seasonal</a:t>
            </a:r>
            <a:r>
              <a:rPr lang="en-US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forecasts</a:t>
            </a:r>
          </a:p>
          <a:p>
            <a:pPr>
              <a:lnSpc>
                <a:spcPct val="100000"/>
              </a:lnSpc>
            </a:pPr>
            <a:r>
              <a:rPr lang="en-US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Note selection (filtering) of seasonal forecasts in the left column</a:t>
            </a:r>
          </a:p>
          <a:p>
            <a:pPr>
              <a:lnSpc>
                <a:spcPct val="100000"/>
              </a:lnSpc>
            </a:pPr>
            <a:endParaRPr lang="en-US" spc="-1" baseline="0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Step 2:</a:t>
            </a:r>
          </a:p>
          <a:p>
            <a:pPr>
              <a:lnSpc>
                <a:spcPct val="100000"/>
              </a:lnSpc>
            </a:pPr>
            <a:r>
              <a:rPr lang="en-US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One of the catalogue entries opened (the second of the list)</a:t>
            </a:r>
          </a:p>
          <a:p>
            <a:pPr>
              <a:lnSpc>
                <a:spcPct val="100000"/>
              </a:lnSpc>
            </a:pPr>
            <a:r>
              <a:rPr lang="en-US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Example of form: </a:t>
            </a:r>
          </a:p>
          <a:p>
            <a:pPr>
              <a:lnSpc>
                <a:spcPct val="100000"/>
              </a:lnSpc>
            </a:pPr>
            <a:r>
              <a:rPr lang="en-US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- Selection of centers, variables, etc. </a:t>
            </a:r>
          </a:p>
          <a:p>
            <a:pPr>
              <a:lnSpc>
                <a:spcPct val="100000"/>
              </a:lnSpc>
            </a:pPr>
            <a:r>
              <a:rPr lang="en-US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- All other entries in “related data” column (right-hand side)</a:t>
            </a:r>
          </a:p>
          <a:p>
            <a:pPr>
              <a:lnSpc>
                <a:spcPct val="100000"/>
              </a:lnSpc>
            </a:pPr>
            <a:r>
              <a:rPr lang="en-US" spc="-1" baseline="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- Tabs for “overview” and “documentation”</a:t>
            </a:r>
          </a:p>
          <a:p>
            <a:pPr>
              <a:lnSpc>
                <a:spcPct val="100000"/>
              </a:lnSpc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293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Shape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ANIMATED SLIDE</a:t>
            </a:r>
          </a:p>
          <a:p>
            <a:pPr>
              <a:lnSpc>
                <a:spcPct val="90000"/>
              </a:lnSpc>
            </a:pP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9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Step 1:</a:t>
            </a:r>
          </a:p>
          <a:p>
            <a:pPr>
              <a:lnSpc>
                <a:spcPct val="9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Chart browser in the C3S web site showing all the available models:</a:t>
            </a:r>
          </a:p>
          <a:p>
            <a:pPr>
              <a:lnSpc>
                <a:spcPct val="9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- Left-hand side column for filtering: parameter, plot type and originating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centre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90000"/>
              </a:lnSpc>
            </a:pP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9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Step 2:</a:t>
            </a:r>
          </a:p>
          <a:p>
            <a:pPr>
              <a:lnSpc>
                <a:spcPct val="9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Example from multi-system real-time forecast for November 2018 (first one including all these 5 systems). Note title of plots showing the multi-model composition</a:t>
            </a:r>
          </a:p>
          <a:p>
            <a:pPr>
              <a:lnSpc>
                <a:spcPct val="9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Upper image: Map of SST ensemble mean anomaly for DJF</a:t>
            </a:r>
          </a:p>
          <a:p>
            <a:pPr>
              <a:lnSpc>
                <a:spcPct val="9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Lower image: plume plot with SST anomaly time-series averaged over region NINO3.4 over tropical Pacific. Blue line (observations), red lines (all systems, all forecast members)</a:t>
            </a:r>
          </a:p>
        </p:txBody>
      </p:sp>
    </p:spTree>
    <p:extLst>
      <p:ext uri="{BB962C8B-B14F-4D97-AF65-F5344CB8AC3E}">
        <p14:creationId xmlns:p14="http://schemas.microsoft.com/office/powerpoint/2010/main" val="1021906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4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4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Master" Target="../slideMasters/slideMaster14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5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5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5.xml"/><Relationship Id="rId5" Type="http://schemas.openxmlformats.org/officeDocument/2006/relationships/image" Target="../media/image31.jpeg"/><Relationship Id="rId4" Type="http://schemas.openxmlformats.org/officeDocument/2006/relationships/image" Target="../media/image6.png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5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5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5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13.jpeg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6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6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6.xml"/><Relationship Id="rId6" Type="http://schemas.openxmlformats.org/officeDocument/2006/relationships/image" Target="../media/image62.png"/><Relationship Id="rId5" Type="http://schemas.openxmlformats.org/officeDocument/2006/relationships/image" Target="../media/image31.jpeg"/><Relationship Id="rId4" Type="http://schemas.openxmlformats.org/officeDocument/2006/relationships/image" Target="../media/image6.png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6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6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6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6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Master" Target="../slideMasters/slideMaster16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17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7.xml"/><Relationship Id="rId6" Type="http://schemas.openxmlformats.org/officeDocument/2006/relationships/image" Target="../media/image57.tiff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7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7.xml"/><Relationship Id="rId6" Type="http://schemas.openxmlformats.org/officeDocument/2006/relationships/image" Target="../media/image57.tiff"/><Relationship Id="rId5" Type="http://schemas.openxmlformats.org/officeDocument/2006/relationships/image" Target="../media/image58.jpeg"/><Relationship Id="rId4" Type="http://schemas.openxmlformats.org/officeDocument/2006/relationships/image" Target="../media/image6.png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9.jpeg"/><Relationship Id="rId1" Type="http://schemas.openxmlformats.org/officeDocument/2006/relationships/slideMaster" Target="../slideMasters/slideMaster17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7.xml"/><Relationship Id="rId4" Type="http://schemas.openxmlformats.org/officeDocument/2006/relationships/image" Target="../media/image57.tiff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Master" Target="../slideMasters/slideMaster17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8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8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8.xml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8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8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8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8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9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9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9.xml"/><Relationship Id="rId6" Type="http://schemas.openxmlformats.org/officeDocument/2006/relationships/image" Target="../media/image23.tiff"/><Relationship Id="rId5" Type="http://schemas.openxmlformats.org/officeDocument/2006/relationships/image" Target="../media/image31.jpeg"/><Relationship Id="rId4" Type="http://schemas.openxmlformats.org/officeDocument/2006/relationships/image" Target="../media/image6.png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9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9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9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9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3.tif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3.tiff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3.tif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3.tiff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3.tif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3.tif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3.tif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31.jpe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35.png"/><Relationship Id="rId4" Type="http://schemas.openxmlformats.org/officeDocument/2006/relationships/image" Target="../media/image6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38.tiff"/><Relationship Id="rId4" Type="http://schemas.openxmlformats.org/officeDocument/2006/relationships/image" Target="../media/image7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46.png"/><Relationship Id="rId4" Type="http://schemas.openxmlformats.org/officeDocument/2006/relationships/image" Target="../media/image6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57.tiff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57.tiff"/><Relationship Id="rId5" Type="http://schemas.openxmlformats.org/officeDocument/2006/relationships/image" Target="../media/image58.jpeg"/><Relationship Id="rId4" Type="http://schemas.openxmlformats.org/officeDocument/2006/relationships/image" Target="../media/image6.pn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9.jpe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57.tiff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60.png"/><Relationship Id="rId7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6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2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2.xml"/><Relationship Id="rId6" Type="http://schemas.openxmlformats.org/officeDocument/2006/relationships/image" Target="../media/image23.tiff"/><Relationship Id="rId5" Type="http://schemas.openxmlformats.org/officeDocument/2006/relationships/image" Target="../media/image31.jpeg"/><Relationship Id="rId4" Type="http://schemas.openxmlformats.org/officeDocument/2006/relationships/image" Target="../media/image6.png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2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57.tiff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57.tiff"/><Relationship Id="rId5" Type="http://schemas.openxmlformats.org/officeDocument/2006/relationships/image" Target="../media/image58.jpeg"/><Relationship Id="rId4" Type="http://schemas.openxmlformats.org/officeDocument/2006/relationships/image" Target="../media/image6.png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9.jpeg"/><Relationship Id="rId1" Type="http://schemas.openxmlformats.org/officeDocument/2006/relationships/slideMaster" Target="../slideMasters/slideMaster13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Master" Target="../slideMasters/slideMaster13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4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4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62.png"/><Relationship Id="rId5" Type="http://schemas.openxmlformats.org/officeDocument/2006/relationships/image" Target="../media/image31.jpeg"/><Relationship Id="rId4" Type="http://schemas.openxmlformats.org/officeDocument/2006/relationships/image" Target="../media/image6.png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4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-4720" y="0"/>
            <a:ext cx="2084906" cy="5164039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46" y="0"/>
            <a:ext cx="2102132" cy="514350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-21945" y="-1"/>
            <a:ext cx="2102132" cy="516403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pic>
        <p:nvPicPr>
          <p:cNvPr id="13" name="Picture 2" descr="S:\F15015_Copernicus\3_Work\330_Work-in-process\Logos_icons\Accestodata_negatif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73" y="118278"/>
            <a:ext cx="541005" cy="54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038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2"/>
            <a:ext cx="2106504" cy="5175269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-21945" y="-3"/>
            <a:ext cx="2102132" cy="516404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202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rgbClr val="0B619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rgbClr val="0B6192"/>
                </a:solidFill>
              </a:rPr>
              <a:t>Monitoring</a:t>
            </a:r>
            <a:endParaRPr lang="en-US" sz="1000" b="1" dirty="0">
              <a:solidFill>
                <a:srgbClr val="0B6192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794902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2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6" y="20835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8454122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2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7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7" y="1076327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6" y="20835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769601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079" y="4788695"/>
            <a:ext cx="1116623" cy="332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6"/>
          <p:cNvSpPr txBox="1">
            <a:spLocks noGrp="1" noChangeArrowheads="1"/>
          </p:cNvSpPr>
          <p:nvPr>
            <p:ph type="sldNum" sz="quarter" idx="12"/>
          </p:nvPr>
        </p:nvSpPr>
        <p:spPr>
          <a:xfrm>
            <a:off x="3882783" y="4885950"/>
            <a:ext cx="1380881" cy="197100"/>
          </a:xfrm>
          <a:prstGeom prst="rect">
            <a:avLst/>
          </a:prstGeom>
          <a:ln/>
        </p:spPr>
        <p:txBody>
          <a:bodyPr/>
          <a:lstStyle>
            <a:lvl1pPr algn="ctr">
              <a:defRPr sz="788">
                <a:solidFill>
                  <a:schemeClr val="bg1"/>
                </a:solidFill>
              </a:defRPr>
            </a:lvl1pPr>
          </a:lstStyle>
          <a:p>
            <a:fld id="{4D040BB9-1E30-A94E-9D02-07598F62FC8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5632924" y="82121"/>
            <a:ext cx="2265080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>
                <a:solidFill>
                  <a:prstClr val="white"/>
                </a:solidFill>
                <a:latin typeface="PF Square Sans Pro" charset="0"/>
                <a:ea typeface="PF Square Sans Pro" charset="0"/>
                <a:cs typeface="PF Square Sans Pro" charset="0"/>
              </a:rPr>
              <a:t>Copernicus Climate  Change Service</a:t>
            </a:r>
            <a:endParaRPr lang="en-US" sz="1013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7145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2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9" y="699543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6"/>
            <a:ext cx="2895600" cy="273844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6" y="20836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/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pPr defTabSz="514350"/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0515852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3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6"/>
            <a:ext cx="2895600" cy="273844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6" y="20836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/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pPr defTabSz="514350"/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6068457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23/11/2016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062014" y="2572003"/>
            <a:ext cx="5603580" cy="56063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>
                <a:solidFill>
                  <a:prstClr val="white"/>
                </a:solidFill>
              </a:rPr>
              <a:t>Climate </a:t>
            </a:r>
            <a:r>
              <a:rPr lang="en-US" sz="2100">
                <a:solidFill>
                  <a:prstClr val="white"/>
                </a:solidFill>
              </a:rPr>
              <a:t>Change Service</a:t>
            </a:r>
            <a:endParaRPr lang="en-US" sz="2100" dirty="0">
              <a:solidFill>
                <a:prstClr val="white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2602385" y="3147815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350" baseline="0">
                <a:solidFill>
                  <a:schemeClr val="bg1"/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Status report 2016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680601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8" y="4650010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9" y="-11267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5" y="3536430"/>
            <a:ext cx="14401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50"/>
            <a:r>
              <a:rPr lang="es-ES" sz="825" dirty="0" err="1">
                <a:solidFill>
                  <a:prstClr val="white"/>
                </a:solidFill>
              </a:rPr>
              <a:t>Climate</a:t>
            </a:r>
            <a:r>
              <a:rPr lang="es-ES" sz="825" dirty="0">
                <a:solidFill>
                  <a:prstClr val="white"/>
                </a:solidFill>
              </a:rPr>
              <a:t> </a:t>
            </a:r>
            <a:r>
              <a:rPr lang="es-ES" sz="825" dirty="0" err="1">
                <a:solidFill>
                  <a:prstClr val="white"/>
                </a:solidFill>
              </a:rPr>
              <a:t>Change</a:t>
            </a:r>
            <a:endParaRPr lang="en-US" sz="82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60749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3"/>
            <a:ext cx="4038600" cy="381642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3"/>
            <a:ext cx="4038600" cy="381642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6" y="20836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/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pPr defTabSz="514350"/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4911682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5" y="6275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4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2" y="6275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4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20" y="1203598"/>
            <a:ext cx="4041775" cy="339102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6" y="20836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/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pPr defTabSz="514350"/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9488305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2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6" y="20836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/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pPr defTabSz="514350"/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8049898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2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14350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7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90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7" y="1076328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4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9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6" y="20836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/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pPr defTabSz="514350"/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8161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B61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Subtitle 2"/>
          <p:cNvSpPr>
            <a:spLocks noGrp="1"/>
          </p:cNvSpPr>
          <p:nvPr>
            <p:ph type="subTitle" idx="13"/>
          </p:nvPr>
        </p:nvSpPr>
        <p:spPr>
          <a:xfrm>
            <a:off x="2555041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6512" y="1322672"/>
            <a:ext cx="2747277" cy="288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2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9212" y="-20538"/>
            <a:ext cx="1877256" cy="51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8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itle 1"/>
          <p:cNvSpPr txBox="1">
            <a:spLocks/>
          </p:cNvSpPr>
          <p:nvPr userDrawn="1"/>
        </p:nvSpPr>
        <p:spPr>
          <a:xfrm>
            <a:off x="2555041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478516" y="3723878"/>
            <a:ext cx="1717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Marine </a:t>
            </a:r>
            <a:r>
              <a:rPr lang="es-ES" sz="1100" b="0" dirty="0" err="1">
                <a:solidFill>
                  <a:schemeClr val="bg1"/>
                </a:solidFill>
              </a:rPr>
              <a:t>Monitoring</a:t>
            </a:r>
            <a:endParaRPr lang="en-US" sz="11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81256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2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9" y="699543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5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5"/>
            <a:ext cx="2895600" cy="273844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5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6" y="20835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344682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3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5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5"/>
            <a:ext cx="2895600" cy="273844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5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6" y="20835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5618662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23/11/2016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062014" y="2572002"/>
            <a:ext cx="5603580" cy="56063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>
                <a:solidFill>
                  <a:prstClr val="white"/>
                </a:solidFill>
              </a:rPr>
              <a:t>Climate </a:t>
            </a:r>
            <a:r>
              <a:rPr lang="en-US" sz="2100">
                <a:solidFill>
                  <a:prstClr val="white"/>
                </a:solidFill>
              </a:rPr>
              <a:t>Change Service</a:t>
            </a:r>
            <a:endParaRPr lang="en-US" sz="2100" dirty="0">
              <a:solidFill>
                <a:prstClr val="white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350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Status report 2016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8" y="4650009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9" y="-11267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4" y="3536430"/>
            <a:ext cx="14401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25" dirty="0" err="1">
                <a:solidFill>
                  <a:prstClr val="white"/>
                </a:solidFill>
              </a:rPr>
              <a:t>Climate</a:t>
            </a:r>
            <a:r>
              <a:rPr lang="es-ES" sz="825" dirty="0">
                <a:solidFill>
                  <a:prstClr val="white"/>
                </a:solidFill>
              </a:rPr>
              <a:t> </a:t>
            </a:r>
            <a:r>
              <a:rPr lang="es-ES" sz="825" dirty="0" err="1">
                <a:solidFill>
                  <a:prstClr val="white"/>
                </a:solidFill>
              </a:rPr>
              <a:t>Change</a:t>
            </a:r>
            <a:endParaRPr lang="en-US" sz="825" dirty="0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35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20" y="4765605"/>
            <a:ext cx="1160275" cy="19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33475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3"/>
            <a:ext cx="4038600" cy="381642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3"/>
            <a:ext cx="4038600" cy="381642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6" y="20835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6683054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2" y="6275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20" y="1203598"/>
            <a:ext cx="4041775" cy="339102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6" y="20835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5032045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2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2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6" y="20835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8037409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2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7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7" y="1076327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6" y="20835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2571296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079" y="4788695"/>
            <a:ext cx="1116623" cy="332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6"/>
          <p:cNvSpPr txBox="1">
            <a:spLocks noGrp="1" noChangeArrowheads="1"/>
          </p:cNvSpPr>
          <p:nvPr>
            <p:ph type="sldNum" sz="quarter" idx="12"/>
          </p:nvPr>
        </p:nvSpPr>
        <p:spPr>
          <a:xfrm>
            <a:off x="3882783" y="4885950"/>
            <a:ext cx="1380881" cy="197100"/>
          </a:xfrm>
          <a:prstGeom prst="rect">
            <a:avLst/>
          </a:prstGeom>
          <a:ln/>
        </p:spPr>
        <p:txBody>
          <a:bodyPr/>
          <a:lstStyle>
            <a:lvl1pPr algn="ctr">
              <a:defRPr sz="788">
                <a:solidFill>
                  <a:schemeClr val="bg1"/>
                </a:solidFill>
              </a:defRPr>
            </a:lvl1pPr>
          </a:lstStyle>
          <a:p>
            <a:fld id="{4D040BB9-1E30-A94E-9D02-07598F62FC8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21143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opernicus_bckgnd_v3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86000" y="0"/>
            <a:ext cx="6858000" cy="5143500"/>
          </a:xfrm>
          <a:prstGeom prst="rect">
            <a:avLst/>
          </a:prstGeom>
        </p:spPr>
      </p:pic>
      <p:sp>
        <p:nvSpPr>
          <p:cNvPr id="9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810211" y="810003"/>
            <a:ext cx="4831200" cy="82073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>
              <a:lnSpc>
                <a:spcPts val="3150"/>
              </a:lnSpc>
              <a:spcBef>
                <a:spcPts val="0"/>
              </a:spcBef>
              <a:buNone/>
              <a:defRPr sz="2700" b="0" baseline="0">
                <a:latin typeface="Verdana"/>
              </a:defRPr>
            </a:lvl1pPr>
          </a:lstStyle>
          <a:p>
            <a:pPr lvl="0"/>
            <a:r>
              <a:rPr lang="en-GB" dirty="0"/>
              <a:t>Information Day</a:t>
            </a:r>
          </a:p>
          <a:p>
            <a:pPr lvl="0"/>
            <a:r>
              <a:rPr lang="en-GB" dirty="0"/>
              <a:t>2 February 2016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10211" y="2430000"/>
            <a:ext cx="4831200" cy="19492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350" b="1" i="0">
                <a:solidFill>
                  <a:srgbClr val="F6BC27"/>
                </a:solidFill>
                <a:latin typeface="Verdana"/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810211" y="2700000"/>
            <a:ext cx="4831200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latin typeface="Verdana"/>
              </a:defRPr>
            </a:lvl1pPr>
          </a:lstStyle>
          <a:p>
            <a:pPr lvl="0"/>
            <a:r>
              <a:rPr lang="en-GB" dirty="0" err="1"/>
              <a:t>author.name@ecmwf.int</a:t>
            </a:r>
            <a:endParaRPr lang="en-GB" dirty="0"/>
          </a:p>
        </p:txBody>
      </p:sp>
      <p:sp>
        <p:nvSpPr>
          <p:cNvPr id="35" name="TextBox 34"/>
          <p:cNvSpPr txBox="1"/>
          <p:nvPr userDrawn="1"/>
        </p:nvSpPr>
        <p:spPr>
          <a:xfrm>
            <a:off x="2603501" y="-53340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endParaRPr lang="en-US" sz="1350">
              <a:solidFill>
                <a:prstClr val="black"/>
              </a:solidFill>
            </a:endParaRPr>
          </a:p>
        </p:txBody>
      </p:sp>
      <p:pic>
        <p:nvPicPr>
          <p:cNvPr id="14" name="Picture 13" descr="ECMWF_Master_Logo_WHITE_nostrap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30" y="4730497"/>
            <a:ext cx="1263600" cy="216041"/>
          </a:xfrm>
          <a:prstGeom prst="rect">
            <a:avLst/>
          </a:prstGeom>
        </p:spPr>
      </p:pic>
      <p:sp>
        <p:nvSpPr>
          <p:cNvPr id="19" name="TextBox 18"/>
          <p:cNvSpPr txBox="1"/>
          <p:nvPr userDrawn="1"/>
        </p:nvSpPr>
        <p:spPr>
          <a:xfrm>
            <a:off x="7456528" y="4549510"/>
            <a:ext cx="1295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600">
                <a:solidFill>
                  <a:prstClr val="white"/>
                </a:solidFill>
                <a:latin typeface="Verdana"/>
              </a:rPr>
              <a:t>IMPLEMENTED BY</a:t>
            </a:r>
          </a:p>
        </p:txBody>
      </p:sp>
      <p:pic>
        <p:nvPicPr>
          <p:cNvPr id="21" name="Picture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8803" y="4494364"/>
            <a:ext cx="1109371" cy="48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80" y="4436778"/>
            <a:ext cx="857261" cy="59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Copernicus vecto def  Europe's eyes on Earth C and sun in colou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5130" y="2277033"/>
            <a:ext cx="2035800" cy="74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4873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2" y="270000"/>
            <a:ext cx="7524159" cy="276999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Verdan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2" y="702000"/>
            <a:ext cx="7524159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ct val="100000"/>
              </a:lnSpc>
              <a:spcBef>
                <a:spcPts val="825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1350">
                <a:solidFill>
                  <a:schemeClr val="tx1"/>
                </a:solidFill>
                <a:latin typeface="Verdana"/>
              </a:defRPr>
            </a:lvl1pPr>
            <a:lvl2pPr marL="472500" indent="-202500">
              <a:lnSpc>
                <a:spcPct val="100000"/>
              </a:lnSpc>
              <a:spcBef>
                <a:spcPts val="750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  <a:latin typeface="Verdana"/>
              </a:defRPr>
            </a:lvl2pPr>
            <a:lvl3pPr marL="742500" indent="-202500">
              <a:lnSpc>
                <a:spcPct val="100000"/>
              </a:lnSpc>
              <a:spcBef>
                <a:spcPts val="675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1050">
                <a:solidFill>
                  <a:schemeClr val="tx1"/>
                </a:solidFill>
                <a:latin typeface="Verdana"/>
              </a:defRPr>
            </a:lvl3pPr>
            <a:lvl4pPr marL="1012500" indent="-202500"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900">
                <a:solidFill>
                  <a:schemeClr val="tx1"/>
                </a:solidFill>
                <a:latin typeface="Verdana"/>
              </a:defRPr>
            </a:lvl4pPr>
            <a:lvl5pPr marL="1282500" indent="-202500">
              <a:lnSpc>
                <a:spcPct val="100000"/>
              </a:lnSpc>
              <a:spcBef>
                <a:spcPts val="525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750">
                <a:solidFill>
                  <a:schemeClr val="tx1"/>
                </a:solidFill>
                <a:latin typeface="Verdana"/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pic>
        <p:nvPicPr>
          <p:cNvPr id="8" name="Picture 7" descr="ECMWF_Master_Logo_WHITE_nostrap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212" y="4731193"/>
            <a:ext cx="1342372" cy="172993"/>
          </a:xfrm>
          <a:prstGeom prst="rect">
            <a:avLst/>
          </a:prstGeom>
        </p:spPr>
      </p:pic>
      <p:pic>
        <p:nvPicPr>
          <p:cNvPr id="16" name="Picture 15" descr="Copernicus_strip_v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359664" cy="5143500"/>
          </a:xfrm>
          <a:prstGeom prst="rect">
            <a:avLst/>
          </a:prstGeom>
        </p:spPr>
      </p:pic>
      <p:sp>
        <p:nvSpPr>
          <p:cNvPr id="12" name="TextBox 12">
            <a:extLst>
              <a:ext uri="{FF2B5EF4-FFF2-40B4-BE49-F238E27FC236}">
                <a16:creationId xmlns:a16="http://schemas.microsoft.com/office/drawing/2014/main" id="{F158660F-84CC-D348-A2D0-3EA51E167097}"/>
              </a:ext>
            </a:extLst>
          </p:cNvPr>
          <p:cNvSpPr txBox="1"/>
          <p:nvPr userDrawn="1"/>
        </p:nvSpPr>
        <p:spPr>
          <a:xfrm>
            <a:off x="7026267" y="4497817"/>
            <a:ext cx="1295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600">
                <a:solidFill>
                  <a:prstClr val="white">
                    <a:lumMod val="50000"/>
                  </a:prstClr>
                </a:solidFill>
                <a:latin typeface="Verdana"/>
              </a:rPr>
              <a:t>IMPLEMENTED BY</a:t>
            </a:r>
          </a:p>
        </p:txBody>
      </p:sp>
      <p:pic>
        <p:nvPicPr>
          <p:cNvPr id="17" name="Picture 13" descr="ECMWF_Master_Logo_RGB_nostrap.png">
            <a:extLst>
              <a:ext uri="{FF2B5EF4-FFF2-40B4-BE49-F238E27FC236}">
                <a16:creationId xmlns:a16="http://schemas.microsoft.com/office/drawing/2014/main" id="{03474F53-84BB-254A-989F-FF281EF7FDD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068" y="4659754"/>
            <a:ext cx="1257302" cy="216041"/>
          </a:xfrm>
          <a:prstGeom prst="rect">
            <a:avLst/>
          </a:prstGeom>
        </p:spPr>
      </p:pic>
      <p:pic>
        <p:nvPicPr>
          <p:cNvPr id="19" name="Picture 14" descr="Copernicus_logo.png">
            <a:extLst>
              <a:ext uri="{FF2B5EF4-FFF2-40B4-BE49-F238E27FC236}">
                <a16:creationId xmlns:a16="http://schemas.microsoft.com/office/drawing/2014/main" id="{D1BAAB1B-5BAE-1E4C-80EA-748D8244FDE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476" y="4553299"/>
            <a:ext cx="988700" cy="339893"/>
          </a:xfrm>
          <a:prstGeom prst="rect">
            <a:avLst/>
          </a:prstGeom>
        </p:spPr>
      </p:pic>
      <p:pic>
        <p:nvPicPr>
          <p:cNvPr id="20" name="Picture 17" descr="logo_ce-en-rvb-hr.jpg">
            <a:extLst>
              <a:ext uri="{FF2B5EF4-FFF2-40B4-BE49-F238E27FC236}">
                <a16:creationId xmlns:a16="http://schemas.microsoft.com/office/drawing/2014/main" id="{0907E264-66BF-D84D-96EB-EE64D4BA097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377" y="4464069"/>
            <a:ext cx="806448" cy="55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899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6" name="Group 15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87890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506990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66327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2C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800">
              <a:solidFill>
                <a:prstClr val="white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06278" y="0"/>
            <a:ext cx="184839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5" y="3363838"/>
            <a:ext cx="4680520" cy="11521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218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9" y="1491631"/>
            <a:ext cx="2088232" cy="244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037" y="4650009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204713" y="3507854"/>
            <a:ext cx="23617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es-ES" sz="1100" err="1">
                <a:solidFill>
                  <a:prstClr val="white"/>
                </a:solidFill>
              </a:rPr>
              <a:t>Atmosphere</a:t>
            </a:r>
            <a:r>
              <a:rPr lang="es-ES" sz="1100">
                <a:solidFill>
                  <a:prstClr val="white"/>
                </a:solidFill>
              </a:rPr>
              <a:t> </a:t>
            </a:r>
            <a:r>
              <a:rPr lang="es-ES" sz="1100" err="1">
                <a:solidFill>
                  <a:prstClr val="white"/>
                </a:solidFill>
              </a:rPr>
              <a:t>Monitoring</a:t>
            </a:r>
            <a:endParaRPr lang="en-US" sz="1100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811835"/>
            <a:ext cx="823500" cy="14150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7145122" y="0"/>
            <a:ext cx="1998878" cy="5143500"/>
          </a:xfrm>
          <a:prstGeom prst="rect">
            <a:avLst/>
          </a:prstGeom>
          <a:gradFill flip="none" rotWithShape="1">
            <a:gsLst>
              <a:gs pos="4000">
                <a:srgbClr val="5AC4DD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>
          <a:xfrm>
            <a:off x="2602385" y="2308656"/>
            <a:ext cx="4443744" cy="99417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798" spc="225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00184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11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11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14" name="Rectangle 13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3"/>
            <a:ext cx="7743826" cy="3823073"/>
          </a:xfrm>
          <a:prstGeom prst="rect">
            <a:avLst/>
          </a:prstGeom>
        </p:spPr>
        <p:txBody>
          <a:bodyPr/>
          <a:lstStyle>
            <a:lvl1pPr>
              <a:buClrTx/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46286"/>
            <a:ext cx="7819096" cy="288032"/>
          </a:xfrm>
          <a:prstGeom prst="rect">
            <a:avLst/>
          </a:prstGeo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35497" y="614836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es-ES" sz="1100" err="1">
                <a:solidFill>
                  <a:srgbClr val="4BACC6">
                    <a:lumMod val="75000"/>
                  </a:srgbClr>
                </a:solidFill>
              </a:rPr>
              <a:t>Atmosphere</a:t>
            </a:r>
            <a:endParaRPr lang="es-ES" sz="1100">
              <a:solidFill>
                <a:srgbClr val="4BACC6">
                  <a:lumMod val="75000"/>
                </a:srgbClr>
              </a:solidFill>
            </a:endParaRPr>
          </a:p>
          <a:p>
            <a:pPr algn="ctr" defTabSz="342900"/>
            <a:r>
              <a:rPr lang="es-ES" sz="1100" err="1">
                <a:solidFill>
                  <a:srgbClr val="4BACC6">
                    <a:lumMod val="75000"/>
                  </a:srgbClr>
                </a:solidFill>
              </a:rPr>
              <a:t>Monitoring</a:t>
            </a:r>
            <a:endParaRPr lang="en-US" sz="110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254" y="42237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12">
            <a:extLst>
              <a:ext uri="{FF2B5EF4-FFF2-40B4-BE49-F238E27FC236}">
                <a16:creationId xmlns:a16="http://schemas.microsoft.com/office/drawing/2014/main" id="{6AE67838-85D8-644C-9353-FB2C80307A2A}"/>
              </a:ext>
            </a:extLst>
          </p:cNvPr>
          <p:cNvSpPr txBox="1"/>
          <p:nvPr userDrawn="1"/>
        </p:nvSpPr>
        <p:spPr>
          <a:xfrm>
            <a:off x="5628754" y="4523161"/>
            <a:ext cx="1295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600">
                <a:solidFill>
                  <a:prstClr val="white">
                    <a:lumMod val="50000"/>
                  </a:prstClr>
                </a:solidFill>
                <a:latin typeface="Verdana"/>
              </a:rPr>
              <a:t>IMPLEMENTED BY</a:t>
            </a:r>
          </a:p>
        </p:txBody>
      </p:sp>
      <p:pic>
        <p:nvPicPr>
          <p:cNvPr id="24" name="Picture 13" descr="ECMWF_Master_Logo_RGB_nostrap.png">
            <a:extLst>
              <a:ext uri="{FF2B5EF4-FFF2-40B4-BE49-F238E27FC236}">
                <a16:creationId xmlns:a16="http://schemas.microsoft.com/office/drawing/2014/main" id="{E837822A-C874-2F4C-9C8A-3F4E74A5BB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9555" y="4685098"/>
            <a:ext cx="1257302" cy="216041"/>
          </a:xfrm>
          <a:prstGeom prst="rect">
            <a:avLst/>
          </a:prstGeom>
        </p:spPr>
      </p:pic>
      <p:pic>
        <p:nvPicPr>
          <p:cNvPr id="25" name="Picture 14" descr="Copernicus_logo.png">
            <a:extLst>
              <a:ext uri="{FF2B5EF4-FFF2-40B4-BE49-F238E27FC236}">
                <a16:creationId xmlns:a16="http://schemas.microsoft.com/office/drawing/2014/main" id="{2CD2A9EA-102D-B44D-A31B-DAF40DAF6B5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5185" y="4561246"/>
            <a:ext cx="988700" cy="339893"/>
          </a:xfrm>
          <a:prstGeom prst="rect">
            <a:avLst/>
          </a:prstGeom>
        </p:spPr>
      </p:pic>
      <p:pic>
        <p:nvPicPr>
          <p:cNvPr id="26" name="Picture 17" descr="logo_ce-en-rvb-hr.jpg">
            <a:extLst>
              <a:ext uri="{FF2B5EF4-FFF2-40B4-BE49-F238E27FC236}">
                <a16:creationId xmlns:a16="http://schemas.microsoft.com/office/drawing/2014/main" id="{AC4A2DEA-702D-2F4B-968A-493E71E8B19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2212" y="4474642"/>
            <a:ext cx="806448" cy="55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17116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5" y="3147814"/>
            <a:ext cx="4680520" cy="11521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037" y="4650009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18"/>
          <a:stretch/>
        </p:blipFill>
        <p:spPr bwMode="auto">
          <a:xfrm>
            <a:off x="7291388" y="-11267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5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s-ES" sz="1100" err="1">
                <a:solidFill>
                  <a:prstClr val="white"/>
                </a:solidFill>
              </a:rPr>
              <a:t>Climate</a:t>
            </a:r>
            <a:r>
              <a:rPr lang="es-ES" sz="1100">
                <a:solidFill>
                  <a:prstClr val="white"/>
                </a:solidFill>
              </a:rPr>
              <a:t> </a:t>
            </a:r>
            <a:r>
              <a:rPr lang="es-ES" sz="1100" err="1">
                <a:solidFill>
                  <a:prstClr val="white"/>
                </a:solidFill>
              </a:rPr>
              <a:t>Change</a:t>
            </a:r>
            <a:endParaRPr lang="en-US" sz="110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811835"/>
            <a:ext cx="823500" cy="14150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7129838" y="-1470"/>
            <a:ext cx="1998878" cy="5143500"/>
          </a:xfrm>
          <a:prstGeom prst="rect">
            <a:avLst/>
          </a:prstGeom>
          <a:gradFill flip="none" rotWithShape="1">
            <a:gsLst>
              <a:gs pos="4000">
                <a:srgbClr val="941333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" name="Title 18"/>
          <p:cNvSpPr>
            <a:spLocks noGrp="1"/>
          </p:cNvSpPr>
          <p:nvPr>
            <p:ph type="title" hasCustomPrompt="1"/>
          </p:nvPr>
        </p:nvSpPr>
        <p:spPr>
          <a:xfrm>
            <a:off x="2602385" y="2146795"/>
            <a:ext cx="4443744" cy="99417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798" spc="225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67986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0" y="-6146"/>
            <a:ext cx="2590800" cy="5149646"/>
            <a:chOff x="-2988840" y="-681190"/>
            <a:chExt cx="2323579" cy="5195022"/>
          </a:xfrm>
        </p:grpSpPr>
        <p:pic>
          <p:nvPicPr>
            <p:cNvPr id="15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3"/>
            <a:ext cx="7743826" cy="3823073"/>
          </a:xfrm>
          <a:prstGeom prst="rect">
            <a:avLst/>
          </a:prstGeom>
        </p:spPr>
        <p:txBody>
          <a:bodyPr/>
          <a:lstStyle>
            <a:lvl1pPr>
              <a:buClrTx/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prstGeom prst="rect">
            <a:avLst/>
          </a:prstGeo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4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es-ES" sz="1100" err="1">
                  <a:solidFill>
                    <a:srgbClr val="941333"/>
                  </a:solidFill>
                </a:rPr>
                <a:t>Climate</a:t>
              </a:r>
              <a:endParaRPr lang="es-ES" sz="1100">
                <a:solidFill>
                  <a:srgbClr val="941333"/>
                </a:solidFill>
              </a:endParaRPr>
            </a:p>
            <a:p>
              <a:pPr defTabSz="342900"/>
              <a:r>
                <a:rPr lang="es-ES" sz="1100" err="1">
                  <a:solidFill>
                    <a:srgbClr val="941333"/>
                  </a:solidFill>
                </a:rPr>
                <a:t>Change</a:t>
              </a:r>
              <a:endParaRPr lang="en-US" sz="110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4" name="TextBox 12">
            <a:extLst>
              <a:ext uri="{FF2B5EF4-FFF2-40B4-BE49-F238E27FC236}">
                <a16:creationId xmlns:a16="http://schemas.microsoft.com/office/drawing/2014/main" id="{C9F6AB2F-9EC5-C949-9CD7-A3F16332E25F}"/>
              </a:ext>
            </a:extLst>
          </p:cNvPr>
          <p:cNvSpPr txBox="1"/>
          <p:nvPr userDrawn="1"/>
        </p:nvSpPr>
        <p:spPr>
          <a:xfrm>
            <a:off x="5628754" y="4523161"/>
            <a:ext cx="1295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600">
                <a:solidFill>
                  <a:prstClr val="white">
                    <a:lumMod val="50000"/>
                  </a:prstClr>
                </a:solidFill>
                <a:latin typeface="Verdana"/>
              </a:rPr>
              <a:t>IMPLEMENTED BY</a:t>
            </a:r>
          </a:p>
        </p:txBody>
      </p:sp>
      <p:pic>
        <p:nvPicPr>
          <p:cNvPr id="25" name="Picture 13" descr="ECMWF_Master_Logo_RGB_nostrap.png">
            <a:extLst>
              <a:ext uri="{FF2B5EF4-FFF2-40B4-BE49-F238E27FC236}">
                <a16:creationId xmlns:a16="http://schemas.microsoft.com/office/drawing/2014/main" id="{C48F4FB0-0859-6E41-869E-AFA5025A8F4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9555" y="4685098"/>
            <a:ext cx="1257302" cy="216041"/>
          </a:xfrm>
          <a:prstGeom prst="rect">
            <a:avLst/>
          </a:prstGeom>
        </p:spPr>
      </p:pic>
      <p:pic>
        <p:nvPicPr>
          <p:cNvPr id="26" name="Picture 14" descr="Copernicus_logo.png">
            <a:extLst>
              <a:ext uri="{FF2B5EF4-FFF2-40B4-BE49-F238E27FC236}">
                <a16:creationId xmlns:a16="http://schemas.microsoft.com/office/drawing/2014/main" id="{F31B0A44-6006-1747-9ED3-6E15414498D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5185" y="4561246"/>
            <a:ext cx="988700" cy="339893"/>
          </a:xfrm>
          <a:prstGeom prst="rect">
            <a:avLst/>
          </a:prstGeom>
        </p:spPr>
      </p:pic>
      <p:pic>
        <p:nvPicPr>
          <p:cNvPr id="27" name="Picture 17" descr="logo_ce-en-rvb-hr.jpg">
            <a:extLst>
              <a:ext uri="{FF2B5EF4-FFF2-40B4-BE49-F238E27FC236}">
                <a16:creationId xmlns:a16="http://schemas.microsoft.com/office/drawing/2014/main" id="{91B370C3-9119-3745-8E5C-37D0DDC74BD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2212" y="4474642"/>
            <a:ext cx="806448" cy="55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6014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30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" name="Group 30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2" name="Rectangle 31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/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Rectangle 32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/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pPr defTabSz="342900"/>
            <a:fld id="{30E17047-C597-4B34-8FEE-7A0D1EA692A4}" type="datetimeFigureOut">
              <a:rPr lang="en-US" smtClean="0">
                <a:solidFill>
                  <a:prstClr val="black"/>
                </a:solidFill>
              </a:rPr>
              <a:pPr defTabSz="342900"/>
              <a:t>1/29/2019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pPr defTabSz="34290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pPr defTabSz="342900"/>
            <a:fld id="{58768E1A-8455-4611-8763-3FA1B747F6B6}" type="slidenum">
              <a:rPr lang="en-US" smtClean="0">
                <a:solidFill>
                  <a:prstClr val="black"/>
                </a:solidFill>
              </a:rPr>
              <a:pPr defTabSz="342900"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5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35497" y="614836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es-ES" sz="1100" err="1">
                <a:solidFill>
                  <a:srgbClr val="4BACC6">
                    <a:lumMod val="75000"/>
                  </a:srgbClr>
                </a:solidFill>
              </a:rPr>
              <a:t>Atmosphere</a:t>
            </a:r>
            <a:endParaRPr lang="es-ES" sz="1100">
              <a:solidFill>
                <a:srgbClr val="4BACC6">
                  <a:lumMod val="75000"/>
                </a:srgbClr>
              </a:solidFill>
            </a:endParaRPr>
          </a:p>
          <a:p>
            <a:pPr algn="ctr" defTabSz="342900"/>
            <a:r>
              <a:rPr lang="es-ES" sz="1100">
                <a:solidFill>
                  <a:srgbClr val="4BACC6">
                    <a:lumMod val="75000"/>
                  </a:srgbClr>
                </a:solidFill>
              </a:rPr>
              <a:t>Monitoring</a:t>
            </a:r>
            <a:endParaRPr lang="en-US" sz="110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254" y="42237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5940153" y="4610777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42900"/>
            <a:endParaRPr lang="en-US" sz="1800">
              <a:solidFill>
                <a:prstClr val="black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4051" y="4746178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311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270000"/>
            <a:ext cx="7524160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s-ES_tradnl" noProof="0" dirty="0" err="1"/>
              <a:t>Click</a:t>
            </a:r>
            <a:r>
              <a:rPr lang="es-ES_tradnl" noProof="0" dirty="0"/>
              <a:t> to </a:t>
            </a:r>
            <a:r>
              <a:rPr lang="es-ES_tradnl" noProof="0" dirty="0" err="1"/>
              <a:t>edit</a:t>
            </a:r>
            <a:r>
              <a:rPr lang="es-ES_tradnl" noProof="0" dirty="0"/>
              <a:t> Master </a:t>
            </a:r>
            <a:r>
              <a:rPr lang="es-ES_tradnl" noProof="0" dirty="0" err="1"/>
              <a:t>title</a:t>
            </a:r>
            <a:r>
              <a:rPr lang="es-ES_tradnl" noProof="0" dirty="0"/>
              <a:t> </a:t>
            </a:r>
            <a:r>
              <a:rPr lang="es-ES_tradnl" noProof="0" dirty="0" err="1"/>
              <a:t>style</a:t>
            </a:r>
            <a:endParaRPr lang="es-ES_tradnl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702000"/>
            <a:ext cx="7524160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noProof="0" dirty="0"/>
              <a:t>Top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r>
              <a:rPr lang="es-ES_tradnl" noProof="0" dirty="0"/>
              <a:t> </a:t>
            </a:r>
          </a:p>
          <a:p>
            <a:pPr lvl="1"/>
            <a:r>
              <a:rPr lang="es-ES_tradnl" noProof="0" dirty="0" err="1"/>
              <a:t>Second</a:t>
            </a:r>
            <a:r>
              <a:rPr lang="es-ES_tradnl" noProof="0" dirty="0"/>
              <a:t>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endParaRPr lang="es-ES_tradnl" noProof="0" dirty="0"/>
          </a:p>
          <a:p>
            <a:pPr lvl="2"/>
            <a:r>
              <a:rPr lang="es-ES_tradnl" noProof="0" dirty="0" err="1"/>
              <a:t>Third</a:t>
            </a:r>
            <a:r>
              <a:rPr lang="es-ES_tradnl" noProof="0" dirty="0"/>
              <a:t>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endParaRPr lang="es-ES_tradnl" noProof="0" dirty="0"/>
          </a:p>
          <a:p>
            <a:pPr lvl="3"/>
            <a:r>
              <a:rPr lang="es-ES_tradnl" noProof="0" dirty="0" err="1"/>
              <a:t>Fourth</a:t>
            </a:r>
            <a:r>
              <a:rPr lang="es-ES_tradnl" noProof="0" dirty="0"/>
              <a:t>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endParaRPr lang="es-ES_tradnl" noProof="0" dirty="0"/>
          </a:p>
          <a:p>
            <a:pPr lvl="4"/>
            <a:r>
              <a:rPr lang="es-ES_tradnl" noProof="0" dirty="0" err="1"/>
              <a:t>Fifth</a:t>
            </a:r>
            <a:r>
              <a:rPr lang="es-ES_tradnl" noProof="0" dirty="0"/>
              <a:t>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endParaRPr lang="es-ES_tradnl" noProof="0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60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pPr defTabSz="342900"/>
            <a:fld id="{E4AB80EA-DB86-D849-B86F-15DAF31F0474}" type="slidenum">
              <a:rPr lang="en-US" smtClean="0"/>
              <a:pPr defTabSz="342900"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4731192"/>
            <a:ext cx="1099172" cy="17299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342900"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 defTabSz="342900"/>
            <a:r>
              <a:rPr lang="es-ES_tradnl"/>
              <a:t>XII Reunión de la CIMHET, 23-25 de Noviembre de 2016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4731190"/>
            <a:ext cx="1007042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12735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S:\F15015_Copernicus\3_Work\330_Work-in-process\SC4_BackgroundMat\Visual_ID\Photos\Climate_change_ThinkstockPhotos-147656737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9"/>
          <a:stretch/>
        </p:blipFill>
        <p:spPr bwMode="auto">
          <a:xfrm>
            <a:off x="0" y="-45910"/>
            <a:ext cx="2350852" cy="52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/>
          <p:cNvSpPr/>
          <p:nvPr userDrawn="1"/>
        </p:nvSpPr>
        <p:spPr>
          <a:xfrm>
            <a:off x="-108520" y="-53200"/>
            <a:ext cx="2483768" cy="507322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64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 userDrawn="1"/>
        </p:nvSpPr>
        <p:spPr>
          <a:xfrm>
            <a:off x="0" y="-38100"/>
            <a:ext cx="2350852" cy="4842098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0686812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876006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876006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876006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0761284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9144000" cy="51840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7" y="-11269"/>
            <a:ext cx="1873569" cy="52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877494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877494"/>
            <a:ext cx="2895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877494"/>
            <a:ext cx="2133600" cy="273844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621854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Climate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Change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3" name="Picture 2" descr="C3Siconwhite copy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95686"/>
            <a:ext cx="1374927" cy="1439997"/>
          </a:xfrm>
          <a:prstGeom prst="rect">
            <a:avLst/>
          </a:prstGeom>
        </p:spPr>
      </p:pic>
      <p:pic>
        <p:nvPicPr>
          <p:cNvPr id="18" name="Picture 17" descr="Copernicus white.eps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8" t="29476" r="8802" b="28526"/>
          <a:stretch/>
        </p:blipFill>
        <p:spPr>
          <a:xfrm>
            <a:off x="1547664" y="4522313"/>
            <a:ext cx="868336" cy="324000"/>
          </a:xfrm>
          <a:prstGeom prst="rect">
            <a:avLst/>
          </a:prstGeom>
        </p:spPr>
      </p:pic>
      <p:pic>
        <p:nvPicPr>
          <p:cNvPr id="19" name="Picture 18" descr="logo-ce-horizontal-en-neg-yellow.eps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15966"/>
            <a:ext cx="954504" cy="251989"/>
          </a:xfrm>
          <a:prstGeom prst="rect">
            <a:avLst/>
          </a:prstGeom>
        </p:spPr>
      </p:pic>
      <p:pic>
        <p:nvPicPr>
          <p:cNvPr id="20" name="Picture 19" descr="ECMWF_Master_Logo_CMYK_nostrapNEG.eps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94309"/>
            <a:ext cx="1043108" cy="179996"/>
          </a:xfrm>
          <a:prstGeom prst="rect">
            <a:avLst/>
          </a:prstGeom>
        </p:spPr>
      </p:pic>
      <p:sp>
        <p:nvSpPr>
          <p:cNvPr id="21" name="Subtitle 2"/>
          <p:cNvSpPr>
            <a:spLocks noGrp="1"/>
          </p:cNvSpPr>
          <p:nvPr>
            <p:ph type="subTitle" idx="13"/>
          </p:nvPr>
        </p:nvSpPr>
        <p:spPr>
          <a:xfrm>
            <a:off x="2555776" y="3147814"/>
            <a:ext cx="4752528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7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55776" y="2427735"/>
            <a:ext cx="4752528" cy="72008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18603940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69403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6" name="Group 15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146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584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5972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5410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8764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2530250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S:\F15015_Copernicus\3_Work\330_Work-in-process\SC4_BackgroundMat\Visual_ID\Photos\Climate_change_ThinkstockPhotos-147656737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9"/>
          <a:stretch/>
        </p:blipFill>
        <p:spPr bwMode="auto">
          <a:xfrm>
            <a:off x="0" y="-45910"/>
            <a:ext cx="2350852" cy="52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-108520" y="-53200"/>
            <a:ext cx="2483768" cy="5256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64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-38100"/>
            <a:ext cx="2350852" cy="5256000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6991550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S:\F15015_Copernicus\3_Work\330_Work-in-process\SC4_BackgroundMat\Visual_ID\Photos\Climate_change_ThinkstockPhotos-147656737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9"/>
          <a:stretch/>
        </p:blipFill>
        <p:spPr bwMode="auto">
          <a:xfrm>
            <a:off x="0" y="-45910"/>
            <a:ext cx="2350852" cy="52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 userDrawn="1"/>
        </p:nvSpPr>
        <p:spPr>
          <a:xfrm>
            <a:off x="-108520" y="-53200"/>
            <a:ext cx="2483768" cy="525322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64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-38100"/>
            <a:ext cx="2350852" cy="5256000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7944833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4545380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0937751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7" y="-11268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4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Climate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Change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2771800" y="4811834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72082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7499972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6694381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7297231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99736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4" name="Group 13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335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8" name="Group 17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081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19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6" name="Straight Connector 15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59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9490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25474" y="-4537"/>
            <a:ext cx="9144000" cy="5143500"/>
          </a:xfrm>
          <a:prstGeom prst="rect">
            <a:avLst/>
          </a:prstGeom>
          <a:solidFill>
            <a:srgbClr val="B0B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2636031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3"/>
          </p:nvPr>
        </p:nvSpPr>
        <p:spPr>
          <a:xfrm>
            <a:off x="2636031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170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1470422"/>
            <a:ext cx="2409911" cy="252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76"/>
          <a:stretch/>
        </p:blipFill>
        <p:spPr bwMode="auto">
          <a:xfrm>
            <a:off x="7260856" y="-4537"/>
            <a:ext cx="1883144" cy="51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2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8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582712" y="3363838"/>
            <a:ext cx="2189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Land</a:t>
            </a:r>
            <a:r>
              <a:rPr lang="es-ES" sz="1100" b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Monitoring</a:t>
            </a:r>
            <a:endParaRPr lang="en-US" sz="11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8125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24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866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7387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87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15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3354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19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</a:t>
            </a:r>
            <a:r>
              <a:rPr lang="es-ES" sz="1100" b="0" dirty="0" err="1">
                <a:solidFill>
                  <a:srgbClr val="B0BF27"/>
                </a:solidFill>
              </a:rPr>
              <a:t>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70811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Connector 23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3160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75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75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728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AA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2593876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3"/>
          </p:nvPr>
        </p:nvSpPr>
        <p:spPr>
          <a:xfrm>
            <a:off x="2593876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4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9036" y="1288306"/>
            <a:ext cx="2454145" cy="261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758598" y="3390260"/>
            <a:ext cx="185502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Emergency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>
                <a:solidFill>
                  <a:schemeClr val="bg1"/>
                </a:solidFill>
              </a:rPr>
              <a:t>Management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Users\Designer\Desktop\PRESENTATION COPERNICUS\foto3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164" y="0"/>
            <a:ext cx="2099054" cy="51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5933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2920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056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Straight Connector 16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2665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Connector 18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75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75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917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2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Connector 22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2277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2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22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Connector 19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690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596" y="251"/>
            <a:ext cx="1916102" cy="514350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7223596" y="0"/>
            <a:ext cx="1728192" cy="5143500"/>
          </a:xfrm>
          <a:prstGeom prst="rect">
            <a:avLst/>
          </a:prstGeom>
          <a:gradFill flip="none" rotWithShape="1">
            <a:gsLst>
              <a:gs pos="4000">
                <a:schemeClr val="accent1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569823" y="2571750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2569823" y="317393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7" name="Picture 3" descr="S:\F15015_Copernicus\3_Work\330_Work-in-process\Logos_icons\User Uptake_blanc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6" y="902657"/>
            <a:ext cx="2821221" cy="282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723496" y="3723878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Data Access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8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2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8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1157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28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Group 28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0" name="Rectangle 29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7777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11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11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14" name="Rectangle 13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8808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2C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6278" y="0"/>
            <a:ext cx="184839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267744" y="2515170"/>
            <a:ext cx="5256584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Atmosphere</a:t>
            </a:r>
            <a:endParaRPr lang="en-US" sz="2400" baseline="0" dirty="0"/>
          </a:p>
          <a:p>
            <a:r>
              <a:rPr lang="en-US" sz="2400" baseline="0" dirty="0"/>
              <a:t>Monitoring Service 2.0</a:t>
            </a:r>
            <a:endParaRPr lang="en-US" sz="2400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267744" y="337355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218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491630"/>
            <a:ext cx="2088232" cy="244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204713" y="3507854"/>
            <a:ext cx="23617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Atmosphere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Monitoring</a:t>
            </a:r>
            <a:endParaRPr lang="en-US" sz="11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8055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24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Group 28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0" name="Rectangle 29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1022920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5076056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2821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oup 17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353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30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" name="Group 30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2" name="Rectangle 31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32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487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2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" name="Group 27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29" name="Rectangle 28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2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22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4821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Rectangle 14"/>
          <p:cNvSpPr/>
          <p:nvPr userDrawn="1"/>
        </p:nvSpPr>
        <p:spPr>
          <a:xfrm>
            <a:off x="5940152" y="4587974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4051" y="4723375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9666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Rectangle 13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542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602384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7" y="-11268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4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Climate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Change</a:t>
            </a:r>
            <a:endParaRPr lang="en-US" sz="11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889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S:\F15015_Copernicus\3_Work\330_Work-in-process\SC4_BackgroundMat\Visual_ID\Photos\Po_River_Ital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1410" y="-545"/>
            <a:ext cx="2077082" cy="51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 userDrawn="1"/>
        </p:nvSpPr>
        <p:spPr>
          <a:xfrm>
            <a:off x="3103" y="-92545"/>
            <a:ext cx="2077083" cy="52565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-4720" y="0"/>
            <a:ext cx="2084906" cy="5164039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74942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pic>
        <p:nvPicPr>
          <p:cNvPr id="13" name="Picture 2" descr="S:\F15015_Copernicus\3_Work\330_Work-in-process\Logos_icons\Accestodata_negatif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73" y="118278"/>
            <a:ext cx="541005" cy="54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3298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88525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597596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626053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594000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-19239" y="-12685"/>
            <a:ext cx="2463883" cy="5176972"/>
            <a:chOff x="-2604708" y="-1040096"/>
            <a:chExt cx="2463883" cy="5176972"/>
          </a:xfrm>
        </p:grpSpPr>
        <p:pic>
          <p:nvPicPr>
            <p:cNvPr id="21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2604436" y="-1028650"/>
              <a:ext cx="2002973" cy="5138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 userDrawn="1"/>
          </p:nvSpPr>
          <p:spPr>
            <a:xfrm>
              <a:off x="-2604436" y="-1013193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-2604708" y="-1040096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406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578683"/>
                </a:solidFill>
              </a:rPr>
              <a:t>Security</a:t>
            </a:r>
            <a:endParaRPr lang="en-US" sz="1100" b="0" dirty="0">
              <a:solidFill>
                <a:srgbClr val="578683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7853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5786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2602384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pic>
        <p:nvPicPr>
          <p:cNvPr id="13314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9853" y="1937973"/>
            <a:ext cx="2061385" cy="176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1018177" y="3710205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Security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6" t="16406" r="27978" b="9049"/>
          <a:stretch/>
        </p:blipFill>
        <p:spPr bwMode="auto">
          <a:xfrm>
            <a:off x="7195187" y="0"/>
            <a:ext cx="1951417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ubtitle 2"/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769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38100" y="12576"/>
            <a:ext cx="2482389" cy="5170484"/>
            <a:chOff x="9658589" y="-81666"/>
            <a:chExt cx="2482389" cy="5170484"/>
          </a:xfrm>
        </p:grpSpPr>
        <p:pic>
          <p:nvPicPr>
            <p:cNvPr id="16" name="Picture 3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56" t="16406" r="27978" b="9049"/>
            <a:stretch/>
          </p:blipFill>
          <p:spPr bwMode="auto">
            <a:xfrm>
              <a:off x="9677367" y="-81666"/>
              <a:ext cx="1951417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 userDrawn="1"/>
          </p:nvSpPr>
          <p:spPr>
            <a:xfrm>
              <a:off x="9658589" y="-81389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677367" y="-61251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1022920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5076056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5083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578683"/>
                </a:solidFill>
              </a:rPr>
              <a:t>Security</a:t>
            </a:r>
            <a:endParaRPr lang="en-US" sz="1100" b="0" dirty="0">
              <a:solidFill>
                <a:srgbClr val="578683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0100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-38100" y="12576"/>
            <a:ext cx="2482389" cy="5170484"/>
            <a:chOff x="9658589" y="-81666"/>
            <a:chExt cx="2482389" cy="5170484"/>
          </a:xfrm>
        </p:grpSpPr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56" t="16406" r="27978" b="9049"/>
            <a:stretch/>
          </p:blipFill>
          <p:spPr bwMode="auto">
            <a:xfrm>
              <a:off x="9677367" y="-81666"/>
              <a:ext cx="1951417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9658589" y="-81389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677367" y="-61251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433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3103" y="-92545"/>
            <a:ext cx="2077083" cy="52565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4720" y="0"/>
            <a:ext cx="2084906" cy="5164039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0943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>
            <a:off x="-38100" y="12576"/>
            <a:ext cx="2482389" cy="5170484"/>
            <a:chOff x="9658589" y="-81666"/>
            <a:chExt cx="2482389" cy="5170484"/>
          </a:xfrm>
        </p:grpSpPr>
        <p:pic>
          <p:nvPicPr>
            <p:cNvPr id="20" name="Picture 3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56" t="16406" r="27978" b="9049"/>
            <a:stretch/>
          </p:blipFill>
          <p:spPr bwMode="auto">
            <a:xfrm>
              <a:off x="9677367" y="-81666"/>
              <a:ext cx="1951417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 userDrawn="1"/>
          </p:nvSpPr>
          <p:spPr>
            <a:xfrm>
              <a:off x="9658589" y="-81389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9677367" y="-61251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2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22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045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1026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9" name="Straight Connector 8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7634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1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1949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1835696" y="1347614"/>
            <a:ext cx="4824536" cy="1785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ECMWF</a:t>
            </a:r>
            <a:r>
              <a:rPr lang="en-US" baseline="0" dirty="0"/>
              <a:t> and “</a:t>
            </a:r>
            <a:r>
              <a:rPr lang="en-US" baseline="0" dirty="0" err="1"/>
              <a:t>NextGen”Copernicus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26277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600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2" t="462" r="31215" b="-462"/>
          <a:stretch/>
        </p:blipFill>
        <p:spPr bwMode="auto">
          <a:xfrm>
            <a:off x="7293990" y="0"/>
            <a:ext cx="1865239" cy="5162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t="36584" b="37100"/>
          <a:stretch/>
        </p:blipFill>
        <p:spPr>
          <a:xfrm>
            <a:off x="2526951" y="4680600"/>
            <a:ext cx="1774434" cy="35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1265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24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24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42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Oval 14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23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7827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Oval 15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4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1880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Oval 14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21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5600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Rectangle 27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Oval 18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24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1819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428" y="0"/>
            <a:ext cx="2220615" cy="517857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21945" y="-1"/>
            <a:ext cx="2102132" cy="517857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35837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2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93162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8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0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6749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316" y="-92546"/>
            <a:ext cx="2666236" cy="525891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6802308" y="-2655"/>
            <a:ext cx="2810252" cy="5169026"/>
          </a:xfrm>
          <a:prstGeom prst="rect">
            <a:avLst/>
          </a:prstGeom>
          <a:gradFill flip="none" rotWithShape="1">
            <a:gsLst>
              <a:gs pos="4000">
                <a:schemeClr val="accent1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569823" y="2578909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2567591" y="3139545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053" name="Picture 5" descr="S:\F15015_Copernicus\3_Work\330_Work-in-process\Logos_icons\UserUptake_blanc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2355"/>
            <a:ext cx="2990300" cy="299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556872" y="3363838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User</a:t>
            </a:r>
            <a:r>
              <a:rPr lang="es-ES" sz="1100" b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Uptake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9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2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8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123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2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0126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7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0003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2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7443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26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tangle 27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9" name="Straight Connector 8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18" name="Oval 17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6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6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97341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28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ectangle 28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0" name="Oval 19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3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314454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S:\F15015_Copernicus\3_Work\330_Work-in-process\SC4_BackgroundMat\Visual_ID\Photos\InSitu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8"/>
          <a:stretch/>
        </p:blipFill>
        <p:spPr bwMode="auto">
          <a:xfrm>
            <a:off x="7293990" y="-41746"/>
            <a:ext cx="1862585" cy="519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581176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2581176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30928" y="3462268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In</a:t>
            </a:r>
            <a:r>
              <a:rPr lang="es-ES" sz="1100" b="0" baseline="0" dirty="0">
                <a:solidFill>
                  <a:schemeClr val="bg1"/>
                </a:solidFill>
              </a:rPr>
              <a:t> situ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 userDrawn="1"/>
        </p:nvGrpSpPr>
        <p:grpSpPr>
          <a:xfrm>
            <a:off x="603940" y="1541238"/>
            <a:ext cx="1728192" cy="1784190"/>
            <a:chOff x="-1692696" y="827409"/>
            <a:chExt cx="1728192" cy="1784190"/>
          </a:xfrm>
        </p:grpSpPr>
        <p:pic>
          <p:nvPicPr>
            <p:cNvPr id="2" name="Picture 2"/>
            <p:cNvPicPr>
              <a:picLocks noChangeAspect="1" noChangeArrowheads="1"/>
            </p:cNvPicPr>
            <p:nvPr userDrawn="1"/>
          </p:nvPicPr>
          <p:blipFill>
            <a:blip r:embed="rId5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19762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30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0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Box 23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8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896026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Box 22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6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17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727494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33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34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Box 22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5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6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0436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11410" y="-11063"/>
            <a:ext cx="2091596" cy="5160587"/>
            <a:chOff x="-2916832" y="-200722"/>
            <a:chExt cx="2091596" cy="5160587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-2916832" y="-200722"/>
              <a:ext cx="2091596" cy="5157838"/>
              <a:chOff x="-3291385" y="112960"/>
              <a:chExt cx="2091596" cy="5157838"/>
            </a:xfrm>
          </p:grpSpPr>
          <p:pic>
            <p:nvPicPr>
              <p:cNvPr id="20" name="Picture 2" descr="S:\F15015_Copernicus\3_Work\330_Work-in-process\SC4_BackgroundMat\Visual_ID\Photos\Po_River_Italy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rot="10800000">
                <a:off x="-3291385" y="123478"/>
                <a:ext cx="2077082" cy="5147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Rectangle 20"/>
              <p:cNvSpPr/>
              <p:nvPr userDrawn="1"/>
            </p:nvSpPr>
            <p:spPr>
              <a:xfrm>
                <a:off x="-3276872" y="112960"/>
                <a:ext cx="2077083" cy="515006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-2910142" y="-190204"/>
              <a:ext cx="2084906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2" descr="S:\F15015_Copernicus\3_Work\330_Work-in-process\SC4_BackgroundMat\PPT\item Copernicus\Big data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3478"/>
            <a:ext cx="817912" cy="57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Connector 21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84896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29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Rectangle 29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80949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opernicus_bckgnd_v3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86000" y="0"/>
            <a:ext cx="6858000" cy="5143500"/>
          </a:xfrm>
          <a:prstGeom prst="rect">
            <a:avLst/>
          </a:prstGeom>
        </p:spPr>
      </p:pic>
      <p:sp>
        <p:nvSpPr>
          <p:cNvPr id="9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810211" y="810003"/>
            <a:ext cx="4831200" cy="82073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>
              <a:lnSpc>
                <a:spcPts val="3150"/>
              </a:lnSpc>
              <a:spcBef>
                <a:spcPts val="0"/>
              </a:spcBef>
              <a:buNone/>
              <a:defRPr sz="2700" b="0" baseline="0">
                <a:latin typeface="Verdana"/>
              </a:defRPr>
            </a:lvl1pPr>
          </a:lstStyle>
          <a:p>
            <a:pPr lvl="0"/>
            <a:r>
              <a:rPr lang="en-GB" dirty="0"/>
              <a:t>Information Day</a:t>
            </a:r>
          </a:p>
          <a:p>
            <a:pPr lvl="0"/>
            <a:r>
              <a:rPr lang="en-GB" dirty="0"/>
              <a:t>2 February 2016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10211" y="2430000"/>
            <a:ext cx="4831200" cy="19492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350" b="1" i="0">
                <a:solidFill>
                  <a:srgbClr val="F6BC27"/>
                </a:solidFill>
                <a:latin typeface="Verdana"/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810211" y="2700000"/>
            <a:ext cx="4831200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latin typeface="Verdana"/>
              </a:defRPr>
            </a:lvl1pPr>
          </a:lstStyle>
          <a:p>
            <a:pPr lvl="0"/>
            <a:r>
              <a:rPr lang="en-GB" dirty="0" err="1"/>
              <a:t>author.name@ecmwf.int</a:t>
            </a:r>
            <a:endParaRPr lang="en-GB" dirty="0"/>
          </a:p>
        </p:txBody>
      </p:sp>
      <p:sp>
        <p:nvSpPr>
          <p:cNvPr id="35" name="TextBox 34"/>
          <p:cNvSpPr txBox="1"/>
          <p:nvPr userDrawn="1"/>
        </p:nvSpPr>
        <p:spPr>
          <a:xfrm>
            <a:off x="2603501" y="-533400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/>
          </a:p>
        </p:txBody>
      </p:sp>
      <p:pic>
        <p:nvPicPr>
          <p:cNvPr id="14" name="Picture 13" descr="ECMWF_Master_Logo_WHITE_nostrap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30" y="4730497"/>
            <a:ext cx="1263600" cy="216041"/>
          </a:xfrm>
          <a:prstGeom prst="rect">
            <a:avLst/>
          </a:prstGeom>
        </p:spPr>
      </p:pic>
      <p:sp>
        <p:nvSpPr>
          <p:cNvPr id="19" name="TextBox 18"/>
          <p:cNvSpPr txBox="1"/>
          <p:nvPr userDrawn="1"/>
        </p:nvSpPr>
        <p:spPr>
          <a:xfrm>
            <a:off x="7456528" y="4549510"/>
            <a:ext cx="1295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IMPLEMENTED BY</a:t>
            </a:r>
          </a:p>
        </p:txBody>
      </p:sp>
      <p:pic>
        <p:nvPicPr>
          <p:cNvPr id="21" name="Picture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8803" y="4494364"/>
            <a:ext cx="1109371" cy="48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80" y="4436778"/>
            <a:ext cx="857261" cy="59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Copernicus vecto def  Europe's eyes on Earth C and sun in colou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5130" y="2277033"/>
            <a:ext cx="2035800" cy="74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90208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2" y="270000"/>
            <a:ext cx="7524159" cy="276999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Verdan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2" y="702000"/>
            <a:ext cx="7524159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ct val="100000"/>
              </a:lnSpc>
              <a:spcBef>
                <a:spcPts val="825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1350">
                <a:solidFill>
                  <a:schemeClr val="tx1"/>
                </a:solidFill>
                <a:latin typeface="Verdana"/>
              </a:defRPr>
            </a:lvl1pPr>
            <a:lvl2pPr marL="472500" indent="-202500">
              <a:lnSpc>
                <a:spcPct val="100000"/>
              </a:lnSpc>
              <a:spcBef>
                <a:spcPts val="750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  <a:latin typeface="Verdana"/>
              </a:defRPr>
            </a:lvl2pPr>
            <a:lvl3pPr marL="742500" indent="-202500">
              <a:lnSpc>
                <a:spcPct val="100000"/>
              </a:lnSpc>
              <a:spcBef>
                <a:spcPts val="675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1050">
                <a:solidFill>
                  <a:schemeClr val="tx1"/>
                </a:solidFill>
                <a:latin typeface="Verdana"/>
              </a:defRPr>
            </a:lvl3pPr>
            <a:lvl4pPr marL="1012500" indent="-202500">
              <a:lnSpc>
                <a:spcPct val="100000"/>
              </a:lnSpc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900">
                <a:solidFill>
                  <a:schemeClr val="tx1"/>
                </a:solidFill>
                <a:latin typeface="Verdana"/>
              </a:defRPr>
            </a:lvl4pPr>
            <a:lvl5pPr marL="1282500" indent="-202500">
              <a:lnSpc>
                <a:spcPct val="100000"/>
              </a:lnSpc>
              <a:spcBef>
                <a:spcPts val="525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750">
                <a:solidFill>
                  <a:schemeClr val="tx1"/>
                </a:solidFill>
                <a:latin typeface="Verdana"/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pic>
        <p:nvPicPr>
          <p:cNvPr id="8" name="Picture 7" descr="ECMWF_Master_Logo_WHITE_nostrap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212" y="4731193"/>
            <a:ext cx="1342372" cy="172993"/>
          </a:xfrm>
          <a:prstGeom prst="rect">
            <a:avLst/>
          </a:prstGeom>
        </p:spPr>
      </p:pic>
      <p:pic>
        <p:nvPicPr>
          <p:cNvPr id="16" name="Picture 15" descr="Copernicus_strip_v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359664" cy="5143500"/>
          </a:xfrm>
          <a:prstGeom prst="rect">
            <a:avLst/>
          </a:prstGeom>
        </p:spPr>
      </p:pic>
      <p:sp>
        <p:nvSpPr>
          <p:cNvPr id="12" name="TextBox 12">
            <a:extLst>
              <a:ext uri="{FF2B5EF4-FFF2-40B4-BE49-F238E27FC236}">
                <a16:creationId xmlns:a16="http://schemas.microsoft.com/office/drawing/2014/main" id="{F158660F-84CC-D348-A2D0-3EA51E167097}"/>
              </a:ext>
            </a:extLst>
          </p:cNvPr>
          <p:cNvSpPr txBox="1"/>
          <p:nvPr userDrawn="1"/>
        </p:nvSpPr>
        <p:spPr>
          <a:xfrm>
            <a:off x="7026267" y="4497817"/>
            <a:ext cx="1295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IMPLEMENTED BY</a:t>
            </a:r>
          </a:p>
        </p:txBody>
      </p:sp>
      <p:pic>
        <p:nvPicPr>
          <p:cNvPr id="17" name="Picture 13" descr="ECMWF_Master_Logo_RGB_nostrap.png">
            <a:extLst>
              <a:ext uri="{FF2B5EF4-FFF2-40B4-BE49-F238E27FC236}">
                <a16:creationId xmlns:a16="http://schemas.microsoft.com/office/drawing/2014/main" id="{03474F53-84BB-254A-989F-FF281EF7FDD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068" y="4659754"/>
            <a:ext cx="1257302" cy="216041"/>
          </a:xfrm>
          <a:prstGeom prst="rect">
            <a:avLst/>
          </a:prstGeom>
        </p:spPr>
      </p:pic>
      <p:pic>
        <p:nvPicPr>
          <p:cNvPr id="19" name="Picture 14" descr="Copernicus_logo.png">
            <a:extLst>
              <a:ext uri="{FF2B5EF4-FFF2-40B4-BE49-F238E27FC236}">
                <a16:creationId xmlns:a16="http://schemas.microsoft.com/office/drawing/2014/main" id="{D1BAAB1B-5BAE-1E4C-80EA-748D8244FDE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476" y="4553299"/>
            <a:ext cx="988700" cy="339893"/>
          </a:xfrm>
          <a:prstGeom prst="rect">
            <a:avLst/>
          </a:prstGeom>
        </p:spPr>
      </p:pic>
      <p:pic>
        <p:nvPicPr>
          <p:cNvPr id="20" name="Picture 17" descr="logo_ce-en-rvb-hr.jpg">
            <a:extLst>
              <a:ext uri="{FF2B5EF4-FFF2-40B4-BE49-F238E27FC236}">
                <a16:creationId xmlns:a16="http://schemas.microsoft.com/office/drawing/2014/main" id="{0907E264-66BF-D84D-96EB-EE64D4BA097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377" y="4464069"/>
            <a:ext cx="806448" cy="55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25065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2C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06278" y="0"/>
            <a:ext cx="184839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5" y="3363838"/>
            <a:ext cx="4680520" cy="11521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218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9" y="1491631"/>
            <a:ext cx="2088232" cy="244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037" y="4650009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204713" y="3507854"/>
            <a:ext cx="23617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err="1">
                <a:solidFill>
                  <a:schemeClr val="bg1"/>
                </a:solidFill>
              </a:rPr>
              <a:t>Atmosphere</a:t>
            </a:r>
            <a:r>
              <a:rPr lang="es-ES" sz="1100" b="0" baseline="0">
                <a:solidFill>
                  <a:schemeClr val="bg1"/>
                </a:solidFill>
              </a:rPr>
              <a:t> </a:t>
            </a:r>
            <a:r>
              <a:rPr lang="es-ES" sz="1100" b="0" err="1">
                <a:solidFill>
                  <a:schemeClr val="bg1"/>
                </a:solidFill>
              </a:rPr>
              <a:t>Monitoring</a:t>
            </a:r>
            <a:endParaRPr lang="en-US" sz="1100" b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811835"/>
            <a:ext cx="823500" cy="14150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7145122" y="0"/>
            <a:ext cx="1998878" cy="5143500"/>
          </a:xfrm>
          <a:prstGeom prst="rect">
            <a:avLst/>
          </a:prstGeom>
          <a:gradFill flip="none" rotWithShape="1">
            <a:gsLst>
              <a:gs pos="4000">
                <a:srgbClr val="5AC4DD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>
          <a:xfrm>
            <a:off x="2602385" y="2308656"/>
            <a:ext cx="4443744" cy="99417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798" spc="225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78011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11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11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14" name="Rectangle 13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3"/>
            <a:ext cx="7743826" cy="3823073"/>
          </a:xfrm>
          <a:prstGeom prst="rect">
            <a:avLst/>
          </a:prstGeom>
        </p:spPr>
        <p:txBody>
          <a:bodyPr/>
          <a:lstStyle>
            <a:lvl1pPr>
              <a:buClrTx/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46286"/>
            <a:ext cx="7819096" cy="288032"/>
          </a:xfrm>
          <a:prstGeom prst="rect">
            <a:avLst/>
          </a:prstGeo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35497" y="614836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err="1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254" y="42237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12">
            <a:extLst>
              <a:ext uri="{FF2B5EF4-FFF2-40B4-BE49-F238E27FC236}">
                <a16:creationId xmlns:a16="http://schemas.microsoft.com/office/drawing/2014/main" id="{6AE67838-85D8-644C-9353-FB2C80307A2A}"/>
              </a:ext>
            </a:extLst>
          </p:cNvPr>
          <p:cNvSpPr txBox="1"/>
          <p:nvPr userDrawn="1"/>
        </p:nvSpPr>
        <p:spPr>
          <a:xfrm>
            <a:off x="5628754" y="4523161"/>
            <a:ext cx="1295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IMPLEMENTED BY</a:t>
            </a:r>
          </a:p>
        </p:txBody>
      </p:sp>
      <p:pic>
        <p:nvPicPr>
          <p:cNvPr id="24" name="Picture 13" descr="ECMWF_Master_Logo_RGB_nostrap.png">
            <a:extLst>
              <a:ext uri="{FF2B5EF4-FFF2-40B4-BE49-F238E27FC236}">
                <a16:creationId xmlns:a16="http://schemas.microsoft.com/office/drawing/2014/main" id="{E837822A-C874-2F4C-9C8A-3F4E74A5BB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9555" y="4685098"/>
            <a:ext cx="1257302" cy="216041"/>
          </a:xfrm>
          <a:prstGeom prst="rect">
            <a:avLst/>
          </a:prstGeom>
        </p:spPr>
      </p:pic>
      <p:pic>
        <p:nvPicPr>
          <p:cNvPr id="25" name="Picture 14" descr="Copernicus_logo.png">
            <a:extLst>
              <a:ext uri="{FF2B5EF4-FFF2-40B4-BE49-F238E27FC236}">
                <a16:creationId xmlns:a16="http://schemas.microsoft.com/office/drawing/2014/main" id="{2CD2A9EA-102D-B44D-A31B-DAF40DAF6B5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5185" y="4561246"/>
            <a:ext cx="988700" cy="339893"/>
          </a:xfrm>
          <a:prstGeom prst="rect">
            <a:avLst/>
          </a:prstGeom>
        </p:spPr>
      </p:pic>
      <p:pic>
        <p:nvPicPr>
          <p:cNvPr id="26" name="Picture 17" descr="logo_ce-en-rvb-hr.jpg">
            <a:extLst>
              <a:ext uri="{FF2B5EF4-FFF2-40B4-BE49-F238E27FC236}">
                <a16:creationId xmlns:a16="http://schemas.microsoft.com/office/drawing/2014/main" id="{AC4A2DEA-702D-2F4B-968A-493E71E8B19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2212" y="4474642"/>
            <a:ext cx="806448" cy="55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60760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5" y="3147814"/>
            <a:ext cx="4680520" cy="11521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037" y="4650009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18"/>
          <a:stretch/>
        </p:blipFill>
        <p:spPr bwMode="auto">
          <a:xfrm>
            <a:off x="7291388" y="-11267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5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err="1">
                <a:solidFill>
                  <a:schemeClr val="bg1"/>
                </a:solidFill>
              </a:rPr>
              <a:t>Climate</a:t>
            </a:r>
            <a:r>
              <a:rPr lang="es-ES" sz="1100" b="0" baseline="0">
                <a:solidFill>
                  <a:schemeClr val="bg1"/>
                </a:solidFill>
              </a:rPr>
              <a:t> </a:t>
            </a:r>
            <a:r>
              <a:rPr lang="es-ES" sz="1100" b="0" err="1">
                <a:solidFill>
                  <a:schemeClr val="bg1"/>
                </a:solidFill>
              </a:rPr>
              <a:t>Change</a:t>
            </a:r>
            <a:endParaRPr lang="en-US" sz="1100" b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811835"/>
            <a:ext cx="823500" cy="14150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7129838" y="-1470"/>
            <a:ext cx="1998878" cy="5143500"/>
          </a:xfrm>
          <a:prstGeom prst="rect">
            <a:avLst/>
          </a:prstGeom>
          <a:gradFill flip="none" rotWithShape="1">
            <a:gsLst>
              <a:gs pos="4000">
                <a:srgbClr val="941333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itle 18"/>
          <p:cNvSpPr>
            <a:spLocks noGrp="1"/>
          </p:cNvSpPr>
          <p:nvPr>
            <p:ph type="title" hasCustomPrompt="1"/>
          </p:nvPr>
        </p:nvSpPr>
        <p:spPr>
          <a:xfrm>
            <a:off x="2602385" y="2146795"/>
            <a:ext cx="4443744" cy="99417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798" spc="225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660523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0" y="-6146"/>
            <a:ext cx="2590800" cy="5149646"/>
            <a:chOff x="-2988840" y="-681190"/>
            <a:chExt cx="2323579" cy="5195022"/>
          </a:xfrm>
        </p:grpSpPr>
        <p:pic>
          <p:nvPicPr>
            <p:cNvPr id="15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3"/>
            <a:ext cx="7743826" cy="3823073"/>
          </a:xfrm>
          <a:prstGeom prst="rect">
            <a:avLst/>
          </a:prstGeom>
        </p:spPr>
        <p:txBody>
          <a:bodyPr/>
          <a:lstStyle>
            <a:lvl1pPr>
              <a:buClrTx/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prstGeom prst="rect">
            <a:avLst/>
          </a:prstGeo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err="1">
                  <a:solidFill>
                    <a:srgbClr val="941333"/>
                  </a:solidFill>
                </a:rPr>
                <a:t>Climate</a:t>
              </a:r>
              <a:endParaRPr lang="es-ES" sz="1100" b="0">
                <a:solidFill>
                  <a:srgbClr val="941333"/>
                </a:solidFill>
              </a:endParaRPr>
            </a:p>
            <a:p>
              <a:r>
                <a:rPr lang="es-ES" sz="1100" b="0" err="1">
                  <a:solidFill>
                    <a:srgbClr val="941333"/>
                  </a:solidFill>
                </a:rPr>
                <a:t>Change</a:t>
              </a:r>
              <a:endParaRPr lang="en-US" sz="1100" b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4" name="TextBox 12">
            <a:extLst>
              <a:ext uri="{FF2B5EF4-FFF2-40B4-BE49-F238E27FC236}">
                <a16:creationId xmlns:a16="http://schemas.microsoft.com/office/drawing/2014/main" id="{C9F6AB2F-9EC5-C949-9CD7-A3F16332E25F}"/>
              </a:ext>
            </a:extLst>
          </p:cNvPr>
          <p:cNvSpPr txBox="1"/>
          <p:nvPr userDrawn="1"/>
        </p:nvSpPr>
        <p:spPr>
          <a:xfrm>
            <a:off x="5628754" y="4523161"/>
            <a:ext cx="1295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IMPLEMENTED BY</a:t>
            </a:r>
          </a:p>
        </p:txBody>
      </p:sp>
      <p:pic>
        <p:nvPicPr>
          <p:cNvPr id="25" name="Picture 13" descr="ECMWF_Master_Logo_RGB_nostrap.png">
            <a:extLst>
              <a:ext uri="{FF2B5EF4-FFF2-40B4-BE49-F238E27FC236}">
                <a16:creationId xmlns:a16="http://schemas.microsoft.com/office/drawing/2014/main" id="{C48F4FB0-0859-6E41-869E-AFA5025A8F4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9555" y="4685098"/>
            <a:ext cx="1257302" cy="216041"/>
          </a:xfrm>
          <a:prstGeom prst="rect">
            <a:avLst/>
          </a:prstGeom>
        </p:spPr>
      </p:pic>
      <p:pic>
        <p:nvPicPr>
          <p:cNvPr id="26" name="Picture 14" descr="Copernicus_logo.png">
            <a:extLst>
              <a:ext uri="{FF2B5EF4-FFF2-40B4-BE49-F238E27FC236}">
                <a16:creationId xmlns:a16="http://schemas.microsoft.com/office/drawing/2014/main" id="{F31B0A44-6006-1747-9ED3-6E15414498D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5185" y="4561246"/>
            <a:ext cx="988700" cy="339893"/>
          </a:xfrm>
          <a:prstGeom prst="rect">
            <a:avLst/>
          </a:prstGeom>
        </p:spPr>
      </p:pic>
      <p:pic>
        <p:nvPicPr>
          <p:cNvPr id="27" name="Picture 17" descr="logo_ce-en-rvb-hr.jpg">
            <a:extLst>
              <a:ext uri="{FF2B5EF4-FFF2-40B4-BE49-F238E27FC236}">
                <a16:creationId xmlns:a16="http://schemas.microsoft.com/office/drawing/2014/main" id="{91B370C3-9119-3745-8E5C-37D0DDC74BD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2212" y="4474642"/>
            <a:ext cx="806448" cy="55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51469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30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" name="Group 30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2" name="Rectangle 31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33" name="Rectangle 32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5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35497" y="614836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254" y="42237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5940153" y="4610777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4051" y="4746178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94219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270000"/>
            <a:ext cx="7524160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s-ES_tradnl" noProof="0" dirty="0" err="1"/>
              <a:t>Click</a:t>
            </a:r>
            <a:r>
              <a:rPr lang="es-ES_tradnl" noProof="0" dirty="0"/>
              <a:t> to </a:t>
            </a:r>
            <a:r>
              <a:rPr lang="es-ES_tradnl" noProof="0" dirty="0" err="1"/>
              <a:t>edit</a:t>
            </a:r>
            <a:r>
              <a:rPr lang="es-ES_tradnl" noProof="0" dirty="0"/>
              <a:t> Master </a:t>
            </a:r>
            <a:r>
              <a:rPr lang="es-ES_tradnl" noProof="0" dirty="0" err="1"/>
              <a:t>title</a:t>
            </a:r>
            <a:r>
              <a:rPr lang="es-ES_tradnl" noProof="0" dirty="0"/>
              <a:t> </a:t>
            </a:r>
            <a:r>
              <a:rPr lang="es-ES_tradnl" noProof="0" dirty="0" err="1"/>
              <a:t>style</a:t>
            </a:r>
            <a:endParaRPr lang="es-ES_tradnl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702000"/>
            <a:ext cx="7524160" cy="3739500"/>
          </a:xfrm>
          <a:prstGeom prst="rect">
            <a:avLst/>
          </a:prstGeom>
        </p:spPr>
        <p:txBody>
          <a:bodyPr lIns="0" tIns="0" rIns="0" bIns="0"/>
          <a:lstStyle>
            <a:lvl1pPr marL="0" indent="-135000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500" indent="-202500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500" indent="-202500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500" indent="-202500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500" indent="-202500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noProof="0" dirty="0"/>
              <a:t>Top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r>
              <a:rPr lang="es-ES_tradnl" noProof="0" dirty="0"/>
              <a:t> </a:t>
            </a:r>
          </a:p>
          <a:p>
            <a:pPr lvl="1"/>
            <a:r>
              <a:rPr lang="es-ES_tradnl" noProof="0" dirty="0" err="1"/>
              <a:t>Second</a:t>
            </a:r>
            <a:r>
              <a:rPr lang="es-ES_tradnl" noProof="0" dirty="0"/>
              <a:t>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endParaRPr lang="es-ES_tradnl" noProof="0" dirty="0"/>
          </a:p>
          <a:p>
            <a:pPr lvl="2"/>
            <a:r>
              <a:rPr lang="es-ES_tradnl" noProof="0" dirty="0" err="1"/>
              <a:t>Third</a:t>
            </a:r>
            <a:r>
              <a:rPr lang="es-ES_tradnl" noProof="0" dirty="0"/>
              <a:t>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endParaRPr lang="es-ES_tradnl" noProof="0" dirty="0"/>
          </a:p>
          <a:p>
            <a:pPr lvl="3"/>
            <a:r>
              <a:rPr lang="es-ES_tradnl" noProof="0" dirty="0" err="1"/>
              <a:t>Fourth</a:t>
            </a:r>
            <a:r>
              <a:rPr lang="es-ES_tradnl" noProof="0" dirty="0"/>
              <a:t>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endParaRPr lang="es-ES_tradnl" noProof="0" dirty="0"/>
          </a:p>
          <a:p>
            <a:pPr lvl="4"/>
            <a:r>
              <a:rPr lang="es-ES_tradnl" noProof="0" dirty="0" err="1"/>
              <a:t>Fifth</a:t>
            </a:r>
            <a:r>
              <a:rPr lang="es-ES_tradnl" noProof="0" dirty="0"/>
              <a:t>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endParaRPr lang="es-ES_tradnl" noProof="0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60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4731192"/>
            <a:ext cx="1099172" cy="17299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4731192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s-ES_tradnl"/>
              <a:t>XII Reunión de la CIMHET, 23-25 de Noviembre de 2016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4731190"/>
            <a:ext cx="1007042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5593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hape 15" descr="Shap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30175" y="4624180"/>
            <a:ext cx="2037896" cy="40976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Shape 16" descr="Shape 1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56194" y="4796738"/>
            <a:ext cx="890556" cy="153023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8"/>
          <p:cNvSpPr/>
          <p:nvPr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94133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800"/>
          </a:p>
        </p:txBody>
      </p:sp>
      <p:sp>
        <p:nvSpPr>
          <p:cNvPr id="18" name="Shape 22"/>
          <p:cNvSpPr txBox="1"/>
          <p:nvPr userDrawn="1"/>
        </p:nvSpPr>
        <p:spPr>
          <a:xfrm>
            <a:off x="2123728" y="2121741"/>
            <a:ext cx="5603579" cy="9540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2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US" sz="2800" dirty="0"/>
              <a:t>Seasonal and decadal prediction</a:t>
            </a:r>
            <a:r>
              <a:rPr lang="en-US" sz="2800" baseline="0" dirty="0"/>
              <a:t> services from C3S</a:t>
            </a:r>
            <a:endParaRPr sz="2800" dirty="0"/>
          </a:p>
        </p:txBody>
      </p:sp>
      <p:pic>
        <p:nvPicPr>
          <p:cNvPr id="20" name="Shape 24" descr="Shape 2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252536" y="1200704"/>
            <a:ext cx="3240360" cy="27166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Shape 25" descr="Shape 2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9552" y="4680600"/>
            <a:ext cx="769229" cy="2805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Shape 26" descr="Shape 26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68036" y="4650007"/>
            <a:ext cx="1145583" cy="3004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Shape 27" descr="Shape 27"/>
          <p:cNvPicPr>
            <a:picLocks noChangeAspect="1"/>
          </p:cNvPicPr>
          <p:nvPr/>
        </p:nvPicPr>
        <p:blipFill>
          <a:blip r:embed="rId7">
            <a:extLst/>
          </a:blip>
          <a:srcRect/>
          <a:stretch>
            <a:fillRect/>
          </a:stretch>
        </p:blipFill>
        <p:spPr>
          <a:xfrm>
            <a:off x="7291386" y="-92"/>
            <a:ext cx="1852615" cy="5150440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hape 28"/>
          <p:cNvSpPr txBox="1"/>
          <p:nvPr/>
        </p:nvSpPr>
        <p:spPr>
          <a:xfrm>
            <a:off x="621853" y="3536428"/>
            <a:ext cx="1440162" cy="2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100"/>
              <a:t>Climate Change</a:t>
            </a:r>
          </a:p>
        </p:txBody>
      </p:sp>
      <p:pic>
        <p:nvPicPr>
          <p:cNvPr id="25" name="Shape 29" descr="Shape 29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716717" y="4765604"/>
            <a:ext cx="1160275" cy="199368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37245" y="4943153"/>
            <a:ext cx="249556" cy="253884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93753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-11410" y="-11063"/>
            <a:ext cx="2091596" cy="5160587"/>
            <a:chOff x="-2916832" y="-200722"/>
            <a:chExt cx="2091596" cy="5160587"/>
          </a:xfrm>
        </p:grpSpPr>
        <p:grpSp>
          <p:nvGrpSpPr>
            <p:cNvPr id="20" name="Group 19"/>
            <p:cNvGrpSpPr/>
            <p:nvPr userDrawn="1"/>
          </p:nvGrpSpPr>
          <p:grpSpPr>
            <a:xfrm>
              <a:off x="-2916832" y="-200722"/>
              <a:ext cx="2091596" cy="5157838"/>
              <a:chOff x="-3291385" y="112960"/>
              <a:chExt cx="2091596" cy="5157838"/>
            </a:xfrm>
          </p:grpSpPr>
          <p:pic>
            <p:nvPicPr>
              <p:cNvPr id="22" name="Picture 2" descr="S:\F15015_Copernicus\3_Work\330_Work-in-process\SC4_BackgroundMat\Visual_ID\Photos\Po_River_Italy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rot="10800000">
                <a:off x="-3291385" y="123478"/>
                <a:ext cx="2077082" cy="5147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Rectangle 24"/>
              <p:cNvSpPr/>
              <p:nvPr userDrawn="1"/>
            </p:nvSpPr>
            <p:spPr>
              <a:xfrm>
                <a:off x="-3276872" y="112960"/>
                <a:ext cx="2077083" cy="515006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1" name="Rectangle 20"/>
            <p:cNvSpPr/>
            <p:nvPr userDrawn="1"/>
          </p:nvSpPr>
          <p:spPr>
            <a:xfrm>
              <a:off x="-2910142" y="-190204"/>
              <a:ext cx="2084906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24" name="Picture 2" descr="S:\F15015_Copernicus\3_Work\330_Work-in-process\SC4_BackgroundMat\PPT\item Copernicus\Big data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3478"/>
            <a:ext cx="817912" cy="57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3781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1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800" dirty="0">
                <a:solidFill>
                  <a:prstClr val="white"/>
                </a:solidFill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80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8" y="699543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5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5"/>
            <a:ext cx="2895600" cy="273844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5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es-ES" sz="1100" dirty="0" err="1">
                  <a:solidFill>
                    <a:srgbClr val="941333"/>
                  </a:solidFill>
                </a:rPr>
                <a:t>Climate</a:t>
              </a:r>
              <a:endParaRPr lang="es-ES" sz="1100" dirty="0">
                <a:solidFill>
                  <a:srgbClr val="941333"/>
                </a:solidFill>
              </a:endParaRPr>
            </a:p>
            <a:p>
              <a:pPr defTabSz="342900"/>
              <a:r>
                <a:rPr lang="es-ES" sz="1100" dirty="0" err="1">
                  <a:solidFill>
                    <a:srgbClr val="941333"/>
                  </a:solidFill>
                </a:rPr>
                <a:t>Change</a:t>
              </a:r>
              <a:endParaRPr lang="en-US" sz="110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9397067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3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5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5"/>
            <a:ext cx="2895600" cy="273844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5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es-ES" sz="1100" dirty="0" err="1">
                  <a:solidFill>
                    <a:srgbClr val="941333"/>
                  </a:solidFill>
                </a:rPr>
                <a:t>Climate</a:t>
              </a:r>
              <a:endParaRPr lang="es-ES" sz="1100" dirty="0">
                <a:solidFill>
                  <a:srgbClr val="941333"/>
                </a:solidFill>
              </a:endParaRPr>
            </a:p>
            <a:p>
              <a:pPr defTabSz="342900"/>
              <a:r>
                <a:rPr lang="es-ES" sz="1100" dirty="0" err="1">
                  <a:solidFill>
                    <a:srgbClr val="941333"/>
                  </a:solidFill>
                </a:rPr>
                <a:t>Change</a:t>
              </a:r>
              <a:endParaRPr lang="en-US" sz="110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7641592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5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7" y="4650009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8" y="-11267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5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s-ES" sz="1100" dirty="0" err="1">
                <a:solidFill>
                  <a:prstClr val="white"/>
                </a:solidFill>
              </a:rPr>
              <a:t>Climate</a:t>
            </a:r>
            <a:r>
              <a:rPr lang="es-ES" sz="1100" dirty="0">
                <a:solidFill>
                  <a:prstClr val="white"/>
                </a:solidFill>
              </a:rPr>
              <a:t> </a:t>
            </a:r>
            <a:r>
              <a:rPr lang="es-ES" sz="1100" dirty="0" err="1">
                <a:solidFill>
                  <a:prstClr val="white"/>
                </a:solidFill>
              </a:rPr>
              <a:t>Change</a:t>
            </a:r>
            <a:endParaRPr lang="en-US" sz="1100" dirty="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2771800" y="4811835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77745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3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3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es-ES" sz="1100" dirty="0" err="1">
                  <a:solidFill>
                    <a:srgbClr val="941333"/>
                  </a:solidFill>
                </a:rPr>
                <a:t>Climate</a:t>
              </a:r>
              <a:endParaRPr lang="es-ES" sz="1100" dirty="0">
                <a:solidFill>
                  <a:srgbClr val="941333"/>
                </a:solidFill>
              </a:endParaRPr>
            </a:p>
            <a:p>
              <a:pPr defTabSz="342900"/>
              <a:r>
                <a:rPr lang="es-ES" sz="1100" dirty="0" err="1">
                  <a:solidFill>
                    <a:srgbClr val="941333"/>
                  </a:solidFill>
                </a:rPr>
                <a:t>Change</a:t>
              </a:r>
              <a:endParaRPr lang="en-US" sz="110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4389282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5" y="6275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1" y="6275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9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es-ES" sz="1100" dirty="0" err="1">
                  <a:solidFill>
                    <a:srgbClr val="941333"/>
                  </a:solidFill>
                </a:rPr>
                <a:t>Climate</a:t>
              </a:r>
              <a:endParaRPr lang="es-ES" sz="1100" dirty="0">
                <a:solidFill>
                  <a:srgbClr val="941333"/>
                </a:solidFill>
              </a:endParaRPr>
            </a:p>
            <a:p>
              <a:pPr defTabSz="342900"/>
              <a:r>
                <a:rPr lang="es-ES" sz="1100" dirty="0" err="1">
                  <a:solidFill>
                    <a:srgbClr val="941333"/>
                  </a:solidFill>
                </a:rPr>
                <a:t>Change</a:t>
              </a:r>
              <a:endParaRPr lang="en-US" sz="110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4455252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800" dirty="0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800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es-ES" sz="1100" dirty="0" err="1">
                  <a:solidFill>
                    <a:srgbClr val="941333"/>
                  </a:solidFill>
                </a:rPr>
                <a:t>Climate</a:t>
              </a:r>
              <a:endParaRPr lang="es-ES" sz="1100" dirty="0">
                <a:solidFill>
                  <a:srgbClr val="941333"/>
                </a:solidFill>
              </a:endParaRPr>
            </a:p>
            <a:p>
              <a:pPr defTabSz="342900"/>
              <a:r>
                <a:rPr lang="es-ES" sz="1100" dirty="0" err="1">
                  <a:solidFill>
                    <a:srgbClr val="941333"/>
                  </a:solidFill>
                </a:rPr>
                <a:t>Change</a:t>
              </a:r>
              <a:endParaRPr lang="en-US" sz="110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0047222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1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800" dirty="0">
                <a:solidFill>
                  <a:prstClr val="white"/>
                </a:solidFill>
              </a:endParaRP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80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6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5" y="20835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es-ES" sz="1100" dirty="0" err="1">
                  <a:solidFill>
                    <a:srgbClr val="941333"/>
                  </a:solidFill>
                </a:rPr>
                <a:t>Climate</a:t>
              </a:r>
              <a:endParaRPr lang="es-ES" sz="1100" dirty="0">
                <a:solidFill>
                  <a:srgbClr val="941333"/>
                </a:solidFill>
              </a:endParaRPr>
            </a:p>
            <a:p>
              <a:pPr defTabSz="342900"/>
              <a:r>
                <a:rPr lang="es-ES" sz="1100" dirty="0" err="1">
                  <a:solidFill>
                    <a:srgbClr val="941333"/>
                  </a:solidFill>
                </a:rPr>
                <a:t>Change</a:t>
              </a:r>
              <a:endParaRPr lang="en-US" sz="110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1498641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078" y="4788695"/>
            <a:ext cx="1116623" cy="332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6"/>
          <p:cNvSpPr txBox="1">
            <a:spLocks noGrp="1" noChangeArrowheads="1"/>
          </p:cNvSpPr>
          <p:nvPr>
            <p:ph type="sldNum" sz="quarter" idx="12"/>
          </p:nvPr>
        </p:nvSpPr>
        <p:spPr>
          <a:xfrm>
            <a:off x="3882782" y="4885950"/>
            <a:ext cx="1380881" cy="197100"/>
          </a:xfrm>
          <a:prstGeom prst="rect">
            <a:avLst/>
          </a:prstGeom>
          <a:ln/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4D040BB9-1E30-A94E-9D02-07598F62FC8A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5632924" y="82120"/>
            <a:ext cx="22650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GB" sz="1350" dirty="0">
                <a:solidFill>
                  <a:prstClr val="white"/>
                </a:solidFill>
                <a:latin typeface="PF Square Sans Pro" charset="0"/>
                <a:ea typeface="PF Square Sans Pro" charset="0"/>
                <a:cs typeface="PF Square Sans Pro" charset="0"/>
              </a:rPr>
              <a:t>Copernicus Climate  Change Service</a:t>
            </a:r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29647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opernicus_bckgnd_v3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86000" y="0"/>
            <a:ext cx="6858000" cy="5143500"/>
          </a:xfrm>
          <a:prstGeom prst="rect">
            <a:avLst/>
          </a:prstGeom>
        </p:spPr>
      </p:pic>
      <p:sp>
        <p:nvSpPr>
          <p:cNvPr id="9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810211" y="810003"/>
            <a:ext cx="4831200" cy="615554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>
              <a:lnSpc>
                <a:spcPts val="2363"/>
              </a:lnSpc>
              <a:spcBef>
                <a:spcPts val="0"/>
              </a:spcBef>
              <a:buNone/>
              <a:defRPr sz="2025" b="0" baseline="0">
                <a:latin typeface="Verdana"/>
              </a:defRPr>
            </a:lvl1pPr>
          </a:lstStyle>
          <a:p>
            <a:pPr lvl="0"/>
            <a:r>
              <a:rPr lang="en-GB" dirty="0"/>
              <a:t>Information Day</a:t>
            </a:r>
          </a:p>
          <a:p>
            <a:pPr lvl="0"/>
            <a:r>
              <a:rPr lang="en-GB" dirty="0"/>
              <a:t>2 February 2016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10211" y="2430000"/>
            <a:ext cx="4831200" cy="14427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125"/>
              </a:lnSpc>
              <a:spcBef>
                <a:spcPts val="0"/>
              </a:spcBef>
              <a:buNone/>
              <a:defRPr sz="1013" b="1" i="0">
                <a:solidFill>
                  <a:srgbClr val="F6BC27"/>
                </a:solidFill>
                <a:latin typeface="Verdana"/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810211" y="2700000"/>
            <a:ext cx="4831200" cy="12824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013"/>
              </a:lnSpc>
              <a:spcBef>
                <a:spcPts val="0"/>
              </a:spcBef>
              <a:buNone/>
              <a:defRPr sz="788">
                <a:latin typeface="Verdana"/>
              </a:defRPr>
            </a:lvl1pPr>
          </a:lstStyle>
          <a:p>
            <a:pPr lvl="0"/>
            <a:r>
              <a:rPr lang="en-GB" dirty="0" err="1"/>
              <a:t>author.name@ecmwf.int</a:t>
            </a:r>
            <a:endParaRPr lang="en-GB" dirty="0"/>
          </a:p>
        </p:txBody>
      </p:sp>
      <p:sp>
        <p:nvSpPr>
          <p:cNvPr id="35" name="TextBox 34"/>
          <p:cNvSpPr txBox="1"/>
          <p:nvPr userDrawn="1"/>
        </p:nvSpPr>
        <p:spPr>
          <a:xfrm>
            <a:off x="2603502" y="-533400"/>
            <a:ext cx="184731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endParaRPr lang="en-US" sz="1013">
              <a:solidFill>
                <a:prstClr val="black"/>
              </a:solidFill>
            </a:endParaRPr>
          </a:p>
        </p:txBody>
      </p:sp>
      <p:pic>
        <p:nvPicPr>
          <p:cNvPr id="14" name="Picture 13" descr="ECMWF_Master_Logo_WHITE_nostrap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30" y="4730497"/>
            <a:ext cx="1263600" cy="216041"/>
          </a:xfrm>
          <a:prstGeom prst="rect">
            <a:avLst/>
          </a:prstGeom>
        </p:spPr>
      </p:pic>
      <p:sp>
        <p:nvSpPr>
          <p:cNvPr id="19" name="TextBox 18"/>
          <p:cNvSpPr txBox="1"/>
          <p:nvPr userDrawn="1"/>
        </p:nvSpPr>
        <p:spPr>
          <a:xfrm>
            <a:off x="7456529" y="4549511"/>
            <a:ext cx="1295351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450">
                <a:solidFill>
                  <a:prstClr val="white"/>
                </a:solidFill>
                <a:latin typeface="Verdana"/>
              </a:rPr>
              <a:t>IMPLEMENTED BY</a:t>
            </a:r>
          </a:p>
        </p:txBody>
      </p:sp>
      <p:pic>
        <p:nvPicPr>
          <p:cNvPr id="21" name="Picture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8804" y="4494364"/>
            <a:ext cx="1109371" cy="48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81" y="4436779"/>
            <a:ext cx="857261" cy="59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Copernicus vecto def  Europe's eyes on Earth C and sun in colou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5130" y="2277033"/>
            <a:ext cx="2035800" cy="74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56994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3" y="270000"/>
            <a:ext cx="7524159" cy="276999"/>
          </a:xfrm>
          <a:prstGeom prst="rect">
            <a:avLst/>
          </a:prstGeom>
          <a:noFill/>
        </p:spPr>
        <p:txBody>
          <a:bodyPr lIns="0" tIns="0" rIns="0" bIns="0"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Verdan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3" y="702000"/>
            <a:ext cx="7524159" cy="3739500"/>
          </a:xfrm>
          <a:prstGeom prst="rect">
            <a:avLst/>
          </a:prstGeom>
        </p:spPr>
        <p:txBody>
          <a:bodyPr lIns="0" tIns="0" rIns="0" bIns="0"/>
          <a:lstStyle>
            <a:lvl1pPr marL="0" indent="-101250">
              <a:lnSpc>
                <a:spcPct val="100000"/>
              </a:lnSpc>
              <a:spcBef>
                <a:spcPts val="619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1013">
                <a:solidFill>
                  <a:schemeClr val="tx1"/>
                </a:solidFill>
                <a:latin typeface="Verdana"/>
              </a:defRPr>
            </a:lvl1pPr>
            <a:lvl2pPr marL="354375" indent="-151875">
              <a:lnSpc>
                <a:spcPct val="100000"/>
              </a:lnSpc>
              <a:spcBef>
                <a:spcPts val="563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900">
                <a:solidFill>
                  <a:schemeClr val="tx1"/>
                </a:solidFill>
                <a:latin typeface="Verdana"/>
              </a:defRPr>
            </a:lvl2pPr>
            <a:lvl3pPr marL="556875" indent="-151875">
              <a:lnSpc>
                <a:spcPct val="100000"/>
              </a:lnSpc>
              <a:spcBef>
                <a:spcPts val="506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788">
                <a:solidFill>
                  <a:schemeClr val="tx1"/>
                </a:solidFill>
                <a:latin typeface="Verdana"/>
              </a:defRPr>
            </a:lvl3pPr>
            <a:lvl4pPr marL="759375" indent="-151875">
              <a:lnSpc>
                <a:spcPct val="100000"/>
              </a:lnSpc>
              <a:spcBef>
                <a:spcPts val="450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675">
                <a:solidFill>
                  <a:schemeClr val="tx1"/>
                </a:solidFill>
                <a:latin typeface="Verdana"/>
              </a:defRPr>
            </a:lvl4pPr>
            <a:lvl5pPr marL="961875" indent="-151875">
              <a:lnSpc>
                <a:spcPct val="100000"/>
              </a:lnSpc>
              <a:spcBef>
                <a:spcPts val="394"/>
              </a:spcBef>
              <a:buClr>
                <a:schemeClr val="bg1">
                  <a:lumMod val="50000"/>
                </a:schemeClr>
              </a:buClr>
              <a:buFont typeface="Arial"/>
              <a:buChar char="•"/>
              <a:defRPr sz="563">
                <a:solidFill>
                  <a:schemeClr val="tx1"/>
                </a:solidFill>
                <a:latin typeface="Verdana"/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pic>
        <p:nvPicPr>
          <p:cNvPr id="8" name="Picture 7" descr="ECMWF_Master_Logo_WHITE_nostrap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212" y="4731194"/>
            <a:ext cx="1342372" cy="172993"/>
          </a:xfrm>
          <a:prstGeom prst="rect">
            <a:avLst/>
          </a:prstGeom>
        </p:spPr>
      </p:pic>
      <p:pic>
        <p:nvPicPr>
          <p:cNvPr id="16" name="Picture 15" descr="Copernicus_strip_v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359664" cy="5143500"/>
          </a:xfrm>
          <a:prstGeom prst="rect">
            <a:avLst/>
          </a:prstGeom>
        </p:spPr>
      </p:pic>
      <p:sp>
        <p:nvSpPr>
          <p:cNvPr id="12" name="TextBox 12">
            <a:extLst>
              <a:ext uri="{FF2B5EF4-FFF2-40B4-BE49-F238E27FC236}">
                <a16:creationId xmlns:a16="http://schemas.microsoft.com/office/drawing/2014/main" id="{F158660F-84CC-D348-A2D0-3EA51E167097}"/>
              </a:ext>
            </a:extLst>
          </p:cNvPr>
          <p:cNvSpPr txBox="1"/>
          <p:nvPr userDrawn="1"/>
        </p:nvSpPr>
        <p:spPr>
          <a:xfrm>
            <a:off x="7026268" y="4497817"/>
            <a:ext cx="1295351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450">
                <a:solidFill>
                  <a:prstClr val="white">
                    <a:lumMod val="50000"/>
                  </a:prstClr>
                </a:solidFill>
                <a:latin typeface="Verdana"/>
              </a:rPr>
              <a:t>IMPLEMENTED BY</a:t>
            </a:r>
          </a:p>
        </p:txBody>
      </p:sp>
      <p:pic>
        <p:nvPicPr>
          <p:cNvPr id="17" name="Picture 13" descr="ECMWF_Master_Logo_RGB_nostrap.png">
            <a:extLst>
              <a:ext uri="{FF2B5EF4-FFF2-40B4-BE49-F238E27FC236}">
                <a16:creationId xmlns:a16="http://schemas.microsoft.com/office/drawing/2014/main" id="{03474F53-84BB-254A-989F-FF281EF7FDD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068" y="4659754"/>
            <a:ext cx="1257302" cy="216041"/>
          </a:xfrm>
          <a:prstGeom prst="rect">
            <a:avLst/>
          </a:prstGeom>
        </p:spPr>
      </p:pic>
      <p:pic>
        <p:nvPicPr>
          <p:cNvPr id="19" name="Picture 14" descr="Copernicus_logo.png">
            <a:extLst>
              <a:ext uri="{FF2B5EF4-FFF2-40B4-BE49-F238E27FC236}">
                <a16:creationId xmlns:a16="http://schemas.microsoft.com/office/drawing/2014/main" id="{D1BAAB1B-5BAE-1E4C-80EA-748D8244FDE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476" y="4553299"/>
            <a:ext cx="988700" cy="339893"/>
          </a:xfrm>
          <a:prstGeom prst="rect">
            <a:avLst/>
          </a:prstGeom>
        </p:spPr>
      </p:pic>
      <p:pic>
        <p:nvPicPr>
          <p:cNvPr id="20" name="Picture 17" descr="logo_ce-en-rvb-hr.jpg">
            <a:extLst>
              <a:ext uri="{FF2B5EF4-FFF2-40B4-BE49-F238E27FC236}">
                <a16:creationId xmlns:a16="http://schemas.microsoft.com/office/drawing/2014/main" id="{0907E264-66BF-D84D-96EB-EE64D4BA097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377" y="4464069"/>
            <a:ext cx="806448" cy="55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547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0"/>
            <a:ext cx="2106504" cy="517526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21945" y="-1"/>
            <a:ext cx="2102132" cy="516403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31640" y="722087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TextBox 31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 err="1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33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395991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2C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06278" y="0"/>
            <a:ext cx="184839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5" y="3363839"/>
            <a:ext cx="4680520" cy="11521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>
                <a:solidFill>
                  <a:schemeClr val="bg1"/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218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9" y="1491632"/>
            <a:ext cx="2088232" cy="244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4680601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038" y="4650010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204713" y="3507855"/>
            <a:ext cx="2361726" cy="2192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es-ES" sz="825" err="1">
                <a:solidFill>
                  <a:prstClr val="white"/>
                </a:solidFill>
              </a:rPr>
              <a:t>Atmosphere</a:t>
            </a:r>
            <a:r>
              <a:rPr lang="es-ES" sz="825">
                <a:solidFill>
                  <a:prstClr val="white"/>
                </a:solidFill>
              </a:rPr>
              <a:t> </a:t>
            </a:r>
            <a:r>
              <a:rPr lang="es-ES" sz="825" err="1">
                <a:solidFill>
                  <a:prstClr val="white"/>
                </a:solidFill>
              </a:rPr>
              <a:t>Monitoring</a:t>
            </a:r>
            <a:endParaRPr lang="en-US" sz="825">
              <a:solidFill>
                <a:prstClr val="white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811836"/>
            <a:ext cx="823500" cy="14150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7145122" y="0"/>
            <a:ext cx="1998878" cy="5143500"/>
          </a:xfrm>
          <a:prstGeom prst="rect">
            <a:avLst/>
          </a:prstGeom>
          <a:gradFill flip="none" rotWithShape="1">
            <a:gsLst>
              <a:gs pos="4000">
                <a:srgbClr val="5AC4DD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>
          <a:xfrm>
            <a:off x="2602385" y="2308657"/>
            <a:ext cx="4443744" cy="99417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99" spc="169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03579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11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11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14" name="Rectangle 13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3"/>
            <a:ext cx="7743826" cy="3823073"/>
          </a:xfrm>
          <a:prstGeom prst="rect">
            <a:avLst/>
          </a:prstGeom>
        </p:spPr>
        <p:txBody>
          <a:bodyPr/>
          <a:lstStyle>
            <a:lvl1pPr>
              <a:buClrTx/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46287"/>
            <a:ext cx="7819096" cy="288032"/>
          </a:xfrm>
          <a:prstGeom prst="rect">
            <a:avLst/>
          </a:prstGeo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350" b="0" spc="525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35497" y="614835"/>
            <a:ext cx="950642" cy="3462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es-ES" sz="825" err="1">
                <a:solidFill>
                  <a:srgbClr val="4BACC6">
                    <a:lumMod val="75000"/>
                  </a:srgbClr>
                </a:solidFill>
              </a:rPr>
              <a:t>Atmosphere</a:t>
            </a:r>
            <a:endParaRPr lang="es-ES" sz="825">
              <a:solidFill>
                <a:srgbClr val="4BACC6">
                  <a:lumMod val="75000"/>
                </a:srgbClr>
              </a:solidFill>
            </a:endParaRPr>
          </a:p>
          <a:p>
            <a:pPr algn="ctr" defTabSz="342900"/>
            <a:r>
              <a:rPr lang="es-ES" sz="825" err="1">
                <a:solidFill>
                  <a:srgbClr val="4BACC6">
                    <a:lumMod val="75000"/>
                  </a:srgbClr>
                </a:solidFill>
              </a:rPr>
              <a:t>Monitoring</a:t>
            </a:r>
            <a:endParaRPr lang="en-US" sz="825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254" y="42238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12">
            <a:extLst>
              <a:ext uri="{FF2B5EF4-FFF2-40B4-BE49-F238E27FC236}">
                <a16:creationId xmlns:a16="http://schemas.microsoft.com/office/drawing/2014/main" id="{6AE67838-85D8-644C-9353-FB2C80307A2A}"/>
              </a:ext>
            </a:extLst>
          </p:cNvPr>
          <p:cNvSpPr txBox="1"/>
          <p:nvPr userDrawn="1"/>
        </p:nvSpPr>
        <p:spPr>
          <a:xfrm>
            <a:off x="5628755" y="4523162"/>
            <a:ext cx="1295351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450">
                <a:solidFill>
                  <a:prstClr val="white">
                    <a:lumMod val="50000"/>
                  </a:prstClr>
                </a:solidFill>
                <a:latin typeface="Verdana"/>
              </a:rPr>
              <a:t>IMPLEMENTED BY</a:t>
            </a:r>
          </a:p>
        </p:txBody>
      </p:sp>
      <p:pic>
        <p:nvPicPr>
          <p:cNvPr id="24" name="Picture 13" descr="ECMWF_Master_Logo_RGB_nostrap.png">
            <a:extLst>
              <a:ext uri="{FF2B5EF4-FFF2-40B4-BE49-F238E27FC236}">
                <a16:creationId xmlns:a16="http://schemas.microsoft.com/office/drawing/2014/main" id="{E837822A-C874-2F4C-9C8A-3F4E74A5BB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9555" y="4685098"/>
            <a:ext cx="1257302" cy="216041"/>
          </a:xfrm>
          <a:prstGeom prst="rect">
            <a:avLst/>
          </a:prstGeom>
        </p:spPr>
      </p:pic>
      <p:pic>
        <p:nvPicPr>
          <p:cNvPr id="25" name="Picture 14" descr="Copernicus_logo.png">
            <a:extLst>
              <a:ext uri="{FF2B5EF4-FFF2-40B4-BE49-F238E27FC236}">
                <a16:creationId xmlns:a16="http://schemas.microsoft.com/office/drawing/2014/main" id="{2CD2A9EA-102D-B44D-A31B-DAF40DAF6B5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5185" y="4561246"/>
            <a:ext cx="988700" cy="339893"/>
          </a:xfrm>
          <a:prstGeom prst="rect">
            <a:avLst/>
          </a:prstGeom>
        </p:spPr>
      </p:pic>
      <p:pic>
        <p:nvPicPr>
          <p:cNvPr id="26" name="Picture 17" descr="logo_ce-en-rvb-hr.jpg">
            <a:extLst>
              <a:ext uri="{FF2B5EF4-FFF2-40B4-BE49-F238E27FC236}">
                <a16:creationId xmlns:a16="http://schemas.microsoft.com/office/drawing/2014/main" id="{AC4A2DEA-702D-2F4B-968A-493E71E8B19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2212" y="4474642"/>
            <a:ext cx="806448" cy="55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90086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5" y="3147815"/>
            <a:ext cx="4680520" cy="11521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>
                <a:solidFill>
                  <a:schemeClr val="bg1"/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4680601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038" y="4650010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18"/>
          <a:stretch/>
        </p:blipFill>
        <p:spPr bwMode="auto">
          <a:xfrm>
            <a:off x="7291389" y="-11267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5" y="3536430"/>
            <a:ext cx="14401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s-ES" sz="825" err="1">
                <a:solidFill>
                  <a:prstClr val="white"/>
                </a:solidFill>
              </a:rPr>
              <a:t>Climate</a:t>
            </a:r>
            <a:r>
              <a:rPr lang="es-ES" sz="825">
                <a:solidFill>
                  <a:prstClr val="white"/>
                </a:solidFill>
              </a:rPr>
              <a:t> </a:t>
            </a:r>
            <a:r>
              <a:rPr lang="es-ES" sz="825" err="1">
                <a:solidFill>
                  <a:prstClr val="white"/>
                </a:solidFill>
              </a:rPr>
              <a:t>Change</a:t>
            </a:r>
            <a:endParaRPr lang="en-US" sz="825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811836"/>
            <a:ext cx="823500" cy="14150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7129838" y="-1470"/>
            <a:ext cx="1998878" cy="5143500"/>
          </a:xfrm>
          <a:prstGeom prst="rect">
            <a:avLst/>
          </a:prstGeom>
          <a:gradFill flip="none" rotWithShape="1">
            <a:gsLst>
              <a:gs pos="4000">
                <a:srgbClr val="941333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18" name="Title 18"/>
          <p:cNvSpPr>
            <a:spLocks noGrp="1"/>
          </p:cNvSpPr>
          <p:nvPr>
            <p:ph type="title" hasCustomPrompt="1"/>
          </p:nvPr>
        </p:nvSpPr>
        <p:spPr>
          <a:xfrm>
            <a:off x="2602385" y="2146795"/>
            <a:ext cx="4443744" cy="994172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99" spc="169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87770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0" y="-6146"/>
            <a:ext cx="2590800" cy="5149646"/>
            <a:chOff x="-2988840" y="-681190"/>
            <a:chExt cx="2323579" cy="5195022"/>
          </a:xfrm>
        </p:grpSpPr>
        <p:pic>
          <p:nvPicPr>
            <p:cNvPr id="15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013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3"/>
            <a:ext cx="7743826" cy="3823073"/>
          </a:xfrm>
          <a:prstGeom prst="rect">
            <a:avLst/>
          </a:prstGeom>
        </p:spPr>
        <p:txBody>
          <a:bodyPr/>
          <a:lstStyle>
            <a:lvl1pPr>
              <a:buClrTx/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5" y="235007"/>
            <a:ext cx="7819096" cy="277539"/>
          </a:xfrm>
          <a:prstGeom prst="rect">
            <a:avLst/>
          </a:prstGeo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338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6" y="20836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/>
              <a:r>
                <a:rPr lang="es-ES" sz="825" err="1">
                  <a:solidFill>
                    <a:srgbClr val="941333"/>
                  </a:solidFill>
                </a:rPr>
                <a:t>Climate</a:t>
              </a:r>
              <a:endParaRPr lang="es-ES" sz="825">
                <a:solidFill>
                  <a:srgbClr val="941333"/>
                </a:solidFill>
              </a:endParaRPr>
            </a:p>
            <a:p>
              <a:pPr defTabSz="342900"/>
              <a:r>
                <a:rPr lang="es-ES" sz="825" err="1">
                  <a:solidFill>
                    <a:srgbClr val="941333"/>
                  </a:solidFill>
                </a:rPr>
                <a:t>Change</a:t>
              </a:r>
              <a:endParaRPr lang="en-US" sz="825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4" name="TextBox 12">
            <a:extLst>
              <a:ext uri="{FF2B5EF4-FFF2-40B4-BE49-F238E27FC236}">
                <a16:creationId xmlns:a16="http://schemas.microsoft.com/office/drawing/2014/main" id="{C9F6AB2F-9EC5-C949-9CD7-A3F16332E25F}"/>
              </a:ext>
            </a:extLst>
          </p:cNvPr>
          <p:cNvSpPr txBox="1"/>
          <p:nvPr userDrawn="1"/>
        </p:nvSpPr>
        <p:spPr>
          <a:xfrm>
            <a:off x="5628755" y="4523162"/>
            <a:ext cx="1295351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450">
                <a:solidFill>
                  <a:prstClr val="white">
                    <a:lumMod val="50000"/>
                  </a:prstClr>
                </a:solidFill>
                <a:latin typeface="Verdana"/>
              </a:rPr>
              <a:t>IMPLEMENTED BY</a:t>
            </a:r>
          </a:p>
        </p:txBody>
      </p:sp>
      <p:pic>
        <p:nvPicPr>
          <p:cNvPr id="25" name="Picture 13" descr="ECMWF_Master_Logo_RGB_nostrap.png">
            <a:extLst>
              <a:ext uri="{FF2B5EF4-FFF2-40B4-BE49-F238E27FC236}">
                <a16:creationId xmlns:a16="http://schemas.microsoft.com/office/drawing/2014/main" id="{C48F4FB0-0859-6E41-869E-AFA5025A8F4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9555" y="4685098"/>
            <a:ext cx="1257302" cy="216041"/>
          </a:xfrm>
          <a:prstGeom prst="rect">
            <a:avLst/>
          </a:prstGeom>
        </p:spPr>
      </p:pic>
      <p:pic>
        <p:nvPicPr>
          <p:cNvPr id="26" name="Picture 14" descr="Copernicus_logo.png">
            <a:extLst>
              <a:ext uri="{FF2B5EF4-FFF2-40B4-BE49-F238E27FC236}">
                <a16:creationId xmlns:a16="http://schemas.microsoft.com/office/drawing/2014/main" id="{F31B0A44-6006-1747-9ED3-6E15414498D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5185" y="4561246"/>
            <a:ext cx="988700" cy="339893"/>
          </a:xfrm>
          <a:prstGeom prst="rect">
            <a:avLst/>
          </a:prstGeom>
        </p:spPr>
      </p:pic>
      <p:pic>
        <p:nvPicPr>
          <p:cNvPr id="27" name="Picture 17" descr="logo_ce-en-rvb-hr.jpg">
            <a:extLst>
              <a:ext uri="{FF2B5EF4-FFF2-40B4-BE49-F238E27FC236}">
                <a16:creationId xmlns:a16="http://schemas.microsoft.com/office/drawing/2014/main" id="{91B370C3-9119-3745-8E5C-37D0DDC74BD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2212" y="4474642"/>
            <a:ext cx="806448" cy="55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63196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270000"/>
            <a:ext cx="7524160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s-ES_tradnl" noProof="0" dirty="0" err="1"/>
              <a:t>Click</a:t>
            </a:r>
            <a:r>
              <a:rPr lang="es-ES_tradnl" noProof="0" dirty="0"/>
              <a:t> to </a:t>
            </a:r>
            <a:r>
              <a:rPr lang="es-ES_tradnl" noProof="0" dirty="0" err="1"/>
              <a:t>edit</a:t>
            </a:r>
            <a:r>
              <a:rPr lang="es-ES_tradnl" noProof="0" dirty="0"/>
              <a:t> Master </a:t>
            </a:r>
            <a:r>
              <a:rPr lang="es-ES_tradnl" noProof="0" dirty="0" err="1"/>
              <a:t>title</a:t>
            </a:r>
            <a:r>
              <a:rPr lang="es-ES_tradnl" noProof="0" dirty="0"/>
              <a:t> </a:t>
            </a:r>
            <a:r>
              <a:rPr lang="es-ES_tradnl" noProof="0" dirty="0" err="1"/>
              <a:t>style</a:t>
            </a:r>
            <a:endParaRPr lang="es-ES_tradnl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702000"/>
            <a:ext cx="7524160" cy="3739500"/>
          </a:xfrm>
          <a:prstGeom prst="rect">
            <a:avLst/>
          </a:prstGeom>
        </p:spPr>
        <p:txBody>
          <a:bodyPr lIns="0" tIns="0" rIns="0" bIns="0"/>
          <a:lstStyle>
            <a:lvl1pPr marL="0" indent="-101250">
              <a:lnSpc>
                <a:spcPts val="1238"/>
              </a:lnSpc>
              <a:spcBef>
                <a:spcPts val="619"/>
              </a:spcBef>
              <a:buClr>
                <a:srgbClr val="064E83"/>
              </a:buClr>
              <a:defRPr sz="1013">
                <a:solidFill>
                  <a:schemeClr val="tx1"/>
                </a:solidFill>
              </a:defRPr>
            </a:lvl1pPr>
            <a:lvl2pPr marL="354375" indent="-151875">
              <a:lnSpc>
                <a:spcPts val="1125"/>
              </a:lnSpc>
              <a:spcBef>
                <a:spcPts val="563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2pPr>
            <a:lvl3pPr marL="556875" indent="-151875">
              <a:lnSpc>
                <a:spcPts val="1013"/>
              </a:lnSpc>
              <a:spcBef>
                <a:spcPts val="506"/>
              </a:spcBef>
              <a:buClr>
                <a:srgbClr val="064E83"/>
              </a:buClr>
              <a:defRPr sz="788">
                <a:solidFill>
                  <a:schemeClr val="tx1"/>
                </a:solidFill>
              </a:defRPr>
            </a:lvl3pPr>
            <a:lvl4pPr marL="759375" indent="-151875">
              <a:lnSpc>
                <a:spcPts val="900"/>
              </a:lnSpc>
              <a:spcBef>
                <a:spcPts val="450"/>
              </a:spcBef>
              <a:buClr>
                <a:srgbClr val="064E83"/>
              </a:buClr>
              <a:defRPr sz="675">
                <a:solidFill>
                  <a:schemeClr val="tx1"/>
                </a:solidFill>
              </a:defRPr>
            </a:lvl4pPr>
            <a:lvl5pPr marL="961875" indent="-151875">
              <a:lnSpc>
                <a:spcPts val="788"/>
              </a:lnSpc>
              <a:spcBef>
                <a:spcPts val="394"/>
              </a:spcBef>
              <a:buClr>
                <a:srgbClr val="064E83"/>
              </a:buClr>
              <a:defRPr sz="563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noProof="0" dirty="0"/>
              <a:t>Top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r>
              <a:rPr lang="es-ES_tradnl" noProof="0" dirty="0"/>
              <a:t> </a:t>
            </a:r>
          </a:p>
          <a:p>
            <a:pPr lvl="1"/>
            <a:r>
              <a:rPr lang="es-ES_tradnl" noProof="0" dirty="0" err="1"/>
              <a:t>Second</a:t>
            </a:r>
            <a:r>
              <a:rPr lang="es-ES_tradnl" noProof="0" dirty="0"/>
              <a:t>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endParaRPr lang="es-ES_tradnl" noProof="0" dirty="0"/>
          </a:p>
          <a:p>
            <a:pPr lvl="2"/>
            <a:r>
              <a:rPr lang="es-ES_tradnl" noProof="0" dirty="0" err="1"/>
              <a:t>Third</a:t>
            </a:r>
            <a:r>
              <a:rPr lang="es-ES_tradnl" noProof="0" dirty="0"/>
              <a:t>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endParaRPr lang="es-ES_tradnl" noProof="0" dirty="0"/>
          </a:p>
          <a:p>
            <a:pPr lvl="3"/>
            <a:r>
              <a:rPr lang="es-ES_tradnl" noProof="0" dirty="0" err="1"/>
              <a:t>Fourth</a:t>
            </a:r>
            <a:r>
              <a:rPr lang="es-ES_tradnl" noProof="0" dirty="0"/>
              <a:t>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endParaRPr lang="es-ES_tradnl" noProof="0" dirty="0"/>
          </a:p>
          <a:p>
            <a:pPr lvl="4"/>
            <a:r>
              <a:rPr lang="es-ES_tradnl" noProof="0" dirty="0" err="1"/>
              <a:t>Fifth</a:t>
            </a:r>
            <a:r>
              <a:rPr lang="es-ES_tradnl" noProof="0" dirty="0"/>
              <a:t> </a:t>
            </a:r>
            <a:r>
              <a:rPr lang="es-ES_tradnl" noProof="0" dirty="0" err="1"/>
              <a:t>level</a:t>
            </a:r>
            <a:r>
              <a:rPr lang="es-ES_tradnl" noProof="0" dirty="0"/>
              <a:t> </a:t>
            </a:r>
            <a:r>
              <a:rPr lang="es-ES_tradnl" noProof="0" dirty="0" err="1"/>
              <a:t>text</a:t>
            </a:r>
            <a:r>
              <a:rPr lang="es-ES_tradnl" noProof="0" dirty="0"/>
              <a:t> </a:t>
            </a:r>
            <a:r>
              <a:rPr lang="es-ES_tradnl" noProof="0" dirty="0" err="1"/>
              <a:t>goes</a:t>
            </a:r>
            <a:r>
              <a:rPr lang="es-ES_tradnl" noProof="0" dirty="0"/>
              <a:t> in </a:t>
            </a:r>
            <a:r>
              <a:rPr lang="es-ES_tradnl" noProof="0" dirty="0" err="1"/>
              <a:t>here</a:t>
            </a:r>
            <a:endParaRPr lang="es-ES_tradnl" noProof="0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60" y="4731191"/>
            <a:ext cx="1619840" cy="162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506" b="1">
                <a:solidFill>
                  <a:srgbClr val="064E83"/>
                </a:solidFill>
              </a:defRPr>
            </a:lvl1pPr>
          </a:lstStyle>
          <a:p>
            <a:pPr defTabSz="342900"/>
            <a:fld id="{E4AB80EA-DB86-D849-B86F-15DAF31F0474}" type="slidenum">
              <a:rPr lang="en-US" smtClean="0"/>
              <a:pPr defTabSz="342900"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4731193"/>
            <a:ext cx="1099172" cy="17299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342900">
              <a:defRPr/>
            </a:pPr>
            <a:r>
              <a:rPr lang="en-US" sz="506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4" y="4731193"/>
            <a:ext cx="3041021" cy="17299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506" b="1" cap="all" baseline="0">
                <a:solidFill>
                  <a:srgbClr val="064E83"/>
                </a:solidFill>
              </a:defRPr>
            </a:lvl1pPr>
          </a:lstStyle>
          <a:p>
            <a:pPr algn="ctr" defTabSz="342900"/>
            <a:r>
              <a:rPr lang="es-ES_tradnl"/>
              <a:t>XII Reunión de la CIMHET, 23-25 de Noviembre de 2016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4731190"/>
            <a:ext cx="1007042" cy="17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87603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2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prstClr val="white"/>
                </a:solidFill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9" y="699543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5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5"/>
            <a:ext cx="2895600" cy="273844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5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6" y="20835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5113491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3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5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5"/>
            <a:ext cx="2895600" cy="273844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5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6" y="20835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2949147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23/11/2016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062014" y="2572002"/>
            <a:ext cx="5603580" cy="56063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>
                <a:solidFill>
                  <a:prstClr val="white"/>
                </a:solidFill>
              </a:rPr>
              <a:t>Climate </a:t>
            </a:r>
            <a:r>
              <a:rPr lang="en-US" sz="2100">
                <a:solidFill>
                  <a:prstClr val="white"/>
                </a:solidFill>
              </a:rPr>
              <a:t>Change Service</a:t>
            </a:r>
            <a:endParaRPr lang="en-US" sz="2100" dirty="0">
              <a:solidFill>
                <a:prstClr val="white"/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350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Status report 2016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8" y="4650009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9" y="-11267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4" y="3536430"/>
            <a:ext cx="144016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25" dirty="0" err="1">
                <a:solidFill>
                  <a:prstClr val="white"/>
                </a:solidFill>
              </a:rPr>
              <a:t>Climate</a:t>
            </a:r>
            <a:r>
              <a:rPr lang="es-ES" sz="825" dirty="0">
                <a:solidFill>
                  <a:prstClr val="white"/>
                </a:solidFill>
              </a:rPr>
              <a:t> </a:t>
            </a:r>
            <a:r>
              <a:rPr lang="es-ES" sz="825" dirty="0" err="1">
                <a:solidFill>
                  <a:prstClr val="white"/>
                </a:solidFill>
              </a:rPr>
              <a:t>Change</a:t>
            </a:r>
            <a:endParaRPr lang="en-US" sz="825" dirty="0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35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20" y="4765605"/>
            <a:ext cx="1160275" cy="19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84555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3"/>
            <a:ext cx="4038600" cy="381642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3"/>
            <a:ext cx="4038600" cy="381642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6" y="20835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1918037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2" y="6275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20" y="1203598"/>
            <a:ext cx="4041775" cy="339102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350" b="0" spc="525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6" y="20835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25" dirty="0" err="1">
                  <a:solidFill>
                    <a:srgbClr val="941333"/>
                  </a:solidFill>
                </a:rPr>
                <a:t>Climate</a:t>
              </a:r>
              <a:endParaRPr lang="es-ES" sz="825" dirty="0">
                <a:solidFill>
                  <a:srgbClr val="941333"/>
                </a:solidFill>
              </a:endParaRPr>
            </a:p>
            <a:p>
              <a:r>
                <a:rPr lang="es-ES" sz="825" dirty="0" err="1">
                  <a:solidFill>
                    <a:srgbClr val="941333"/>
                  </a:solidFill>
                </a:rPr>
                <a:t>Change</a:t>
              </a:r>
              <a:endParaRPr lang="en-US" sz="825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39874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10" Type="http://schemas.openxmlformats.org/officeDocument/2006/relationships/theme" Target="../theme/theme11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image" Target="../media/image23.tiff"/><Relationship Id="rId5" Type="http://schemas.openxmlformats.org/officeDocument/2006/relationships/slideLayout" Target="../slideLayouts/slideLayout84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83.xml"/><Relationship Id="rId9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image" Target="../media/image64.png"/><Relationship Id="rId5" Type="http://schemas.openxmlformats.org/officeDocument/2006/relationships/slideLayout" Target="../slideLayouts/slideLayout99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98.xml"/><Relationship Id="rId9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theme" Target="../theme/theme15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7.xml"/><Relationship Id="rId10" Type="http://schemas.openxmlformats.org/officeDocument/2006/relationships/image" Target="../media/image23.tiff"/><Relationship Id="rId4" Type="http://schemas.openxmlformats.org/officeDocument/2006/relationships/slideLayout" Target="../slideLayouts/slideLayout106.xml"/><Relationship Id="rId9" Type="http://schemas.openxmlformats.org/officeDocument/2006/relationships/image" Target="../media/image1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image" Target="../media/image65.png"/><Relationship Id="rId5" Type="http://schemas.openxmlformats.org/officeDocument/2006/relationships/slideLayout" Target="../slideLayouts/slideLayout114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13.xml"/><Relationship Id="rId9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1.xml"/><Relationship Id="rId9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theme" Target="../theme/theme18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image" Target="../media/image68.emf"/><Relationship Id="rId5" Type="http://schemas.openxmlformats.org/officeDocument/2006/relationships/slideLayout" Target="../slideLayouts/slideLayout130.xml"/><Relationship Id="rId10" Type="http://schemas.openxmlformats.org/officeDocument/2006/relationships/image" Target="../media/image67.emf"/><Relationship Id="rId4" Type="http://schemas.openxmlformats.org/officeDocument/2006/relationships/slideLayout" Target="../slideLayouts/slideLayout129.xml"/><Relationship Id="rId9" Type="http://schemas.openxmlformats.org/officeDocument/2006/relationships/image" Target="../media/image66.emf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theme" Target="../theme/theme19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7.xml"/><Relationship Id="rId10" Type="http://schemas.openxmlformats.org/officeDocument/2006/relationships/image" Target="../media/image23.tiff"/><Relationship Id="rId4" Type="http://schemas.openxmlformats.org/officeDocument/2006/relationships/slideLayout" Target="../slideLayouts/slideLayout136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image" Target="../media/image23.tiff"/><Relationship Id="rId4" Type="http://schemas.openxmlformats.org/officeDocument/2006/relationships/slideLayout" Target="../slideLayouts/slideLayout33.xml"/><Relationship Id="rId9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image" Target="../media/image23.tiff"/><Relationship Id="rId4" Type="http://schemas.openxmlformats.org/officeDocument/2006/relationships/slideLayout" Target="../slideLayouts/slideLayout40.xml"/><Relationship Id="rId9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Relationship Id="rId9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Relationship Id="rId9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60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243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55" r:id="rId5"/>
    <p:sldLayoutId id="2147483727" r:id="rId6"/>
    <p:sldLayoutId id="2147483728" r:id="rId7"/>
    <p:sldLayoutId id="2147483729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504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9181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</p:sldLayoutIdLst>
  <p:hf hdr="0" dt="0"/>
  <p:txStyles>
    <p:titleStyle>
      <a:lvl1pPr algn="l" defTabSz="342900" rtl="0" eaLnBrk="1" latinLnBrk="0" hangingPunct="1">
        <a:lnSpc>
          <a:spcPts val="2100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342900"/>
              <a:t>1/29/2019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3429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4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5940153" y="4610777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42900"/>
            <a:endParaRPr lang="en-US" sz="180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004051" y="4746178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6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</p:sldLayoutIdLst>
  <p:txStyles>
    <p:titleStyle>
      <a:lvl1pPr algn="ctr" defTabSz="914378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24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30" r:id="rId7"/>
  </p:sldLayoutIdLst>
  <p:hf hdr="0" dt="0"/>
  <p:txStyles>
    <p:titleStyle>
      <a:lvl1pPr algn="l" defTabSz="257175" rtl="0" eaLnBrk="1" latinLnBrk="0" hangingPunct="1">
        <a:lnSpc>
          <a:spcPts val="1575"/>
        </a:lnSpc>
        <a:spcBef>
          <a:spcPct val="0"/>
        </a:spcBef>
        <a:buNone/>
        <a:defRPr sz="135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92881" indent="-192881" algn="l" defTabSz="257175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417910" indent="-160735" algn="l" defTabSz="257175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75" kern="1200">
          <a:solidFill>
            <a:schemeClr val="bg1"/>
          </a:solidFill>
          <a:latin typeface="+mn-lt"/>
          <a:ea typeface="+mn-ea"/>
          <a:cs typeface="+mn-cs"/>
        </a:defRPr>
      </a:lvl2pPr>
      <a:lvl3pPr marL="642938" indent="-128588" algn="l" defTabSz="257175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350" kern="1200">
          <a:solidFill>
            <a:schemeClr val="bg1"/>
          </a:solidFill>
          <a:latin typeface="+mn-lt"/>
          <a:ea typeface="+mn-ea"/>
          <a:cs typeface="+mn-cs"/>
        </a:defRPr>
      </a:lvl3pPr>
      <a:lvl4pPr marL="900113" indent="-128588" algn="l" defTabSz="257175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125" kern="1200">
          <a:solidFill>
            <a:schemeClr val="bg1"/>
          </a:solidFill>
          <a:latin typeface="+mn-lt"/>
          <a:ea typeface="+mn-ea"/>
          <a:cs typeface="+mn-cs"/>
        </a:defRPr>
      </a:lvl4pPr>
      <a:lvl5pPr marL="1157288" indent="-128588" algn="l" defTabSz="257175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125" kern="1200">
          <a:solidFill>
            <a:schemeClr val="bg1"/>
          </a:solidFill>
          <a:latin typeface="+mn-lt"/>
          <a:ea typeface="+mn-ea"/>
          <a:cs typeface="+mn-cs"/>
        </a:defRPr>
      </a:lvl5pPr>
      <a:lvl6pPr marL="1414463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177" y="4624181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195" y="4796739"/>
            <a:ext cx="890556" cy="15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03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</p:sldLayoutIdLst>
  <p:txStyles>
    <p:titleStyle>
      <a:lvl1pPr algn="ctr" defTabSz="6858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2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50"/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514350"/>
              <a:t>1/29/2019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5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50"/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51435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5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9C4AFC-2B3C-5842-B0E6-2DC72630F3F9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5872575" y="4731544"/>
            <a:ext cx="964673" cy="16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787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</p:sldLayoutIdLst>
  <p:txStyles>
    <p:titleStyle>
      <a:lvl1pPr algn="ctr" defTabSz="685784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9" indent="-257169" algn="l" defTabSz="685784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8" indent="-214307" algn="l" defTabSz="685784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685784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4" rtl="0" eaLnBrk="1" latinLnBrk="0" hangingPunct="1">
        <a:spcBef>
          <a:spcPct val="20000"/>
        </a:spcBef>
        <a:buFont typeface="Arial" panose="020B060402020202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1" indent="-171446" algn="l" defTabSz="685784" rtl="0" eaLnBrk="1" latinLnBrk="0" hangingPunct="1">
        <a:spcBef>
          <a:spcPct val="20000"/>
        </a:spcBef>
        <a:buFont typeface="Arial" panose="020B0604020202020204" pitchFamily="34" charset="0"/>
        <a:buChar char="»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4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4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4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4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4" algn="l" defTabSz="6857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177" y="4624181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195" y="4796739"/>
            <a:ext cx="890556" cy="15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83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</p:sldLayoutIdLst>
  <p:txStyles>
    <p:titleStyle>
      <a:lvl1pPr algn="ctr" defTabSz="6858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70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</p:sldLayoutIdLst>
  <p:hf hdr="0" dt="0"/>
  <p:txStyles>
    <p:titleStyle>
      <a:lvl1pPr algn="l" defTabSz="342900" rtl="0" eaLnBrk="1" latinLnBrk="0" hangingPunct="1">
        <a:lnSpc>
          <a:spcPts val="2100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7600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8760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Copernicus vecto def  Europe's eyes on Earth.eps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t="24242" r="10776" b="21237"/>
          <a:stretch/>
        </p:blipFill>
        <p:spPr>
          <a:xfrm>
            <a:off x="6516216" y="4372197"/>
            <a:ext cx="889000" cy="431801"/>
          </a:xfrm>
          <a:prstGeom prst="rect">
            <a:avLst/>
          </a:prstGeom>
        </p:spPr>
      </p:pic>
      <p:pic>
        <p:nvPicPr>
          <p:cNvPr id="11" name="Picture 10" descr="ECMWF_Master_Logo_CMYK_nostrap (1).eps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046" y="4545844"/>
            <a:ext cx="1043109" cy="179996"/>
          </a:xfrm>
          <a:prstGeom prst="rect">
            <a:avLst/>
          </a:prstGeom>
        </p:spPr>
      </p:pic>
      <p:pic>
        <p:nvPicPr>
          <p:cNvPr id="12" name="Picture 11" descr="logo-ce-horizontal-en-quadri.eps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27273"/>
            <a:ext cx="1090874" cy="28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43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798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46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46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71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5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5940152" y="4610777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004051" y="4746178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89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430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82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96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3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3.xml"/><Relationship Id="rId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3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867704" y="235007"/>
            <a:ext cx="7819096" cy="277539"/>
          </a:xfrm>
          <a:prstGeom prst="rect">
            <a:avLst/>
          </a:prstGeom>
          <a:solidFill>
            <a:srgbClr val="941333"/>
          </a:solidFill>
        </p:spPr>
        <p:txBody>
          <a:bodyPr>
            <a:noAutofit/>
          </a:bodyPr>
          <a:lstStyle>
            <a:lvl1pPr algn="l" defTabSz="257175" rtl="0" eaLnBrk="1" latinLnBrk="0" hangingPunct="1">
              <a:lnSpc>
                <a:spcPts val="1575"/>
              </a:lnSpc>
              <a:spcBef>
                <a:spcPct val="0"/>
              </a:spcBef>
              <a:buNone/>
              <a:defRPr sz="1350" b="0" kern="1200" spc="338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dirty="0">
                <a:solidFill>
                  <a:prstClr val="white"/>
                </a:solidFill>
              </a:rPr>
              <a:t>C3S seasonal forecast service</a:t>
            </a:r>
            <a:endParaRPr lang="en-GB" sz="1600" dirty="0"/>
          </a:p>
        </p:txBody>
      </p:sp>
      <p:sp>
        <p:nvSpPr>
          <p:cNvPr id="5" name="Oval 4"/>
          <p:cNvSpPr/>
          <p:nvPr/>
        </p:nvSpPr>
        <p:spPr>
          <a:xfrm>
            <a:off x="1259632" y="1275606"/>
            <a:ext cx="2985138" cy="289750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42900"/>
            <a:endParaRPr lang="en-GB" sz="1013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577" y="2471647"/>
            <a:ext cx="1417869" cy="4145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089" y="3583000"/>
            <a:ext cx="607658" cy="4895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533" y="3220138"/>
            <a:ext cx="607658" cy="6076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495" y="2517385"/>
            <a:ext cx="607658" cy="6076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771" y="1843569"/>
            <a:ext cx="1012764" cy="5787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982" y="1394647"/>
            <a:ext cx="1012764" cy="342059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 rot="3490477">
            <a:off x="2729926" y="1909932"/>
            <a:ext cx="697797" cy="16961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013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1830488">
            <a:off x="2458676" y="2204709"/>
            <a:ext cx="498881" cy="16961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013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2148583" y="2640493"/>
            <a:ext cx="603149" cy="16961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013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19850034">
            <a:off x="2271715" y="3166637"/>
            <a:ext cx="808876" cy="16961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013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rot="18397499">
            <a:off x="2801032" y="3336064"/>
            <a:ext cx="645889" cy="16961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GB" sz="1013" b="1" dirty="0">
              <a:ln w="22225">
                <a:solidFill>
                  <a:srgbClr val="C0504D"/>
                </a:solidFill>
                <a:prstDash val="solid"/>
              </a:ln>
              <a:solidFill>
                <a:srgbClr val="C0504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8853" y="4622633"/>
            <a:ext cx="2136624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342900"/>
            <a:r>
              <a:rPr lang="gl-ES" sz="12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Also</a:t>
            </a:r>
            <a:r>
              <a:rPr lang="gl-ES" sz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gl-ES" sz="12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likely</a:t>
            </a:r>
            <a:r>
              <a:rPr lang="gl-ES" sz="12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: ECCC and </a:t>
            </a:r>
            <a:r>
              <a:rPr lang="gl-ES" sz="1200" dirty="0" err="1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BoM</a:t>
            </a:r>
            <a:endParaRPr lang="en-GB" sz="12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TextShape 2"/>
          <p:cNvSpPr txBox="1"/>
          <p:nvPr/>
        </p:nvSpPr>
        <p:spPr>
          <a:xfrm>
            <a:off x="4499992" y="764784"/>
            <a:ext cx="4216118" cy="310311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71720" indent="-17145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3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171720" indent="-1714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6-month forecasts issued every month on the 13</a:t>
            </a:r>
            <a:r>
              <a:rPr lang="en-US" sz="1300" spc="-1" baseline="30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th</a:t>
            </a:r>
          </a:p>
          <a:p>
            <a:pPr marL="171720" indent="-17145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3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171720" indent="-1714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Large ensembles </a:t>
            </a:r>
            <a:b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(members: ~50 forecast, ~25 </a:t>
            </a:r>
            <a:r>
              <a:rPr lang="en-US" sz="13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hindcast</a:t>
            </a: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)</a:t>
            </a:r>
          </a:p>
          <a:p>
            <a:pPr marL="171720" indent="-1714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Common reference period (1993-2016)</a:t>
            </a:r>
          </a:p>
          <a:p>
            <a:pPr marL="171720" indent="-1714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Common horizontal resolution (1-degree)</a:t>
            </a:r>
          </a:p>
          <a:p>
            <a:pPr marL="171720" indent="-1714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~30 surface variables</a:t>
            </a:r>
          </a:p>
          <a:p>
            <a:pPr marL="171720" indent="-1714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5 variables in pressure levels </a:t>
            </a:r>
            <a:b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(11 levels from 925hPa to 10hPa)</a:t>
            </a:r>
          </a:p>
          <a:p>
            <a:pPr marL="171720" indent="-17145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3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171720" indent="-1714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Data service through CDS</a:t>
            </a:r>
          </a:p>
          <a:p>
            <a:pPr marL="171720" indent="-1714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3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Graphical products through C3S webpage</a:t>
            </a:r>
          </a:p>
          <a:p>
            <a:pPr>
              <a:lnSpc>
                <a:spcPct val="90000"/>
              </a:lnSpc>
            </a:pPr>
            <a:endParaRPr lang="en-US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34550" y="3056379"/>
            <a:ext cx="1952245" cy="165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37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1575"/>
              </a:lnSpc>
            </a:pPr>
            <a:r>
              <a:rPr lang="en-GB" sz="1600" spc="300" dirty="0"/>
              <a:t>C3S seasonal forecasts – CDS data service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8BC962-43DB-074F-BCE5-CCED4603CE50}"/>
              </a:ext>
            </a:extLst>
          </p:cNvPr>
          <p:cNvSpPr txBox="1"/>
          <p:nvPr/>
        </p:nvSpPr>
        <p:spPr>
          <a:xfrm>
            <a:off x="7153" y="4902428"/>
            <a:ext cx="4187365" cy="261610"/>
          </a:xfrm>
          <a:prstGeom prst="rect">
            <a:avLst/>
          </a:prstGeom>
          <a:solidFill>
            <a:srgbClr val="953735"/>
          </a:solidFill>
        </p:spPr>
        <p:txBody>
          <a:bodyPr wrap="none" rtlCol="0">
            <a:spAutoFit/>
          </a:bodyPr>
          <a:lstStyle/>
          <a:p>
            <a:pPr defTabSz="514337"/>
            <a:r>
              <a:rPr lang="en-GB" sz="1100" i="1" dirty="0">
                <a:solidFill>
                  <a:prstClr val="white"/>
                </a:solidFill>
              </a:rPr>
              <a:t>https://cds.climate.copernicus.eu/cdsapp#!/search?type=dataset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3F3CE7-0689-4C38-94C6-2F785FB4C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485" y="699542"/>
            <a:ext cx="4857643" cy="2985110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42F282-BFD1-484E-9E95-181E2CD637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904" y="987574"/>
            <a:ext cx="6346897" cy="367638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69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spc="225" dirty="0"/>
              <a:t>C3S seasonal forecasts – graphical products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9994" y="3910874"/>
            <a:ext cx="3526928" cy="265457"/>
          </a:xfrm>
          <a:prstGeom prst="rect">
            <a:avLst/>
          </a:prstGeom>
          <a:solidFill>
            <a:srgbClr val="95373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defTabSz="514337"/>
            <a:r>
              <a:rPr lang="en-GB" sz="1125" i="1" dirty="0">
                <a:solidFill>
                  <a:prstClr val="white"/>
                </a:solidFill>
              </a:rPr>
              <a:t>https://climate.copernicus.eu/charts/c3s_seasonal/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8B9810-3B77-4E3F-BE27-B466DC5996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994" y="699542"/>
            <a:ext cx="4388779" cy="302433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https://stream.ecmwf.int/data/gorax-green-005/data/scratch/c1/36/convert_image-gorax-green-005-6fe5cac1a363ec1525f54343b6cc9fd8-s987dP.png">
            <a:extLst>
              <a:ext uri="{FF2B5EF4-FFF2-40B4-BE49-F238E27FC236}">
                <a16:creationId xmlns:a16="http://schemas.microsoft.com/office/drawing/2014/main" id="{E38920E7-F2F5-42E0-9D10-BC5B982F4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014" y="3000608"/>
            <a:ext cx="1638635" cy="144653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ream.ecmwf.int/data/gorax-green-000/data/scratch/52/54/convert_image-gorax-green-000-6fe5cac1a363ec1525f54343b6cc9fd8-lWmCaI.png">
            <a:extLst>
              <a:ext uri="{FF2B5EF4-FFF2-40B4-BE49-F238E27FC236}">
                <a16:creationId xmlns:a16="http://schemas.microsoft.com/office/drawing/2014/main" id="{5F132D80-CE9A-42DD-9A2C-A473558E2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97089"/>
            <a:ext cx="3294457" cy="2223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CCC44C01-6314-4A56-BB36-13B432755A4A}"/>
              </a:ext>
            </a:extLst>
          </p:cNvPr>
          <p:cNvSpPr/>
          <p:nvPr/>
        </p:nvSpPr>
        <p:spPr>
          <a:xfrm>
            <a:off x="4648359" y="2243665"/>
            <a:ext cx="936104" cy="432048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Nov. 2018</a:t>
            </a:r>
          </a:p>
        </p:txBody>
      </p:sp>
    </p:spTree>
    <p:extLst>
      <p:ext uri="{BB962C8B-B14F-4D97-AF65-F5344CB8AC3E}">
        <p14:creationId xmlns:p14="http://schemas.microsoft.com/office/powerpoint/2010/main" val="216708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Verification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FFAA1D-853A-47F6-A3DF-8D98F0C71C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410" y="2741270"/>
            <a:ext cx="2926086" cy="18288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7548EF6-365C-4EC2-92F1-BC12FCF5D6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0" y="2758463"/>
            <a:ext cx="2926086" cy="182880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8EDCB3-15DE-42E2-8CD7-38C1570C8A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99542"/>
            <a:ext cx="2926086" cy="182880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09CADB5-C37B-4DF0-9743-E022B6ADB7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074" y="2753351"/>
            <a:ext cx="2926086" cy="182880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BA56EA9-4630-4315-B428-AAA086C208C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671961"/>
            <a:ext cx="2926086" cy="1828804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E8F93DF0-8132-47CE-9233-FFD5AD15C4C4}"/>
              </a:ext>
            </a:extLst>
          </p:cNvPr>
          <p:cNvSpPr/>
          <p:nvPr/>
        </p:nvSpPr>
        <p:spPr>
          <a:xfrm>
            <a:off x="5982689" y="590872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DWD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CA42FBA-ED50-4DAE-A283-9436B43FC69C}"/>
              </a:ext>
            </a:extLst>
          </p:cNvPr>
          <p:cNvSpPr/>
          <p:nvPr/>
        </p:nvSpPr>
        <p:spPr>
          <a:xfrm>
            <a:off x="1983640" y="265557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UKMO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145B1A2-853E-4263-A002-C4D1F6F47810}"/>
              </a:ext>
            </a:extLst>
          </p:cNvPr>
          <p:cNvSpPr/>
          <p:nvPr/>
        </p:nvSpPr>
        <p:spPr>
          <a:xfrm>
            <a:off x="7979796" y="2643758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ECMWF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D51E126-2669-4781-B602-82A8B42B1E91}"/>
              </a:ext>
            </a:extLst>
          </p:cNvPr>
          <p:cNvSpPr/>
          <p:nvPr/>
        </p:nvSpPr>
        <p:spPr>
          <a:xfrm>
            <a:off x="2747772" y="561252"/>
            <a:ext cx="51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MF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B27D4AF-6473-4A20-9BBB-A92037DB26AB}"/>
              </a:ext>
            </a:extLst>
          </p:cNvPr>
          <p:cNvSpPr/>
          <p:nvPr/>
        </p:nvSpPr>
        <p:spPr>
          <a:xfrm>
            <a:off x="4990981" y="264375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CMCC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22BC0A-FC15-4AB8-BC85-BA78A489D90A}"/>
              </a:ext>
            </a:extLst>
          </p:cNvPr>
          <p:cNvSpPr txBox="1"/>
          <p:nvPr/>
        </p:nvSpPr>
        <p:spPr>
          <a:xfrm>
            <a:off x="7429405" y="892021"/>
            <a:ext cx="12007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Anomaly correlation -  DJF from November</a:t>
            </a:r>
          </a:p>
        </p:txBody>
      </p:sp>
    </p:spTree>
    <p:extLst>
      <p:ext uri="{BB962C8B-B14F-4D97-AF65-F5344CB8AC3E}">
        <p14:creationId xmlns:p14="http://schemas.microsoft.com/office/powerpoint/2010/main" val="2438868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61BA40-4031-4FE1-8B4F-81420C275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555526"/>
            <a:ext cx="7743826" cy="3823073"/>
          </a:xfrm>
        </p:spPr>
        <p:txBody>
          <a:bodyPr/>
          <a:lstStyle/>
          <a:p>
            <a:r>
              <a:rPr lang="en-GB" sz="1600" dirty="0"/>
              <a:t>Verification plots expected before end of Q2 2019, for most products (including some currently not available – e.g. monthly means)</a:t>
            </a:r>
          </a:p>
          <a:p>
            <a:endParaRPr lang="en-GB" sz="1600" dirty="0"/>
          </a:p>
          <a:p>
            <a:r>
              <a:rPr lang="en-GB" sz="1600" dirty="0"/>
              <a:t>Verification scores (data for download) should also become available then</a:t>
            </a:r>
          </a:p>
          <a:p>
            <a:endParaRPr lang="en-GB" sz="1600" dirty="0"/>
          </a:p>
          <a:p>
            <a:r>
              <a:rPr lang="en-GB" sz="1600" dirty="0"/>
              <a:t>Scores planned:  </a:t>
            </a:r>
          </a:p>
          <a:p>
            <a:pPr lvl="1"/>
            <a:r>
              <a:rPr lang="en-GB" sz="1375" dirty="0"/>
              <a:t>for deterministic forecasts (ensemble mean): (temporal) correlation, RMSE; </a:t>
            </a:r>
          </a:p>
          <a:p>
            <a:pPr lvl="1"/>
            <a:r>
              <a:rPr lang="en-GB" sz="1375" dirty="0"/>
              <a:t>for category (probabilistic) forecasts: RPS, ROC, Brier score</a:t>
            </a:r>
          </a:p>
          <a:p>
            <a:pPr marL="0" indent="0">
              <a:buNone/>
            </a:pPr>
            <a:r>
              <a:rPr lang="en-GB" sz="1600" dirty="0"/>
              <a:t>Also, will likely calculate CRPSS.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Comments:</a:t>
            </a:r>
          </a:p>
          <a:p>
            <a:r>
              <a:rPr lang="en-GB" sz="1600" dirty="0"/>
              <a:t>verification of products, not forecast systems</a:t>
            </a:r>
          </a:p>
          <a:p>
            <a:r>
              <a:rPr lang="en-GB" sz="1600" dirty="0"/>
              <a:t>verification of sample of </a:t>
            </a:r>
            <a:r>
              <a:rPr lang="en-GB" sz="1600" dirty="0" err="1"/>
              <a:t>hindcasts</a:t>
            </a:r>
            <a:r>
              <a:rPr lang="en-GB" sz="1600" dirty="0"/>
              <a:t>, not (currently) of real-time forecasts</a:t>
            </a:r>
          </a:p>
          <a:p>
            <a:r>
              <a:rPr lang="en-GB" sz="1600" dirty="0"/>
              <a:t>verification scores for multi-model combination products will also be calculated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6EEA1-CC27-49D5-9B99-A80B9F924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spc="700" dirty="0">
                <a:solidFill>
                  <a:prstClr val="white"/>
                </a:solidFill>
                <a:latin typeface="Calibri"/>
              </a:rPr>
              <a:t>Verification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548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61BA40-4031-4FE1-8B4F-81420C275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555526"/>
            <a:ext cx="7743826" cy="3823073"/>
          </a:xfrm>
        </p:spPr>
        <p:txBody>
          <a:bodyPr/>
          <a:lstStyle/>
          <a:p>
            <a:r>
              <a:rPr lang="en-GB" sz="1600" dirty="0"/>
              <a:t>Verification plots expected before end of Q2 2019, for most products (including some currently not available – e.g. monthly means)</a:t>
            </a:r>
          </a:p>
          <a:p>
            <a:endParaRPr lang="en-GB" sz="1600" dirty="0"/>
          </a:p>
          <a:p>
            <a:r>
              <a:rPr lang="en-GB" sz="1600" dirty="0"/>
              <a:t>Verification scores (data for download) should also become available then</a:t>
            </a:r>
          </a:p>
          <a:p>
            <a:endParaRPr lang="en-GB" sz="1600" dirty="0"/>
          </a:p>
          <a:p>
            <a:r>
              <a:rPr lang="en-GB" sz="1600" dirty="0"/>
              <a:t>Scores planned:  </a:t>
            </a:r>
          </a:p>
          <a:p>
            <a:pPr lvl="1"/>
            <a:r>
              <a:rPr lang="en-GB" sz="1375" dirty="0"/>
              <a:t>for deterministic forecasts (ensemble mean): (temporal) correlation, RMSE; </a:t>
            </a:r>
          </a:p>
          <a:p>
            <a:pPr lvl="1"/>
            <a:r>
              <a:rPr lang="en-GB" sz="1375" dirty="0"/>
              <a:t>for category (probabilistic) forecasts: RPS, ROC, Brier score</a:t>
            </a:r>
          </a:p>
          <a:p>
            <a:pPr marL="0" indent="0">
              <a:buNone/>
            </a:pPr>
            <a:r>
              <a:rPr lang="en-GB" sz="1600" dirty="0"/>
              <a:t>Also, will likely calculate CRPSS.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Comments:</a:t>
            </a:r>
          </a:p>
          <a:p>
            <a:r>
              <a:rPr lang="en-GB" sz="1600" dirty="0">
                <a:solidFill>
                  <a:srgbClr val="FF0000"/>
                </a:solidFill>
              </a:rPr>
              <a:t>verification of products, not forecast systems</a:t>
            </a:r>
          </a:p>
          <a:p>
            <a:r>
              <a:rPr lang="en-GB" sz="1600" dirty="0"/>
              <a:t>verification of sample of </a:t>
            </a:r>
            <a:r>
              <a:rPr lang="en-GB" sz="1600" dirty="0" err="1"/>
              <a:t>hindcasts</a:t>
            </a:r>
            <a:r>
              <a:rPr lang="en-GB" sz="1600" dirty="0"/>
              <a:t>, not (currently) of real-time forecasts</a:t>
            </a:r>
          </a:p>
          <a:p>
            <a:r>
              <a:rPr lang="en-GB" sz="1600" dirty="0"/>
              <a:t>verification scores for multi-model combination products will also be calculated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66EEA1-CC27-49D5-9B99-A80B9F924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spc="700" dirty="0">
                <a:solidFill>
                  <a:prstClr val="white"/>
                </a:solidFill>
                <a:latin typeface="Calibri"/>
              </a:rPr>
              <a:t>Verification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057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98C1DD-A33A-454C-B414-E43912738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Also important:</a:t>
            </a:r>
          </a:p>
          <a:p>
            <a:r>
              <a:rPr lang="en-GB" sz="1600" dirty="0"/>
              <a:t>ensemble ‘generation’ (e.g. in the case of lagged start ensembles)</a:t>
            </a:r>
          </a:p>
          <a:p>
            <a:pPr marL="225029" lvl="1" indent="0" defTabSz="914400">
              <a:spcBef>
                <a:spcPts val="0"/>
              </a:spcBef>
              <a:buNone/>
              <a:defRPr/>
            </a:pPr>
            <a:r>
              <a:rPr lang="en-GB" sz="1375" dirty="0">
                <a:solidFill>
                  <a:prstClr val="black"/>
                </a:solidFill>
                <a:latin typeface="Calibri"/>
              </a:rPr>
              <a:t>contributing systems:</a:t>
            </a:r>
          </a:p>
          <a:p>
            <a:pPr marL="742950" lvl="1" indent="-285750" defTabSz="9144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burst start: ECMWF, DWD, CMCC; initial conditions 1</a:t>
            </a:r>
            <a:r>
              <a:rPr lang="en-GB" sz="1400" baseline="30000" dirty="0">
                <a:solidFill>
                  <a:prstClr val="black"/>
                </a:solidFill>
                <a:latin typeface="Calibri"/>
              </a:rPr>
              <a:t>st</a:t>
            </a:r>
            <a:r>
              <a:rPr lang="en-GB" sz="1400" dirty="0">
                <a:solidFill>
                  <a:prstClr val="black"/>
                </a:solidFill>
                <a:latin typeface="Calibri"/>
              </a:rPr>
              <a:t> day of month</a:t>
            </a:r>
          </a:p>
          <a:p>
            <a:pPr marL="742950" lvl="1" indent="-285750" defTabSz="9144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lagged start: UKMO (2 members each day) and </a:t>
            </a:r>
          </a:p>
          <a:p>
            <a:pPr marL="457200" lvl="1" indent="0" defTabSz="914400">
              <a:spcBef>
                <a:spcPts val="0"/>
              </a:spcBef>
              <a:buNone/>
              <a:defRPr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MF (25 members on each 20</a:t>
            </a:r>
            <a:r>
              <a:rPr lang="en-GB" sz="1400" baseline="30000" dirty="0">
                <a:solidFill>
                  <a:prstClr val="black"/>
                </a:solidFill>
                <a:latin typeface="Calibri"/>
              </a:rPr>
              <a:t>th</a:t>
            </a:r>
            <a:r>
              <a:rPr lang="en-GB" sz="1400" dirty="0">
                <a:solidFill>
                  <a:prstClr val="black"/>
                </a:solidFill>
                <a:latin typeface="Calibri"/>
              </a:rPr>
              <a:t> and 25</a:t>
            </a:r>
            <a:r>
              <a:rPr lang="en-GB" sz="1400" baseline="30000" dirty="0">
                <a:solidFill>
                  <a:prstClr val="black"/>
                </a:solidFill>
                <a:latin typeface="Calibri"/>
              </a:rPr>
              <a:t>th</a:t>
            </a:r>
            <a:r>
              <a:rPr lang="en-GB" sz="1400" dirty="0">
                <a:solidFill>
                  <a:prstClr val="black"/>
                </a:solidFill>
                <a:latin typeface="Calibri"/>
              </a:rPr>
              <a:t> of month, 1 member on 1</a:t>
            </a:r>
            <a:r>
              <a:rPr lang="en-GB" sz="1400" baseline="30000" dirty="0">
                <a:solidFill>
                  <a:prstClr val="black"/>
                </a:solidFill>
                <a:latin typeface="Calibri"/>
              </a:rPr>
              <a:t>st</a:t>
            </a:r>
            <a:r>
              <a:rPr lang="en-GB" sz="1400" dirty="0">
                <a:solidFill>
                  <a:prstClr val="black"/>
                </a:solidFill>
                <a:latin typeface="Calibri"/>
              </a:rPr>
              <a:t> day of month)</a:t>
            </a:r>
          </a:p>
          <a:p>
            <a:pPr marL="517921" indent="-285750" defTabSz="914400">
              <a:spcBef>
                <a:spcPts val="0"/>
              </a:spcBef>
              <a:defRPr/>
            </a:pPr>
            <a:r>
              <a:rPr lang="en-GB" sz="1600" dirty="0">
                <a:solidFill>
                  <a:prstClr val="black"/>
                </a:solidFill>
              </a:rPr>
              <a:t>correct pairing of forecasts and </a:t>
            </a:r>
            <a:r>
              <a:rPr lang="en-GB" sz="1600" dirty="0" err="1">
                <a:solidFill>
                  <a:prstClr val="black"/>
                </a:solidFill>
              </a:rPr>
              <a:t>hindcasts</a:t>
            </a:r>
            <a:r>
              <a:rPr lang="en-GB" sz="1600" dirty="0">
                <a:solidFill>
                  <a:prstClr val="black"/>
                </a:solidFill>
              </a:rPr>
              <a:t>!</a:t>
            </a:r>
          </a:p>
          <a:p>
            <a:pPr marL="517921" indent="-285750" defTabSz="914400">
              <a:spcBef>
                <a:spcPts val="0"/>
              </a:spcBef>
              <a:defRPr/>
            </a:pPr>
            <a:endParaRPr lang="en-GB" sz="1625" dirty="0">
              <a:solidFill>
                <a:prstClr val="black"/>
              </a:solidFill>
              <a:latin typeface="Calibri"/>
            </a:endParaRPr>
          </a:p>
          <a:p>
            <a:r>
              <a:rPr lang="en-GB" sz="1600" dirty="0"/>
              <a:t>bias correction</a:t>
            </a:r>
          </a:p>
          <a:p>
            <a:pPr marL="0" indent="0">
              <a:buNone/>
            </a:pPr>
            <a:r>
              <a:rPr lang="en-GB" sz="1200" i="1" dirty="0"/>
              <a:t>C3S plan to publish data corrected with (simple) method used for C3S (graphical) forecast products</a:t>
            </a:r>
          </a:p>
          <a:p>
            <a:pPr marL="0" indent="0">
              <a:buNone/>
            </a:pPr>
            <a:endParaRPr lang="en-GB" sz="1400" dirty="0"/>
          </a:p>
          <a:p>
            <a:r>
              <a:rPr lang="en-GB" sz="1600" dirty="0"/>
              <a:t>multi-model combinations, combination with observations</a:t>
            </a:r>
          </a:p>
          <a:p>
            <a:pPr marL="0" indent="0">
              <a:buNone/>
            </a:pPr>
            <a:endParaRPr lang="en-GB" sz="1400" dirty="0"/>
          </a:p>
          <a:p>
            <a:r>
              <a:rPr lang="en-GB" sz="1200" i="1" dirty="0"/>
              <a:t>Applications for post-processing seasonal forecasts could be made available through the CDS toolbox (e.g. alternative bias correction methods) – but timings may not fit in with users’ plans</a:t>
            </a:r>
          </a:p>
          <a:p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0AAB8B-2B08-4423-83B6-D96D032D4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dirty="0"/>
              <a:t>Good practice</a:t>
            </a:r>
          </a:p>
        </p:txBody>
      </p:sp>
    </p:spTree>
    <p:extLst>
      <p:ext uri="{BB962C8B-B14F-4D97-AF65-F5344CB8AC3E}">
        <p14:creationId xmlns:p14="http://schemas.microsoft.com/office/powerpoint/2010/main" val="3629599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FE406A-9650-4B9B-A820-F23FF15E0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/>
              <a:t>More forecast systems to be added to the C3S service (NCEP </a:t>
            </a:r>
            <a:r>
              <a:rPr lang="en-GB" sz="1600"/>
              <a:t>and JMA </a:t>
            </a:r>
            <a:r>
              <a:rPr lang="en-GB" sz="1600" dirty="0"/>
              <a:t>in 2019)</a:t>
            </a:r>
          </a:p>
          <a:p>
            <a:endParaRPr lang="en-GB" sz="1600" dirty="0"/>
          </a:p>
          <a:p>
            <a:r>
              <a:rPr lang="en-GB" sz="1600" dirty="0"/>
              <a:t>More data products to be encoded, archived and made available for download</a:t>
            </a:r>
          </a:p>
          <a:p>
            <a:endParaRPr lang="en-GB" sz="1600" dirty="0"/>
          </a:p>
          <a:p>
            <a:r>
              <a:rPr lang="en-GB" sz="1600" dirty="0"/>
              <a:t>More variables (soil moisture, ocean model parameters) – Q3 2019</a:t>
            </a:r>
          </a:p>
          <a:p>
            <a:endParaRPr lang="en-GB" sz="1600" dirty="0"/>
          </a:p>
          <a:p>
            <a:r>
              <a:rPr lang="en-GB" sz="1600" dirty="0"/>
              <a:t>‘New’ encoding of derived data?</a:t>
            </a:r>
          </a:p>
          <a:p>
            <a:endParaRPr lang="en-GB" sz="1600" dirty="0"/>
          </a:p>
          <a:p>
            <a:r>
              <a:rPr lang="en-GB" sz="1600" dirty="0"/>
              <a:t>Seasonal forecast data (from CDS) in the toolbox?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C59CCE-52B9-4CD8-B7A1-47044E63A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dirty="0"/>
              <a:t>Other news</a:t>
            </a:r>
          </a:p>
        </p:txBody>
      </p:sp>
    </p:spTree>
    <p:extLst>
      <p:ext uri="{BB962C8B-B14F-4D97-AF65-F5344CB8AC3E}">
        <p14:creationId xmlns:p14="http://schemas.microsoft.com/office/powerpoint/2010/main" val="1494477903"/>
      </p:ext>
    </p:extLst>
  </p:cSld>
  <p:clrMapOvr>
    <a:masterClrMapping/>
  </p:clrMapOvr>
</p:sld>
</file>

<file path=ppt/theme/theme1.xml><?xml version="1.0" encoding="utf-8"?>
<a:theme xmlns:a="http://schemas.openxmlformats.org/drawingml/2006/main" name="Data Access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In situ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Copernicus 4: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1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4_Copernicus 4: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4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1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3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2_Copernicus 4: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2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5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r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mergency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tmosphere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Security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Space component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User Uptake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15087</TotalTime>
  <Words>703</Words>
  <Application>Microsoft Office PowerPoint</Application>
  <PresentationFormat>On-screen Show (16:9)</PresentationFormat>
  <Paragraphs>108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8</vt:i4>
      </vt:variant>
    </vt:vector>
  </HeadingPairs>
  <TitlesOfParts>
    <vt:vector size="31" baseType="lpstr">
      <vt:lpstr>Arial</vt:lpstr>
      <vt:lpstr>Calibri</vt:lpstr>
      <vt:lpstr>PF Square Sans Pro</vt:lpstr>
      <vt:lpstr>Verdana</vt:lpstr>
      <vt:lpstr>Data Access</vt:lpstr>
      <vt:lpstr>Marine</vt:lpstr>
      <vt:lpstr>Land</vt:lpstr>
      <vt:lpstr>Emergency</vt:lpstr>
      <vt:lpstr>Atmosphere</vt:lpstr>
      <vt:lpstr>Climate Change</vt:lpstr>
      <vt:lpstr>Security</vt:lpstr>
      <vt:lpstr>Space component</vt:lpstr>
      <vt:lpstr>User Uptake</vt:lpstr>
      <vt:lpstr>In situ</vt:lpstr>
      <vt:lpstr>1_Copernicus 4:3</vt:lpstr>
      <vt:lpstr>1_Climate Change</vt:lpstr>
      <vt:lpstr>4_Copernicus 4:3</vt:lpstr>
      <vt:lpstr>4_Climate Change</vt:lpstr>
      <vt:lpstr>11_Climate Change</vt:lpstr>
      <vt:lpstr>3_Climate Change</vt:lpstr>
      <vt:lpstr>2_Copernicus 4:3</vt:lpstr>
      <vt:lpstr>2_Climate Change</vt:lpstr>
      <vt:lpstr>5_Climate Change</vt:lpstr>
      <vt:lpstr>PowerPoint Presentation</vt:lpstr>
      <vt:lpstr>C3S seasonal forecasts – CDS data service</vt:lpstr>
      <vt:lpstr>C3S seasonal forecasts – graphical products</vt:lpstr>
      <vt:lpstr>Verification</vt:lpstr>
      <vt:lpstr>Verification</vt:lpstr>
      <vt:lpstr>Verification</vt:lpstr>
      <vt:lpstr>Good practice</vt:lpstr>
      <vt:lpstr>Other news</vt:lpstr>
    </vt:vector>
  </TitlesOfParts>
  <Company>GCG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Borras, Telm</dc:creator>
  <cp:lastModifiedBy>Anca Brookshaw</cp:lastModifiedBy>
  <cp:revision>563</cp:revision>
  <cp:lastPrinted>2018-12-06T17:18:26Z</cp:lastPrinted>
  <dcterms:created xsi:type="dcterms:W3CDTF">2016-08-05T07:21:09Z</dcterms:created>
  <dcterms:modified xsi:type="dcterms:W3CDTF">2019-01-29T15:16:14Z</dcterms:modified>
</cp:coreProperties>
</file>