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8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671" r:id="rId2"/>
    <p:sldMasterId id="2147483680" r:id="rId3"/>
    <p:sldMasterId id="2147483689" r:id="rId4"/>
    <p:sldMasterId id="2147483697" r:id="rId5"/>
    <p:sldMasterId id="2147483705" r:id="rId6"/>
    <p:sldMasterId id="2147483713" r:id="rId7"/>
    <p:sldMasterId id="2147483730" r:id="rId8"/>
    <p:sldMasterId id="2147483738" r:id="rId9"/>
    <p:sldMasterId id="2147483746" r:id="rId10"/>
  </p:sldMasterIdLst>
  <p:notesMasterIdLst>
    <p:notesMasterId r:id="rId31"/>
  </p:notesMasterIdLst>
  <p:sldIdLst>
    <p:sldId id="304" r:id="rId11"/>
    <p:sldId id="288" r:id="rId12"/>
    <p:sldId id="290" r:id="rId13"/>
    <p:sldId id="318" r:id="rId14"/>
    <p:sldId id="322" r:id="rId15"/>
    <p:sldId id="323" r:id="rId16"/>
    <p:sldId id="293" r:id="rId17"/>
    <p:sldId id="308" r:id="rId18"/>
    <p:sldId id="324" r:id="rId19"/>
    <p:sldId id="296" r:id="rId20"/>
    <p:sldId id="319" r:id="rId21"/>
    <p:sldId id="321" r:id="rId22"/>
    <p:sldId id="317" r:id="rId23"/>
    <p:sldId id="298" r:id="rId24"/>
    <p:sldId id="325" r:id="rId25"/>
    <p:sldId id="326" r:id="rId26"/>
    <p:sldId id="327" r:id="rId27"/>
    <p:sldId id="328" r:id="rId28"/>
    <p:sldId id="316" r:id="rId29"/>
    <p:sldId id="311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A73F3C"/>
    <a:srgbClr val="5AC5DD"/>
    <a:srgbClr val="ED7D30"/>
    <a:srgbClr val="6A508C"/>
    <a:srgbClr val="82A144"/>
    <a:srgbClr val="DA7D2F"/>
    <a:srgbClr val="416DA6"/>
    <a:srgbClr val="3C97AF"/>
    <a:srgbClr val="B6C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3162" autoAdjust="0"/>
  </p:normalViewPr>
  <p:slideViewPr>
    <p:cSldViewPr>
      <p:cViewPr varScale="1">
        <p:scale>
          <a:sx n="127" d="100"/>
          <a:sy n="127" d="100"/>
        </p:scale>
        <p:origin x="45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microsoft.com/office/2015/10/relationships/revisionInfo" Target="revisionInfo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CD7E-4193-46CB-8698-CB3797083196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37BDE-1E16-4497-8123-4D9E05ECC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32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/>
              <a:t>Recurs </a:t>
            </a:r>
            <a:r>
              <a:rPr lang="en-GB" dirty="0"/>
              <a:t>with a similar pattern every year.</a:t>
            </a:r>
          </a:p>
          <a:p>
            <a:r>
              <a:rPr lang="en-GB" dirty="0"/>
              <a:t>Phased on ECMWF’s own reporting to the EC =&gt; strict due 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1FB7A5-BD8D-42EF-BE18-7E5D86D0DF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595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0" dirty="0"/>
              <a:t>Copy of the institute’s audited annual report: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0" baseline="0" dirty="0"/>
              <a:t>NOT</a:t>
            </a:r>
            <a:r>
              <a:rPr lang="en-GB" altLang="en-US" b="0" dirty="0"/>
              <a:t> specific to Copernicus</a:t>
            </a:r>
            <a:r>
              <a:rPr lang="en-GB" altLang="en-US" b="0" baseline="0" dirty="0"/>
              <a:t> =&gt;</a:t>
            </a:r>
            <a:r>
              <a:rPr lang="en-GB" altLang="en-US" b="0" dirty="0"/>
              <a:t> standard document published annually by each institute.</a:t>
            </a:r>
            <a:endParaRPr lang="fr-FR" alt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0" dirty="0"/>
              <a:t>Letter from an auditor.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0" dirty="0"/>
              <a:t>Dedicated to the Copernicus contract</a:t>
            </a:r>
            <a:r>
              <a:rPr lang="en-GB" altLang="en-US" b="0" baseline="0" dirty="0"/>
              <a:t> =&gt; c</a:t>
            </a:r>
            <a:r>
              <a:rPr lang="en-GB" altLang="en-US" b="0" dirty="0"/>
              <a:t>heck of the financial figures of last annual report and of the use of resources (this applies to cost reimbursement contracts only).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FB7A5-BD8D-42EF-BE18-7E5D86D0DF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767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/>
              <a:t>Use of Resources form</a:t>
            </a:r>
            <a:r>
              <a:rPr lang="en-GB" sz="1200" b="0" baseline="0" dirty="0"/>
              <a:t> for Cost Reimbursement contracts</a:t>
            </a:r>
            <a:endParaRPr lang="en-GB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1FB7A5-BD8D-42EF-BE18-7E5D86D0DF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339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1FB7A5-BD8D-42EF-BE18-7E5D86D0DF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591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3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3.tiff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23.tiff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35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46.png"/><Relationship Id="rId4" Type="http://schemas.openxmlformats.org/officeDocument/2006/relationships/image" Target="../media/image6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6" y="0"/>
            <a:ext cx="2102132" cy="51435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2"/>
            <a:ext cx="2106504" cy="5175269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-21945" y="-3"/>
            <a:ext cx="2102132" cy="516404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202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B619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rgbClr val="0B6192"/>
                </a:solidFill>
              </a:rPr>
              <a:t>Monitoring</a:t>
            </a:r>
            <a:endParaRPr lang="en-US" sz="1000" b="1" dirty="0">
              <a:solidFill>
                <a:srgbClr val="0B619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B6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Subtitle 2"/>
          <p:cNvSpPr>
            <a:spLocks noGrp="1"/>
          </p:cNvSpPr>
          <p:nvPr>
            <p:ph type="subTitle" idx="13"/>
          </p:nvPr>
        </p:nvSpPr>
        <p:spPr>
          <a:xfrm>
            <a:off x="255504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1322672"/>
            <a:ext cx="2747277" cy="28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9212" y="-20538"/>
            <a:ext cx="1877256" cy="51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255504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78516" y="3723878"/>
            <a:ext cx="1717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Marine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878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69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146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5972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410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5474" y="-4537"/>
            <a:ext cx="9144000" cy="5143500"/>
          </a:xfrm>
          <a:prstGeom prst="rect">
            <a:avLst/>
          </a:prstGeom>
          <a:solidFill>
            <a:srgbClr val="B0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63603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3"/>
          </p:nvPr>
        </p:nvSpPr>
        <p:spPr>
          <a:xfrm>
            <a:off x="263603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170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470422"/>
            <a:ext cx="2409911" cy="25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6"/>
          <a:stretch/>
        </p:blipFill>
        <p:spPr bwMode="auto">
          <a:xfrm>
            <a:off x="7260856" y="-4537"/>
            <a:ext cx="1883144" cy="51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582712" y="3363838"/>
            <a:ext cx="2189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Land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24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3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5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31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28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AA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5938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5938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036" y="1288306"/>
            <a:ext cx="2454145" cy="2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758598" y="3390260"/>
            <a:ext cx="18550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Emergency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>
                <a:solidFill>
                  <a:schemeClr val="bg1"/>
                </a:solidFill>
              </a:rPr>
              <a:t>Management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Designer\Desktop\PRESENTATION COPERNICUS\foto3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64" y="0"/>
            <a:ext cx="2099054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593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Connector 16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66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91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27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9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96" y="251"/>
            <a:ext cx="1916102" cy="5143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223596" y="0"/>
            <a:ext cx="1728192" cy="5143500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1750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9823" y="317393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7" name="Picture 3" descr="S:\F15015_Copernicus\3_Work\330_Work-in-process\Logos_icons\User Uptake_blanc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" y="902657"/>
            <a:ext cx="2821221" cy="28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23496" y="372387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Data Access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8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157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777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8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15170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363838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491630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Atmosphere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05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2821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3235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348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Group 2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4821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2966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454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8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S:\F15015_Copernicus\3_Work\330_Work-in-process\SC4_BackgroundMat\Visual_ID\Photos\Po_River_Ita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1410" y="-545"/>
            <a:ext cx="2077082" cy="51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3298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8525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9759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2605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94000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19239" y="-12685"/>
            <a:ext cx="2463883" cy="5176972"/>
            <a:chOff x="-2604708" y="-1040096"/>
            <a:chExt cx="2463883" cy="5176972"/>
          </a:xfrm>
        </p:grpSpPr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2604436" y="-1028650"/>
              <a:ext cx="2002973" cy="513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-2604436" y="-1013193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-2604708" y="-1040096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406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785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78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1331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853" y="1937973"/>
            <a:ext cx="2061385" cy="17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018177" y="3710205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Security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6" t="16406" r="27978" b="9049"/>
          <a:stretch/>
        </p:blipFill>
        <p:spPr bwMode="auto">
          <a:xfrm>
            <a:off x="7195187" y="0"/>
            <a:ext cx="1951417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769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6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083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0100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3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943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20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045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63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49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6277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6277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600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31" y="965601"/>
            <a:ext cx="3528396" cy="249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683568" y="2598172"/>
            <a:ext cx="1623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Space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Component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t="462" r="31215" b="-462"/>
          <a:stretch/>
        </p:blipFill>
        <p:spPr bwMode="auto">
          <a:xfrm>
            <a:off x="7293990" y="0"/>
            <a:ext cx="1865239" cy="516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1265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3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782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Oval 15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880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60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Oval 18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81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28" y="0"/>
            <a:ext cx="2220615" cy="517857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7857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35837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8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74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316" y="-92546"/>
            <a:ext cx="2666236" cy="525891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802308" y="-2655"/>
            <a:ext cx="2810252" cy="5169026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8909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7591" y="3139545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053" name="Picture 5" descr="S:\F15015_Copernicus\3_Work\330_Work-in-process\Logos_icons\UserUptake_blanc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5"/>
            <a:ext cx="2990300" cy="299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556872" y="336383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User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Uptake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12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0126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7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003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7443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6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734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8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144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S:\F15015_Copernicus\3_Work\330_Work-in-process\SC4_BackgroundMat\Visual_ID\Photos\InSitu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8"/>
          <a:stretch/>
        </p:blipFill>
        <p:spPr bwMode="auto">
          <a:xfrm>
            <a:off x="7293990" y="-41746"/>
            <a:ext cx="1862585" cy="519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811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811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0928" y="3462268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In</a:t>
            </a:r>
            <a:r>
              <a:rPr lang="es-ES" sz="1100" b="0" baseline="0" dirty="0">
                <a:solidFill>
                  <a:schemeClr val="bg1"/>
                </a:solidFill>
              </a:rPr>
              <a:t> situ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 userDrawn="1"/>
        </p:nvGrpSpPr>
        <p:grpSpPr>
          <a:xfrm>
            <a:off x="603940" y="1541238"/>
            <a:ext cx="1728192" cy="1784190"/>
            <a:chOff x="-1692696" y="827409"/>
            <a:chExt cx="1728192" cy="1784190"/>
          </a:xfrm>
        </p:grpSpPr>
        <p:pic>
          <p:nvPicPr>
            <p:cNvPr id="2" name="Picture 2"/>
            <p:cNvPicPr>
              <a:picLocks noChangeAspect="1" noChangeArrowheads="1"/>
            </p:cNvPicPr>
            <p:nvPr userDrawn="1"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19762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0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89602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72749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3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436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0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Rectangle 20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489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9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9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20" name="Group 19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2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Rectangle 20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37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0"/>
            <a:ext cx="2106504" cy="517526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31640" y="722087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0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24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55" r:id="rId5"/>
    <p:sldLayoutId id="2147483727" r:id="rId6"/>
    <p:sldLayoutId id="2147483728" r:id="rId7"/>
    <p:sldLayoutId id="214748372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50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71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5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8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30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8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finance@ecmwf.i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ALL/?uri=CELEX:32011R0282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opernicus-events@ecmwf.int" TargetMode="Externa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eva.remete@ecmwf.int" TargetMode="External"/><Relationship Id="rId2" Type="http://schemas.openxmlformats.org/officeDocument/2006/relationships/hyperlink" Target="mailto:gorana.jerkovic@ecmwf.int" TargetMode="External"/><Relationship Id="rId1" Type="http://schemas.openxmlformats.org/officeDocument/2006/relationships/slideLayout" Target="../slideLayouts/slideLayout37.xml"/><Relationship Id="rId6" Type="http://schemas.openxmlformats.org/officeDocument/2006/relationships/hyperlink" Target="mailto:annabel.cook@ecmwf.int" TargetMode="External"/><Relationship Id="rId5" Type="http://schemas.openxmlformats.org/officeDocument/2006/relationships/hyperlink" Target="mailto:francesca.fusco@ecmwf.int" TargetMode="External"/><Relationship Id="rId4" Type="http://schemas.openxmlformats.org/officeDocument/2006/relationships/hyperlink" Target="mailto:silke.zollinger@ecmwf.in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3.png"/><Relationship Id="rId5" Type="http://schemas.openxmlformats.org/officeDocument/2006/relationships/hyperlink" Target="NULL" TargetMode="Externa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cxfr\AppData\Roaming\OpenText\OTEdit\EC_123456\c5841130\Copernicus-support@ecmwf.int" TargetMode="External"/><Relationship Id="rId2" Type="http://schemas.openxmlformats.org/officeDocument/2006/relationships/hyperlink" Target="file:///C:\Users\cxfr\AppData\Roaming\OpenText\OTEdit\EC_123456\c5841130\" TargetMode="External"/><Relationship Id="rId1" Type="http://schemas.openxmlformats.org/officeDocument/2006/relationships/slideLayout" Target="../slideLayouts/slideLayout37.xml"/><Relationship Id="rId5" Type="http://schemas.openxmlformats.org/officeDocument/2006/relationships/hyperlink" Target="mailto:anabelle.guillory@ecmwf.int" TargetMode="External"/><Relationship Id="rId4" Type="http://schemas.openxmlformats.org/officeDocument/2006/relationships/hyperlink" Target="mailto:xiaobo.yang@ecmwf.in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ean-noel.thepaut@ecmwf.int" TargetMode="External"/><Relationship Id="rId7" Type="http://schemas.openxmlformats.org/officeDocument/2006/relationships/hyperlink" Target="mailto:isabella.mazza@ecmwf.int" TargetMode="External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hyperlink" Target="mailto:dick.dee@ecmwf.in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4848132-BBAC-43E3-9772-5FA47B5F182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/>
          <a:p>
            <a:r>
              <a:rPr lang="en-US" dirty="0"/>
              <a:t>C3S_XXXXXXXXXXXXXXX</a:t>
            </a:r>
          </a:p>
          <a:p>
            <a:r>
              <a:rPr lang="en-US" dirty="0"/>
              <a:t>XXXXXXXXXXXXXXX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A74A81-5BF0-451F-B6D3-0D65106863B8}"/>
              </a:ext>
            </a:extLst>
          </p:cNvPr>
          <p:cNvSpPr/>
          <p:nvPr/>
        </p:nvSpPr>
        <p:spPr>
          <a:xfrm>
            <a:off x="2618333" y="41576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Isabella Mazza</a:t>
            </a:r>
          </a:p>
          <a:p>
            <a:r>
              <a:rPr lang="en-US" dirty="0">
                <a:solidFill>
                  <a:schemeClr val="bg1"/>
                </a:solidFill>
              </a:rPr>
              <a:t>Contract Management Officer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9A88013-221D-4641-B327-7707CAD7D7D3}"/>
              </a:ext>
            </a:extLst>
          </p:cNvPr>
          <p:cNvSpPr txBox="1">
            <a:spLocks/>
          </p:cNvSpPr>
          <p:nvPr/>
        </p:nvSpPr>
        <p:spPr>
          <a:xfrm>
            <a:off x="2618333" y="2298097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Contract </a:t>
            </a:r>
          </a:p>
          <a:p>
            <a:r>
              <a:rPr lang="en-US" dirty="0"/>
              <a:t>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1568190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1CB063-42B0-4F47-8EFA-E56F3B1E3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Contract Verification / Payment Procedure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0766F0-56FE-47EA-AD2A-CECC01923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47" y="1203598"/>
            <a:ext cx="7299753" cy="2664296"/>
          </a:xfrm>
        </p:spPr>
        <p:txBody>
          <a:bodyPr>
            <a:normAutofit/>
          </a:bodyPr>
          <a:lstStyle/>
          <a:p>
            <a:r>
              <a:rPr lang="en-GB" altLang="en-US" sz="1700" dirty="0">
                <a:ea typeface="Geneva"/>
                <a:cs typeface="Verdana" panose="020B0604030504040204" pitchFamily="34" charset="0"/>
              </a:rPr>
              <a:t>Contract Verification and payment procedure is described in Annex 3C</a:t>
            </a:r>
          </a:p>
          <a:p>
            <a:endParaRPr lang="en-GB" altLang="en-US" sz="1700" dirty="0">
              <a:ea typeface="Geneva"/>
              <a:cs typeface="Verdana" panose="020B0604030504040204" pitchFamily="34" charset="0"/>
            </a:endParaRPr>
          </a:p>
          <a:p>
            <a:r>
              <a:rPr lang="en-GB" altLang="en-US" sz="1700" dirty="0">
                <a:ea typeface="Geneva"/>
                <a:cs typeface="Verdana" panose="020B0604030504040204" pitchFamily="34" charset="0"/>
              </a:rPr>
              <a:t>Two different payment schemes exist for Copernicus contracts: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1700" dirty="0">
                <a:ea typeface="Geneva"/>
                <a:cs typeface="Verdana" panose="020B0604030504040204" pitchFamily="34" charset="0"/>
              </a:rPr>
              <a:t>Cost-Reimbursement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altLang="en-US" sz="1700" dirty="0">
                <a:ea typeface="Geneva"/>
                <a:cs typeface="Verdana" panose="020B0604030504040204" pitchFamily="34" charset="0"/>
              </a:rPr>
              <a:t>Fixed-Price</a:t>
            </a:r>
          </a:p>
          <a:p>
            <a:pPr marL="806450" lvl="2" indent="0">
              <a:buFont typeface="Wingdings" panose="05000000000000000000" pitchFamily="2" charset="2"/>
              <a:buNone/>
            </a:pPr>
            <a:r>
              <a:rPr lang="en-GB" altLang="en-US" sz="1700" dirty="0">
                <a:ea typeface="Geneva"/>
                <a:cs typeface="Verdana" panose="020B0604030504040204" pitchFamily="34" charset="0"/>
              </a:rPr>
              <a:t>- Payments against deliverables &amp; milestones</a:t>
            </a:r>
          </a:p>
          <a:p>
            <a:pPr marL="806450" lvl="2" indent="0">
              <a:buFont typeface="Wingdings" panose="05000000000000000000" pitchFamily="2" charset="2"/>
              <a:buNone/>
            </a:pPr>
            <a:r>
              <a:rPr lang="en-GB" altLang="en-US" sz="1700" dirty="0">
                <a:ea typeface="Geneva"/>
                <a:cs typeface="Verdana" panose="020B0604030504040204" pitchFamily="34" charset="0"/>
              </a:rPr>
              <a:t>- No use of resources (list of expenses) to be provided. However, costs incurred must remain eligible.</a:t>
            </a:r>
          </a:p>
        </p:txBody>
      </p:sp>
    </p:spTree>
    <p:extLst>
      <p:ext uri="{BB962C8B-B14F-4D97-AF65-F5344CB8AC3E}">
        <p14:creationId xmlns:p14="http://schemas.microsoft.com/office/powerpoint/2010/main" val="2468382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2143C3AB-A21A-4581-B194-E62C04726ECC}"/>
              </a:ext>
            </a:extLst>
          </p:cNvPr>
          <p:cNvSpPr txBox="1"/>
          <p:nvPr/>
        </p:nvSpPr>
        <p:spPr>
          <a:xfrm>
            <a:off x="1115616" y="1123251"/>
            <a:ext cx="6818658" cy="28166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pPr defTabSz="514350"/>
            <a:endParaRPr lang="en-GB" sz="1013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1749062" y="2549942"/>
            <a:ext cx="1101928" cy="762015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Review</a:t>
            </a:r>
            <a:r>
              <a:rPr lang="fr-FR" sz="675" dirty="0">
                <a:solidFill>
                  <a:prstClr val="black"/>
                </a:solidFill>
                <a:latin typeface="Calibri"/>
              </a:rPr>
              <a:t> of Del1</a:t>
            </a:r>
          </a:p>
          <a:p>
            <a:pPr algn="ctr" defTabSz="514350"/>
            <a:endParaRPr lang="fr-FR" sz="100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Approved</a:t>
            </a:r>
            <a:endParaRPr lang="fr-FR" sz="675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675" dirty="0">
                <a:solidFill>
                  <a:prstClr val="black"/>
                </a:solidFill>
                <a:latin typeface="Calibri"/>
              </a:rPr>
              <a:t>?</a:t>
            </a:r>
            <a:endParaRPr lang="en-GB" sz="844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8354" y="1855157"/>
            <a:ext cx="734786" cy="4820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algn="ctr"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Deliverable 1</a:t>
            </a:r>
          </a:p>
        </p:txBody>
      </p:sp>
      <p:cxnSp>
        <p:nvCxnSpPr>
          <p:cNvPr id="6" name="Straight Arrow Connector 5"/>
          <p:cNvCxnSpPr>
            <a:cxnSpLocks/>
            <a:stCxn id="7" idx="2"/>
          </p:cNvCxnSpPr>
          <p:nvPr/>
        </p:nvCxnSpPr>
        <p:spPr>
          <a:xfrm flipH="1">
            <a:off x="2275630" y="3311957"/>
            <a:ext cx="24396" cy="2650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Connector: Elbow 11"/>
          <p:cNvCxnSpPr>
            <a:cxnSpLocks/>
            <a:stCxn id="7" idx="1"/>
            <a:endCxn id="9" idx="1"/>
          </p:cNvCxnSpPr>
          <p:nvPr/>
        </p:nvCxnSpPr>
        <p:spPr>
          <a:xfrm rot="10800000" flipH="1">
            <a:off x="1749062" y="2096186"/>
            <a:ext cx="159292" cy="834765"/>
          </a:xfrm>
          <a:prstGeom prst="bentConnector3">
            <a:avLst>
              <a:gd name="adj1" fmla="val -143510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18638" y="2355885"/>
            <a:ext cx="41203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1013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95534" y="3336103"/>
            <a:ext cx="46036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1013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23" name="Straight Arrow Connector 22"/>
          <p:cNvCxnSpPr>
            <a:cxnSpLocks/>
            <a:stCxn id="9" idx="2"/>
            <a:endCxn id="7" idx="0"/>
          </p:cNvCxnSpPr>
          <p:nvPr/>
        </p:nvCxnSpPr>
        <p:spPr>
          <a:xfrm>
            <a:off x="2275747" y="2337212"/>
            <a:ext cx="24279" cy="2127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32366" y="2224408"/>
            <a:ext cx="3594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2700" dirty="0">
                <a:solidFill>
                  <a:prstClr val="black"/>
                </a:solidFill>
                <a:latin typeface="Calibri"/>
              </a:rPr>
              <a:t>…</a:t>
            </a:r>
            <a:endParaRPr lang="en-GB" sz="27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Diamond 31"/>
          <p:cNvSpPr/>
          <p:nvPr/>
        </p:nvSpPr>
        <p:spPr>
          <a:xfrm>
            <a:off x="3196222" y="2523506"/>
            <a:ext cx="1087746" cy="762015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Review</a:t>
            </a:r>
            <a:r>
              <a:rPr lang="fr-FR" sz="675" dirty="0">
                <a:solidFill>
                  <a:prstClr val="black"/>
                </a:solidFill>
                <a:latin typeface="Calibri"/>
              </a:rPr>
              <a:t> of Del2</a:t>
            </a:r>
          </a:p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Approved</a:t>
            </a:r>
            <a:endParaRPr lang="fr-FR" sz="675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675" dirty="0">
                <a:solidFill>
                  <a:prstClr val="black"/>
                </a:solidFill>
                <a:latin typeface="Calibri"/>
              </a:rPr>
              <a:t>?</a:t>
            </a:r>
            <a:endParaRPr lang="en-GB" sz="675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5395" y="1857092"/>
            <a:ext cx="734786" cy="4820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Deliverable 2</a:t>
            </a:r>
          </a:p>
        </p:txBody>
      </p:sp>
      <p:cxnSp>
        <p:nvCxnSpPr>
          <p:cNvPr id="34" name="Straight Arrow Connector 33"/>
          <p:cNvCxnSpPr>
            <a:cxnSpLocks/>
            <a:stCxn id="32" idx="2"/>
          </p:cNvCxnSpPr>
          <p:nvPr/>
        </p:nvCxnSpPr>
        <p:spPr>
          <a:xfrm flipH="1">
            <a:off x="3722789" y="3285521"/>
            <a:ext cx="17306" cy="2802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Connector: Elbow 34"/>
          <p:cNvCxnSpPr>
            <a:cxnSpLocks/>
            <a:stCxn id="32" idx="1"/>
            <a:endCxn id="33" idx="1"/>
          </p:cNvCxnSpPr>
          <p:nvPr/>
        </p:nvCxnSpPr>
        <p:spPr>
          <a:xfrm rot="10800000" flipH="1">
            <a:off x="3196221" y="2098120"/>
            <a:ext cx="159173" cy="806394"/>
          </a:xfrm>
          <a:prstGeom prst="bentConnector3">
            <a:avLst>
              <a:gd name="adj1" fmla="val -143617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87824" y="2327432"/>
            <a:ext cx="34455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1013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22788" y="3328752"/>
            <a:ext cx="52656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1013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38" name="Straight Arrow Connector 37"/>
          <p:cNvCxnSpPr>
            <a:cxnSpLocks/>
            <a:stCxn id="33" idx="2"/>
            <a:endCxn id="32" idx="0"/>
          </p:cNvCxnSpPr>
          <p:nvPr/>
        </p:nvCxnSpPr>
        <p:spPr>
          <a:xfrm>
            <a:off x="3722788" y="2339147"/>
            <a:ext cx="17307" cy="18435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75543" y="1855157"/>
            <a:ext cx="830522" cy="4820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last Deliverable</a:t>
            </a:r>
          </a:p>
        </p:txBody>
      </p:sp>
      <p:cxnSp>
        <p:nvCxnSpPr>
          <p:cNvPr id="48" name="Straight Arrow Connector 47"/>
          <p:cNvCxnSpPr>
            <a:cxnSpLocks/>
            <a:stCxn id="59" idx="2"/>
          </p:cNvCxnSpPr>
          <p:nvPr/>
        </p:nvCxnSpPr>
        <p:spPr>
          <a:xfrm flipH="1">
            <a:off x="5398883" y="3261890"/>
            <a:ext cx="5850" cy="31409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Connector: Elbow 48"/>
          <p:cNvCxnSpPr>
            <a:cxnSpLocks/>
            <a:stCxn id="59" idx="1"/>
            <a:endCxn id="47" idx="1"/>
          </p:cNvCxnSpPr>
          <p:nvPr/>
        </p:nvCxnSpPr>
        <p:spPr>
          <a:xfrm rot="10800000" flipH="1">
            <a:off x="4869313" y="2096185"/>
            <a:ext cx="106229" cy="784698"/>
          </a:xfrm>
          <a:prstGeom prst="bentConnector3">
            <a:avLst>
              <a:gd name="adj1" fmla="val -215195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736815" y="2298978"/>
            <a:ext cx="39778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1013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83996" y="3319752"/>
            <a:ext cx="42206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1013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>
            <a:cxnSpLocks/>
            <a:stCxn id="47" idx="2"/>
            <a:endCxn id="59" idx="0"/>
          </p:cNvCxnSpPr>
          <p:nvPr/>
        </p:nvCxnSpPr>
        <p:spPr>
          <a:xfrm>
            <a:off x="5390804" y="2337212"/>
            <a:ext cx="13929" cy="1626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Connector: Elbow 65"/>
          <p:cNvCxnSpPr>
            <a:cxnSpLocks/>
            <a:stCxn id="47" idx="2"/>
            <a:endCxn id="71" idx="0"/>
          </p:cNvCxnSpPr>
          <p:nvPr/>
        </p:nvCxnSpPr>
        <p:spPr>
          <a:xfrm rot="16200000" flipH="1">
            <a:off x="5891505" y="1836510"/>
            <a:ext cx="268085" cy="1269487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cxnSpLocks/>
            <a:stCxn id="71" idx="2"/>
          </p:cNvCxnSpPr>
          <p:nvPr/>
        </p:nvCxnSpPr>
        <p:spPr>
          <a:xfrm flipH="1">
            <a:off x="6656867" y="3347167"/>
            <a:ext cx="3424" cy="1966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0" name="Title 5"/>
          <p:cNvSpPr txBox="1">
            <a:spLocks/>
          </p:cNvSpPr>
          <p:nvPr/>
        </p:nvSpPr>
        <p:spPr>
          <a:xfrm>
            <a:off x="1522905" y="240364"/>
            <a:ext cx="5864322" cy="216024"/>
          </a:xfrm>
          <a:prstGeom prst="rect">
            <a:avLst/>
          </a:prstGeom>
          <a:noFill/>
          <a:ln>
            <a:noFill/>
          </a:ln>
        </p:spPr>
        <p:txBody>
          <a:bodyPr vert="horz" lIns="51435" tIns="25718" rIns="51435" bIns="25718" rtlCol="0" anchor="ctr"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2400" b="0" kern="1200" spc="933" baseline="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4"/>
            <a:endParaRPr lang="en-GB" sz="1800" b="1" spc="525" dirty="0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34101" y="592732"/>
            <a:ext cx="692183" cy="2222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Contractor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929392" y="590113"/>
            <a:ext cx="668420" cy="232403"/>
          </a:xfrm>
          <a:prstGeom prst="rect">
            <a:avLst/>
          </a:prstGeom>
          <a:solidFill>
            <a:srgbClr val="E6CD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5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514350"/>
            <a:r>
              <a:rPr lang="fr-FR" sz="844" dirty="0">
                <a:solidFill>
                  <a:prstClr val="black"/>
                </a:solidFill>
                <a:latin typeface="Calibri"/>
              </a:rPr>
              <a:t>ECMWF</a:t>
            </a:r>
            <a:endParaRPr lang="en-GB" sz="844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065432" y="2605297"/>
            <a:ext cx="1189718" cy="7418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Notification of Milestone Completion</a:t>
            </a:r>
          </a:p>
          <a:p>
            <a:pPr defTabSz="514350"/>
            <a:r>
              <a:rPr lang="en-GB" sz="844" i="1" dirty="0">
                <a:solidFill>
                  <a:prstClr val="black"/>
                </a:solidFill>
                <a:latin typeface="Calibri"/>
              </a:rPr>
              <a:t>(and Use Of Resources)*</a:t>
            </a:r>
          </a:p>
        </p:txBody>
      </p:sp>
      <p:cxnSp>
        <p:nvCxnSpPr>
          <p:cNvPr id="86" name="Straight Arrow Connector 85"/>
          <p:cNvCxnSpPr>
            <a:cxnSpLocks/>
          </p:cNvCxnSpPr>
          <p:nvPr/>
        </p:nvCxnSpPr>
        <p:spPr>
          <a:xfrm>
            <a:off x="2275627" y="3563751"/>
            <a:ext cx="5105941" cy="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9" name="Diamond 58"/>
          <p:cNvSpPr/>
          <p:nvPr/>
        </p:nvSpPr>
        <p:spPr>
          <a:xfrm>
            <a:off x="4869314" y="2499875"/>
            <a:ext cx="1070837" cy="762015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Review</a:t>
            </a:r>
            <a:r>
              <a:rPr lang="fr-FR" sz="675" dirty="0">
                <a:solidFill>
                  <a:prstClr val="black"/>
                </a:solidFill>
                <a:latin typeface="Calibri"/>
              </a:rPr>
              <a:t> last Del</a:t>
            </a:r>
          </a:p>
          <a:p>
            <a:pPr algn="ctr" defTabSz="514350"/>
            <a:r>
              <a:rPr lang="fr-FR" sz="675" dirty="0" err="1">
                <a:solidFill>
                  <a:prstClr val="black"/>
                </a:solidFill>
                <a:latin typeface="Calibri"/>
              </a:rPr>
              <a:t>Approved</a:t>
            </a:r>
            <a:endParaRPr lang="fr-FR" sz="675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675" dirty="0">
                <a:solidFill>
                  <a:prstClr val="black"/>
                </a:solidFill>
                <a:latin typeface="Calibri"/>
              </a:rPr>
              <a:t>?</a:t>
            </a:r>
            <a:endParaRPr lang="en-GB" sz="675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22905" y="4213591"/>
            <a:ext cx="3292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900" i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Details available in Framework Agreement – Annex 3C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85CCE-76B0-4DC8-8F78-A92915F3E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procedure- Deliverables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137F08-3E72-4B4E-A33D-357B252BE586}"/>
              </a:ext>
            </a:extLst>
          </p:cNvPr>
          <p:cNvSpPr txBox="1"/>
          <p:nvPr/>
        </p:nvSpPr>
        <p:spPr>
          <a:xfrm>
            <a:off x="1852088" y="1154411"/>
            <a:ext cx="1513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1050" b="1" dirty="0">
                <a:solidFill>
                  <a:prstClr val="black"/>
                </a:solidFill>
                <a:latin typeface="Calibri"/>
              </a:rPr>
              <a:t>Deliverable Review</a:t>
            </a:r>
          </a:p>
        </p:txBody>
      </p:sp>
      <p:sp>
        <p:nvSpPr>
          <p:cNvPr id="39" name="Arrow: Right 26">
            <a:extLst>
              <a:ext uri="{FF2B5EF4-FFF2-40B4-BE49-F238E27FC236}">
                <a16:creationId xmlns:a16="http://schemas.microsoft.com/office/drawing/2014/main" id="{96AECB69-B2FF-44DA-AC7E-364573AAAA81}"/>
              </a:ext>
            </a:extLst>
          </p:cNvPr>
          <p:cNvSpPr/>
          <p:nvPr/>
        </p:nvSpPr>
        <p:spPr>
          <a:xfrm>
            <a:off x="1121648" y="3694599"/>
            <a:ext cx="6812625" cy="49329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en-GB" sz="1400" dirty="0">
                <a:solidFill>
                  <a:prstClr val="white"/>
                </a:solidFill>
                <a:latin typeface="Calibri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03370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0" grpId="0"/>
      <p:bldP spid="21" grpId="0"/>
      <p:bldP spid="31" grpId="0"/>
      <p:bldP spid="32" grpId="0" animBg="1"/>
      <p:bldP spid="33" grpId="0" animBg="1"/>
      <p:bldP spid="36" grpId="0"/>
      <p:bldP spid="37" grpId="0"/>
      <p:bldP spid="47" grpId="0" animBg="1"/>
      <p:bldP spid="50" grpId="0"/>
      <p:bldP spid="51" grpId="0"/>
      <p:bldP spid="71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115616" y="1123251"/>
            <a:ext cx="3567713" cy="28553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pPr defTabSz="514350"/>
            <a:endParaRPr lang="en-GB" sz="1013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077828" y="1123251"/>
            <a:ext cx="2537750" cy="28553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1405514" y="2040808"/>
            <a:ext cx="724979" cy="373536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300" dirty="0" err="1">
                <a:solidFill>
                  <a:prstClr val="black"/>
                </a:solidFill>
                <a:latin typeface="Calibri"/>
              </a:rPr>
              <a:t>Review</a:t>
            </a:r>
            <a:r>
              <a:rPr lang="fr-FR" sz="300" dirty="0">
                <a:solidFill>
                  <a:prstClr val="black"/>
                </a:solidFill>
                <a:latin typeface="Calibri"/>
              </a:rPr>
              <a:t> of Del1</a:t>
            </a:r>
          </a:p>
          <a:p>
            <a:pPr algn="ctr" defTabSz="514350"/>
            <a:r>
              <a:rPr lang="fr-FR" sz="300" dirty="0" err="1">
                <a:solidFill>
                  <a:prstClr val="black"/>
                </a:solidFill>
                <a:latin typeface="Calibri"/>
              </a:rPr>
              <a:t>Approved</a:t>
            </a:r>
            <a:endParaRPr lang="fr-FR" sz="300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300" dirty="0">
                <a:solidFill>
                  <a:prstClr val="black"/>
                </a:solidFill>
                <a:latin typeface="Calibri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5110" y="1419622"/>
            <a:ext cx="27770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450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450" dirty="0">
                <a:solidFill>
                  <a:prstClr val="black"/>
                </a:solidFill>
                <a:latin typeface="Calibri"/>
              </a:rPr>
              <a:t>Del1</a:t>
            </a:r>
          </a:p>
        </p:txBody>
      </p:sp>
      <p:cxnSp>
        <p:nvCxnSpPr>
          <p:cNvPr id="12" name="Connector: Elbow 11"/>
          <p:cNvCxnSpPr>
            <a:cxnSpLocks/>
            <a:stCxn id="7" idx="1"/>
            <a:endCxn id="9" idx="1"/>
          </p:cNvCxnSpPr>
          <p:nvPr/>
        </p:nvCxnSpPr>
        <p:spPr>
          <a:xfrm rot="10800000" flipH="1">
            <a:off x="1405514" y="1604288"/>
            <a:ext cx="209596" cy="623288"/>
          </a:xfrm>
          <a:prstGeom prst="bentConnector3">
            <a:avLst>
              <a:gd name="adj1" fmla="val -109067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59632" y="1784554"/>
            <a:ext cx="365639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675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675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21398" y="2419996"/>
            <a:ext cx="375665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675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675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23" name="Straight Arrow Connector 22"/>
          <p:cNvCxnSpPr>
            <a:cxnSpLocks/>
            <a:stCxn id="9" idx="2"/>
            <a:endCxn id="7" idx="0"/>
          </p:cNvCxnSpPr>
          <p:nvPr/>
        </p:nvCxnSpPr>
        <p:spPr>
          <a:xfrm>
            <a:off x="1753962" y="1788954"/>
            <a:ext cx="14042" cy="25185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825427" y="1645932"/>
            <a:ext cx="3594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2025" dirty="0">
                <a:solidFill>
                  <a:prstClr val="black"/>
                </a:solidFill>
                <a:latin typeface="Calibri"/>
              </a:rPr>
              <a:t>…</a:t>
            </a:r>
            <a:endParaRPr lang="en-GB" sz="2025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553737" y="1123251"/>
            <a:ext cx="1380537" cy="28553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7" name="Straight Arrow Connector 86"/>
          <p:cNvCxnSpPr>
            <a:cxnSpLocks/>
          </p:cNvCxnSpPr>
          <p:nvPr/>
        </p:nvCxnSpPr>
        <p:spPr>
          <a:xfrm flipH="1">
            <a:off x="4991887" y="2257216"/>
            <a:ext cx="272360" cy="18434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cxnSpLocks/>
            <a:endCxn id="95" idx="2"/>
          </p:cNvCxnSpPr>
          <p:nvPr/>
        </p:nvCxnSpPr>
        <p:spPr>
          <a:xfrm flipV="1">
            <a:off x="4962379" y="2204493"/>
            <a:ext cx="233580" cy="16286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757482" y="1592531"/>
            <a:ext cx="876953" cy="6119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fr-FR" sz="844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844" dirty="0" err="1">
                <a:solidFill>
                  <a:prstClr val="black"/>
                </a:solidFill>
                <a:latin typeface="Calibri"/>
              </a:rPr>
              <a:t>mplement</a:t>
            </a:r>
            <a:r>
              <a:rPr lang="en-GB" sz="844" dirty="0">
                <a:solidFill>
                  <a:prstClr val="black"/>
                </a:solidFill>
                <a:latin typeface="Calibri"/>
              </a:rPr>
              <a:t> corrections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Progress meeting</a:t>
            </a:r>
          </a:p>
        </p:txBody>
      </p:sp>
      <p:sp>
        <p:nvSpPr>
          <p:cNvPr id="100" name="Diamond 99"/>
          <p:cNvSpPr/>
          <p:nvPr/>
        </p:nvSpPr>
        <p:spPr>
          <a:xfrm>
            <a:off x="4189408" y="2395145"/>
            <a:ext cx="1450962" cy="949434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788" dirty="0" err="1">
                <a:solidFill>
                  <a:prstClr val="black"/>
                </a:solidFill>
                <a:latin typeface="Calibri"/>
              </a:rPr>
              <a:t>Verify</a:t>
            </a:r>
            <a:r>
              <a:rPr lang="fr-FR" sz="788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788" dirty="0" err="1">
                <a:solidFill>
                  <a:prstClr val="black"/>
                </a:solidFill>
                <a:latin typeface="Calibri"/>
              </a:rPr>
              <a:t>contract</a:t>
            </a:r>
            <a:r>
              <a:rPr lang="fr-FR" sz="788" dirty="0">
                <a:solidFill>
                  <a:prstClr val="black"/>
                </a:solidFill>
                <a:latin typeface="Calibri"/>
              </a:rPr>
              <a:t> performance</a:t>
            </a:r>
          </a:p>
          <a:p>
            <a:pPr algn="ctr" defTabSz="514350"/>
            <a:endParaRPr lang="fr-FR" sz="100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788" dirty="0">
                <a:solidFill>
                  <a:prstClr val="black"/>
                </a:solidFill>
                <a:latin typeface="Calibri"/>
              </a:rPr>
              <a:t>All </a:t>
            </a:r>
            <a:r>
              <a:rPr lang="fr-FR" sz="788" dirty="0" err="1">
                <a:solidFill>
                  <a:prstClr val="black"/>
                </a:solidFill>
                <a:latin typeface="Calibri"/>
              </a:rPr>
              <a:t>deliverables</a:t>
            </a:r>
            <a:endParaRPr lang="fr-FR" sz="788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788" dirty="0" err="1">
                <a:solidFill>
                  <a:prstClr val="black"/>
                </a:solidFill>
                <a:latin typeface="Calibri"/>
              </a:rPr>
              <a:t>Approved</a:t>
            </a:r>
            <a:r>
              <a:rPr lang="fr-FR" sz="788" dirty="0">
                <a:solidFill>
                  <a:prstClr val="black"/>
                </a:solidFill>
                <a:latin typeface="Calibri"/>
              </a:rPr>
              <a:t>?</a:t>
            </a:r>
            <a:endParaRPr lang="en-GB" sz="7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664278" y="2154773"/>
            <a:ext cx="41656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1013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536077" y="2533215"/>
            <a:ext cx="40157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1013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105" name="Straight Arrow Connector 104"/>
          <p:cNvCxnSpPr>
            <a:cxnSpLocks/>
          </p:cNvCxnSpPr>
          <p:nvPr/>
        </p:nvCxnSpPr>
        <p:spPr>
          <a:xfrm flipV="1">
            <a:off x="5364019" y="2404904"/>
            <a:ext cx="413423" cy="2506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808808" y="2230057"/>
            <a:ext cx="734786" cy="368010"/>
          </a:xfrm>
          <a:prstGeom prst="rect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5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514350"/>
            <a:r>
              <a:rPr lang="fr-FR" sz="788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788" dirty="0" err="1">
                <a:solidFill>
                  <a:prstClr val="black"/>
                </a:solidFill>
                <a:latin typeface="Calibri"/>
              </a:rPr>
              <a:t>ssue</a:t>
            </a:r>
            <a:r>
              <a:rPr lang="en-GB" sz="788" dirty="0">
                <a:solidFill>
                  <a:prstClr val="black"/>
                </a:solidFill>
                <a:latin typeface="Calibri"/>
              </a:rPr>
              <a:t> Notice of Acceptance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790038" y="3003798"/>
            <a:ext cx="753556" cy="571310"/>
          </a:xfrm>
          <a:prstGeom prst="rect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5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514350"/>
            <a:r>
              <a:rPr lang="fr-FR" sz="844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844" dirty="0" err="1">
                <a:solidFill>
                  <a:prstClr val="black"/>
                </a:solidFill>
                <a:latin typeface="Calibri"/>
              </a:rPr>
              <a:t>ssue</a:t>
            </a:r>
            <a:r>
              <a:rPr lang="en-GB" sz="844" dirty="0">
                <a:solidFill>
                  <a:prstClr val="black"/>
                </a:solidFill>
                <a:latin typeface="Calibri"/>
              </a:rPr>
              <a:t> Notice of Need of Remedial Action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08104" y="2859782"/>
            <a:ext cx="41501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1013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1013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cxnSp>
        <p:nvCxnSpPr>
          <p:cNvPr id="36" name="Straight Arrow Connector 35"/>
          <p:cNvCxnSpPr>
            <a:cxnSpLocks/>
            <a:stCxn id="109" idx="0"/>
            <a:endCxn id="41" idx="1"/>
          </p:cNvCxnSpPr>
          <p:nvPr/>
        </p:nvCxnSpPr>
        <p:spPr>
          <a:xfrm rot="5400000" flipH="1" flipV="1">
            <a:off x="6218019" y="1839117"/>
            <a:ext cx="349123" cy="432759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08960" y="1574953"/>
            <a:ext cx="1083533" cy="6119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Send invoice </a:t>
            </a:r>
            <a:r>
              <a:rPr lang="en-GB" sz="844" b="1" dirty="0">
                <a:solidFill>
                  <a:prstClr val="black"/>
                </a:solidFill>
                <a:latin typeface="Calibri"/>
              </a:rPr>
              <a:t>AND</a:t>
            </a:r>
            <a:r>
              <a:rPr lang="en-GB" sz="844" dirty="0">
                <a:solidFill>
                  <a:prstClr val="black"/>
                </a:solidFill>
                <a:latin typeface="Calibri"/>
              </a:rPr>
              <a:t> Notice of Acceptance to </a:t>
            </a:r>
            <a:r>
              <a:rPr lang="en-GB" sz="844" dirty="0">
                <a:solidFill>
                  <a:prstClr val="black"/>
                </a:solidFill>
                <a:latin typeface="Calibri"/>
                <a:hlinkClick r:id="rId3"/>
              </a:rPr>
              <a:t>finance@ecmwf</a:t>
            </a:r>
            <a:r>
              <a:rPr lang="en-GB" sz="844">
                <a:solidFill>
                  <a:prstClr val="black"/>
                </a:solidFill>
                <a:latin typeface="Calibri"/>
                <a:hlinkClick r:id="rId3"/>
              </a:rPr>
              <a:t>.int</a:t>
            </a:r>
            <a:r>
              <a:rPr lang="en-GB" sz="844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56663" y="2719552"/>
            <a:ext cx="734786" cy="181781"/>
          </a:xfrm>
          <a:prstGeom prst="rect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5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Payment</a:t>
            </a:r>
          </a:p>
        </p:txBody>
      </p:sp>
      <p:cxnSp>
        <p:nvCxnSpPr>
          <p:cNvPr id="45" name="Straight Arrow Connector 35"/>
          <p:cNvCxnSpPr>
            <a:cxnSpLocks/>
            <a:stCxn id="41" idx="2"/>
            <a:endCxn id="44" idx="0"/>
          </p:cNvCxnSpPr>
          <p:nvPr/>
        </p:nvCxnSpPr>
        <p:spPr>
          <a:xfrm rot="16200000" flipH="1">
            <a:off x="7071073" y="2266568"/>
            <a:ext cx="532637" cy="373329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22905" y="4213591"/>
            <a:ext cx="3292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900" i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Details available in Framework Agreement – Annex 3C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46192" y="1419622"/>
            <a:ext cx="831864" cy="871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500"/>
            </a:lvl1pPr>
          </a:lstStyle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Notification of Milestone Completion</a:t>
            </a:r>
          </a:p>
          <a:p>
            <a:pPr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(and Use Of Resources)*</a:t>
            </a:r>
          </a:p>
        </p:txBody>
      </p:sp>
      <p:sp>
        <p:nvSpPr>
          <p:cNvPr id="58" name="Diamond 57"/>
          <p:cNvSpPr/>
          <p:nvPr/>
        </p:nvSpPr>
        <p:spPr>
          <a:xfrm>
            <a:off x="2414539" y="2040807"/>
            <a:ext cx="706248" cy="355655"/>
          </a:xfrm>
          <a:prstGeom prst="diamond">
            <a:avLst/>
          </a:prstGeom>
          <a:solidFill>
            <a:srgbClr val="E6CDFF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300" dirty="0" err="1">
                <a:solidFill>
                  <a:prstClr val="black"/>
                </a:solidFill>
                <a:latin typeface="Calibri"/>
              </a:rPr>
              <a:t>Review</a:t>
            </a:r>
            <a:r>
              <a:rPr lang="fr-FR" sz="300" dirty="0">
                <a:solidFill>
                  <a:prstClr val="black"/>
                </a:solidFill>
                <a:latin typeface="Calibri"/>
              </a:rPr>
              <a:t> last Del</a:t>
            </a:r>
          </a:p>
          <a:p>
            <a:pPr algn="ctr" defTabSz="514350"/>
            <a:r>
              <a:rPr lang="fr-FR" sz="300" dirty="0" err="1">
                <a:solidFill>
                  <a:prstClr val="black"/>
                </a:solidFill>
                <a:latin typeface="Calibri"/>
              </a:rPr>
              <a:t>Approved</a:t>
            </a:r>
            <a:endParaRPr lang="fr-FR" sz="300" dirty="0">
              <a:solidFill>
                <a:prstClr val="black"/>
              </a:solidFill>
              <a:latin typeface="Calibri"/>
            </a:endParaRPr>
          </a:p>
          <a:p>
            <a:pPr algn="ctr" defTabSz="514350"/>
            <a:r>
              <a:rPr lang="fr-FR" sz="300" dirty="0">
                <a:solidFill>
                  <a:prstClr val="black"/>
                </a:solidFill>
                <a:latin typeface="Calibri"/>
              </a:rPr>
              <a:t>?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92306" y="1419622"/>
            <a:ext cx="30915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/>
            </a:lvl1pPr>
          </a:lstStyle>
          <a:p>
            <a:pPr defTabSz="514350"/>
            <a:r>
              <a:rPr lang="en-GB" sz="450" dirty="0">
                <a:solidFill>
                  <a:prstClr val="black"/>
                </a:solidFill>
                <a:latin typeface="Calibri"/>
              </a:rPr>
              <a:t>Submit</a:t>
            </a:r>
          </a:p>
          <a:p>
            <a:pPr defTabSz="514350"/>
            <a:r>
              <a:rPr lang="en-GB" sz="450" dirty="0">
                <a:solidFill>
                  <a:prstClr val="black"/>
                </a:solidFill>
                <a:latin typeface="Calibri"/>
              </a:rPr>
              <a:t>Last Del</a:t>
            </a:r>
          </a:p>
        </p:txBody>
      </p:sp>
      <p:cxnSp>
        <p:nvCxnSpPr>
          <p:cNvPr id="61" name="Connector: Elbow 11"/>
          <p:cNvCxnSpPr>
            <a:cxnSpLocks/>
            <a:stCxn id="58" idx="1"/>
            <a:endCxn id="59" idx="1"/>
          </p:cNvCxnSpPr>
          <p:nvPr/>
        </p:nvCxnSpPr>
        <p:spPr>
          <a:xfrm rot="10800000" flipH="1">
            <a:off x="2414538" y="1604289"/>
            <a:ext cx="177767" cy="614347"/>
          </a:xfrm>
          <a:prstGeom prst="bentConnector3">
            <a:avLst>
              <a:gd name="adj1" fmla="val -128595"/>
            </a:avLst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283748" y="1784554"/>
            <a:ext cx="35925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675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No</a:t>
            </a:r>
            <a:endParaRPr lang="en-GB" sz="675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58104" y="2431978"/>
            <a:ext cx="33293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fr-FR" sz="675" dirty="0" err="1">
                <a:solidFill>
                  <a:srgbClr val="00B050"/>
                </a:solidFill>
                <a:latin typeface="Calibri"/>
              </a:rPr>
              <a:t>Yes</a:t>
            </a:r>
            <a:endParaRPr lang="en-GB" sz="675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64" name="Straight Arrow Connector 63"/>
          <p:cNvCxnSpPr>
            <a:cxnSpLocks/>
            <a:stCxn id="59" idx="2"/>
            <a:endCxn id="58" idx="0"/>
          </p:cNvCxnSpPr>
          <p:nvPr/>
        </p:nvCxnSpPr>
        <p:spPr>
          <a:xfrm>
            <a:off x="2746884" y="1788954"/>
            <a:ext cx="20779" cy="25185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Connector: Elbow 65"/>
          <p:cNvCxnSpPr>
            <a:cxnSpLocks/>
            <a:stCxn id="59" idx="2"/>
            <a:endCxn id="49" idx="1"/>
          </p:cNvCxnSpPr>
          <p:nvPr/>
        </p:nvCxnSpPr>
        <p:spPr>
          <a:xfrm rot="16200000" flipH="1">
            <a:off x="2913260" y="1622578"/>
            <a:ext cx="66557" cy="399308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Arrow: Right 26"/>
          <p:cNvSpPr/>
          <p:nvPr/>
        </p:nvSpPr>
        <p:spPr>
          <a:xfrm>
            <a:off x="4075467" y="3622568"/>
            <a:ext cx="2480149" cy="695321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fr-FR" altLang="en-US" sz="900" b="1" dirty="0">
                <a:solidFill>
                  <a:srgbClr val="FF0000"/>
                </a:solidFill>
                <a:latin typeface="Calibri"/>
              </a:rPr>
              <a:t>45 </a:t>
            </a:r>
            <a:r>
              <a:rPr lang="fr-FR" altLang="en-US" sz="900" b="1" dirty="0" err="1">
                <a:solidFill>
                  <a:srgbClr val="FF0000"/>
                </a:solidFill>
                <a:latin typeface="Calibri"/>
              </a:rPr>
              <a:t>days</a:t>
            </a:r>
            <a:r>
              <a:rPr lang="fr-FR" altLang="en-US" sz="9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FR" altLang="en-US" sz="900" dirty="0">
                <a:solidFill>
                  <a:srgbClr val="FF0000"/>
                </a:solidFill>
                <a:latin typeface="Calibri"/>
              </a:rPr>
              <a:t>for </a:t>
            </a:r>
            <a:r>
              <a:rPr lang="fr-FR" altLang="en-US" sz="900" dirty="0" err="1">
                <a:solidFill>
                  <a:srgbClr val="FF0000"/>
                </a:solidFill>
                <a:latin typeface="Calibri"/>
              </a:rPr>
              <a:t>development</a:t>
            </a:r>
            <a:r>
              <a:rPr lang="fr-FR" altLang="en-US" sz="9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FR" altLang="en-US" sz="900" dirty="0" err="1">
                <a:solidFill>
                  <a:srgbClr val="FF0000"/>
                </a:solidFill>
                <a:latin typeface="Calibri"/>
              </a:rPr>
              <a:t>activities</a:t>
            </a:r>
            <a:endParaRPr lang="fr-FR" altLang="en-US" sz="900" dirty="0">
              <a:solidFill>
                <a:srgbClr val="FF0000"/>
              </a:solidFill>
              <a:latin typeface="Calibri"/>
            </a:endParaRPr>
          </a:p>
          <a:p>
            <a:pPr algn="ctr" defTabSz="514350">
              <a:defRPr/>
            </a:pPr>
            <a:r>
              <a:rPr lang="fr-FR" altLang="en-US" sz="900" b="1" dirty="0">
                <a:solidFill>
                  <a:srgbClr val="FF0000"/>
                </a:solidFill>
                <a:latin typeface="Calibri"/>
              </a:rPr>
              <a:t>21 </a:t>
            </a:r>
            <a:r>
              <a:rPr lang="fr-FR" altLang="en-US" sz="900" b="1" dirty="0" err="1">
                <a:solidFill>
                  <a:srgbClr val="FF0000"/>
                </a:solidFill>
                <a:latin typeface="Calibri"/>
              </a:rPr>
              <a:t>days</a:t>
            </a:r>
            <a:r>
              <a:rPr lang="fr-FR" altLang="en-US" sz="9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FR" altLang="en-US" sz="900" dirty="0">
                <a:solidFill>
                  <a:srgbClr val="FF0000"/>
                </a:solidFill>
                <a:latin typeface="Calibri"/>
              </a:rPr>
              <a:t>for </a:t>
            </a:r>
            <a:r>
              <a:rPr lang="fr-FR" altLang="en-US" sz="900" dirty="0" err="1">
                <a:solidFill>
                  <a:srgbClr val="FF0000"/>
                </a:solidFill>
                <a:latin typeface="Calibri"/>
              </a:rPr>
              <a:t>operational</a:t>
            </a:r>
            <a:r>
              <a:rPr lang="fr-FR" altLang="en-US" sz="9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FR" altLang="en-US" sz="900" dirty="0" err="1">
                <a:solidFill>
                  <a:srgbClr val="FF0000"/>
                </a:solidFill>
                <a:latin typeface="Calibri"/>
              </a:rPr>
              <a:t>activities</a:t>
            </a:r>
            <a:endParaRPr lang="en-GB" altLang="en-US" sz="9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9" name="Arrow: Right 26"/>
          <p:cNvSpPr/>
          <p:nvPr/>
        </p:nvSpPr>
        <p:spPr>
          <a:xfrm>
            <a:off x="1121649" y="3694599"/>
            <a:ext cx="2950146" cy="49329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Straight Arrow Connector 109"/>
          <p:cNvCxnSpPr>
            <a:cxnSpLocks/>
          </p:cNvCxnSpPr>
          <p:nvPr/>
        </p:nvCxnSpPr>
        <p:spPr>
          <a:xfrm>
            <a:off x="5456780" y="2933538"/>
            <a:ext cx="314363" cy="32696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/>
          </p:cNvCxnSpPr>
          <p:nvPr/>
        </p:nvCxnSpPr>
        <p:spPr>
          <a:xfrm flipH="1" flipV="1">
            <a:off x="5325392" y="2977802"/>
            <a:ext cx="452050" cy="44192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Arrow: Right 26"/>
          <p:cNvSpPr/>
          <p:nvPr/>
        </p:nvSpPr>
        <p:spPr>
          <a:xfrm>
            <a:off x="6570043" y="3676132"/>
            <a:ext cx="1390682" cy="53276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r>
              <a:rPr lang="fr-FR" sz="900" b="1" dirty="0">
                <a:solidFill>
                  <a:prstClr val="white"/>
                </a:solidFill>
                <a:latin typeface="Calibri"/>
              </a:rPr>
              <a:t>Max 30 </a:t>
            </a:r>
            <a:r>
              <a:rPr lang="fr-FR" sz="900" b="1" dirty="0" err="1">
                <a:solidFill>
                  <a:prstClr val="white"/>
                </a:solidFill>
                <a:latin typeface="Calibri"/>
              </a:rPr>
              <a:t>days</a:t>
            </a:r>
            <a:endParaRPr lang="en-GB" sz="9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420694" y="1157265"/>
            <a:ext cx="183557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1013" b="1" dirty="0">
                <a:solidFill>
                  <a:prstClr val="black"/>
                </a:solidFill>
                <a:latin typeface="Calibri"/>
              </a:rPr>
              <a:t>Contract Performance Review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913051" y="1157265"/>
            <a:ext cx="661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1013" b="1" dirty="0">
                <a:solidFill>
                  <a:prstClr val="black"/>
                </a:solidFill>
                <a:latin typeface="Calibri"/>
              </a:rPr>
              <a:t>Payment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0E8CAB-B015-4001-A621-39233AA6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procedure- Deliverables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9F24228-D47B-4CD4-A62C-6E14016C710C}"/>
              </a:ext>
            </a:extLst>
          </p:cNvPr>
          <p:cNvSpPr txBox="1"/>
          <p:nvPr/>
        </p:nvSpPr>
        <p:spPr>
          <a:xfrm>
            <a:off x="6134101" y="592732"/>
            <a:ext cx="692183" cy="2222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514350"/>
            <a:r>
              <a:rPr lang="en-GB" sz="844" dirty="0">
                <a:solidFill>
                  <a:prstClr val="black"/>
                </a:solidFill>
                <a:latin typeface="Calibri"/>
              </a:rPr>
              <a:t>Contractor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14F2DD9-C372-4E20-A678-389FA3B38BE7}"/>
              </a:ext>
            </a:extLst>
          </p:cNvPr>
          <p:cNvSpPr txBox="1"/>
          <p:nvPr/>
        </p:nvSpPr>
        <p:spPr>
          <a:xfrm>
            <a:off x="6929392" y="590113"/>
            <a:ext cx="668420" cy="232403"/>
          </a:xfrm>
          <a:prstGeom prst="rect">
            <a:avLst/>
          </a:prstGeom>
          <a:solidFill>
            <a:srgbClr val="E6CDFF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5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514350"/>
            <a:r>
              <a:rPr lang="fr-FR" sz="844" dirty="0">
                <a:solidFill>
                  <a:prstClr val="black"/>
                </a:solidFill>
                <a:latin typeface="Calibri"/>
              </a:rPr>
              <a:t>ECMWF</a:t>
            </a:r>
            <a:endParaRPr lang="en-GB" sz="844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F2AD96B-E208-4EB8-8808-2CBEBCF2CF82}"/>
              </a:ext>
            </a:extLst>
          </p:cNvPr>
          <p:cNvSpPr txBox="1"/>
          <p:nvPr/>
        </p:nvSpPr>
        <p:spPr>
          <a:xfrm>
            <a:off x="1852088" y="1154411"/>
            <a:ext cx="1513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1050" b="1" dirty="0">
                <a:solidFill>
                  <a:prstClr val="black"/>
                </a:solidFill>
                <a:latin typeface="Calibri"/>
              </a:rPr>
              <a:t>Deliverable Review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D13A33A-DBB3-4AF4-85E1-D42F58EB5C6F}"/>
              </a:ext>
            </a:extLst>
          </p:cNvPr>
          <p:cNvCxnSpPr>
            <a:cxnSpLocks/>
            <a:endCxn id="100" idx="1"/>
          </p:cNvCxnSpPr>
          <p:nvPr/>
        </p:nvCxnSpPr>
        <p:spPr>
          <a:xfrm>
            <a:off x="1753962" y="2869862"/>
            <a:ext cx="243544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cxnSpLocks/>
            <a:stCxn id="7" idx="2"/>
          </p:cNvCxnSpPr>
          <p:nvPr/>
        </p:nvCxnSpPr>
        <p:spPr>
          <a:xfrm>
            <a:off x="1768004" y="2414344"/>
            <a:ext cx="0" cy="5191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/>
            <a:stCxn id="49" idx="2"/>
          </p:cNvCxnSpPr>
          <p:nvPr/>
        </p:nvCxnSpPr>
        <p:spPr>
          <a:xfrm>
            <a:off x="3562124" y="2291399"/>
            <a:ext cx="0" cy="60993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  <a:stCxn id="58" idx="2"/>
          </p:cNvCxnSpPr>
          <p:nvPr/>
        </p:nvCxnSpPr>
        <p:spPr>
          <a:xfrm flipH="1">
            <a:off x="2766550" y="2396462"/>
            <a:ext cx="1113" cy="5048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46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100" grpId="0" animBg="1"/>
      <p:bldP spid="103" grpId="0"/>
      <p:bldP spid="104" grpId="0"/>
      <p:bldP spid="109" grpId="0" animBg="1"/>
      <p:bldP spid="32" grpId="0" animBg="1"/>
      <p:bldP spid="35" grpId="0"/>
      <p:bldP spid="41" grpId="0" animBg="1"/>
      <p:bldP spid="44" grpId="0" animBg="1"/>
      <p:bldP spid="77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6FE462-FC27-4D7A-AD85-EF6724D29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Contract Amendments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569DA3-69DA-48D5-9546-146492160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The Amendment format is used, for instance, when there are:</a:t>
            </a:r>
          </a:p>
          <a:p>
            <a:pPr marL="533400"/>
            <a:r>
              <a:rPr lang="en-GB" sz="1600" dirty="0"/>
              <a:t>changes to Specifications and/or Contractor’s proposal;</a:t>
            </a:r>
          </a:p>
          <a:p>
            <a:pPr marL="533400"/>
            <a:r>
              <a:rPr lang="en-GB" sz="1600" dirty="0"/>
              <a:t>price changes;</a:t>
            </a:r>
          </a:p>
          <a:p>
            <a:pPr marL="533400"/>
            <a:r>
              <a:rPr lang="en-GB" sz="1600" dirty="0"/>
              <a:t>changes in payment terms/schedules;</a:t>
            </a:r>
          </a:p>
          <a:p>
            <a:pPr marL="533400"/>
            <a:r>
              <a:rPr lang="en-GB" sz="1600" dirty="0"/>
              <a:t>extension of duration of contract, etc.</a:t>
            </a:r>
          </a:p>
          <a:p>
            <a:endParaRPr lang="en-GB" sz="1600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C10BC7A-220A-4E04-8244-4A8C495F84CB}"/>
              </a:ext>
            </a:extLst>
          </p:cNvPr>
          <p:cNvSpPr txBox="1">
            <a:spLocks/>
          </p:cNvSpPr>
          <p:nvPr/>
        </p:nvSpPr>
        <p:spPr>
          <a:xfrm>
            <a:off x="755576" y="2355726"/>
            <a:ext cx="8388424" cy="2304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/>
              <a:t>Amendment process: 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Detailed request for amendment to be sent to the Contract Management Officer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Evaluation of the request by ECMWF (may involve Procurement/Legal/Finance departments) 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Contractual documents to be updated by the contractor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Acceptance of contractual documents by ECMWF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Amendment Agreement prepared by ECMWF</a:t>
            </a:r>
          </a:p>
          <a:p>
            <a:pPr marL="533400">
              <a:buFont typeface="Calibri" panose="020F0502020204030204" pitchFamily="34" charset="0"/>
              <a:buChar char="→"/>
            </a:pPr>
            <a:r>
              <a:rPr lang="en-GB" sz="1600" dirty="0"/>
              <a:t>Amendment Agreement signed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8346A1-CEEA-4126-8C96-6FCAA07AE033}"/>
              </a:ext>
            </a:extLst>
          </p:cNvPr>
          <p:cNvSpPr txBox="1"/>
          <p:nvPr/>
        </p:nvSpPr>
        <p:spPr>
          <a:xfrm>
            <a:off x="1522905" y="4573166"/>
            <a:ext cx="3292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900" i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Details available in Framework Agreement Clause 2.5</a:t>
            </a:r>
          </a:p>
        </p:txBody>
      </p:sp>
    </p:spTree>
    <p:extLst>
      <p:ext uri="{BB962C8B-B14F-4D97-AF65-F5344CB8AC3E}">
        <p14:creationId xmlns:p14="http://schemas.microsoft.com/office/powerpoint/2010/main" val="329056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03D664-6C52-43C7-9989-47542E5CC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VAT exemption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628DE3-6869-4E94-BA57-0EFC537F2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47" y="1257814"/>
            <a:ext cx="4409089" cy="3546184"/>
          </a:xfrm>
        </p:spPr>
        <p:txBody>
          <a:bodyPr>
            <a:normAutofit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Two cases for VAT exemption:</a:t>
            </a:r>
          </a:p>
          <a:p>
            <a:pPr>
              <a:defRPr/>
            </a:pPr>
            <a:endParaRPr lang="en-GB" altLang="en-US" sz="200" dirty="0"/>
          </a:p>
          <a:p>
            <a:pPr>
              <a:defRPr/>
            </a:pPr>
            <a:r>
              <a:rPr lang="en-GB" altLang="en-US" sz="1600" dirty="0"/>
              <a:t>Lead contractor is from an EU member state other than the UK: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altLang="en-US" sz="1400" dirty="0"/>
              <a:t>Shortly after contract signature, ECMWF will provide the lead contractor with a VAT exemption certificate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GB" altLang="en-US" sz="200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altLang="en-US" sz="1400" dirty="0"/>
              <a:t>Lead contractor should then get in contact with their national tax office in order to receive advice on how to proceed</a:t>
            </a:r>
          </a:p>
          <a:p>
            <a:pPr>
              <a:defRPr/>
            </a:pPr>
            <a:endParaRPr lang="en-GB" altLang="en-US" sz="600" dirty="0"/>
          </a:p>
          <a:p>
            <a:pPr>
              <a:defRPr/>
            </a:pPr>
            <a:r>
              <a:rPr lang="en-GB" altLang="en-US" sz="1600" dirty="0"/>
              <a:t>Lead contractor is from the UK: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altLang="en-US" sz="1400" dirty="0"/>
              <a:t>can invoice us the VAT (ECMWF gets reimbursed via the UK tax office)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32DB06A1-C40F-4BA4-BD9E-244AA6512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993" y="1203598"/>
            <a:ext cx="3272007" cy="301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9700B8-92F3-4EB3-A4FD-04F94968E368}"/>
              </a:ext>
            </a:extLst>
          </p:cNvPr>
          <p:cNvSpPr txBox="1"/>
          <p:nvPr/>
        </p:nvSpPr>
        <p:spPr>
          <a:xfrm>
            <a:off x="755576" y="637877"/>
            <a:ext cx="89392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b="0" dirty="0">
                <a:solidFill>
                  <a:srgbClr val="941333"/>
                </a:solidFill>
                <a:latin typeface="+mn-lt"/>
              </a:rPr>
              <a:t>Copernicus is an EU funded programme and is thus exempted from VAT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1463FE-2662-4641-9DED-17C4D6441272}"/>
              </a:ext>
            </a:extLst>
          </p:cNvPr>
          <p:cNvSpPr txBox="1"/>
          <p:nvPr/>
        </p:nvSpPr>
        <p:spPr>
          <a:xfrm>
            <a:off x="1547664" y="4550082"/>
            <a:ext cx="440056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Article 51 - Annex II:</a:t>
            </a:r>
          </a:p>
          <a:p>
            <a:r>
              <a:rPr lang="en-GB" sz="1050" u="sng" dirty="0">
                <a:hlinkClick r:id="rId3"/>
              </a:rPr>
              <a:t>https://eur-lex.europa.eu/legal-content/EN/ALL/?uri=CELEX%3A32011R0282</a:t>
            </a:r>
            <a:r>
              <a:rPr lang="en-GB" sz="1050" u="sng" dirty="0"/>
              <a:t>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53246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4CA2BE-1F86-4F03-B298-EA4FEC64F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as part of Copernicus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1BEEC-DE24-495F-92BF-C3A8DE5B9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altLang="en-US" sz="1600" dirty="0"/>
              <a:t>Copernicus is a </a:t>
            </a:r>
            <a:r>
              <a:rPr lang="en-GB" altLang="en-US" sz="1600" b="1" dirty="0"/>
              <a:t>single programme </a:t>
            </a:r>
            <a:r>
              <a:rPr lang="en-GB" altLang="en-US" sz="1600" dirty="0"/>
              <a:t>consisting of six services delivered by entrusted entities on behalf of the European Commission. </a:t>
            </a:r>
          </a:p>
          <a:p>
            <a:endParaRPr lang="en-GB" altLang="en-US" sz="1600" dirty="0"/>
          </a:p>
          <a:p>
            <a:r>
              <a:rPr lang="en-GB" altLang="en-US" sz="1600" dirty="0"/>
              <a:t>ECMWF is charged by the European Commission with communicating on their behalf in a unified and consistent way to:</a:t>
            </a:r>
          </a:p>
          <a:p>
            <a:pPr lvl="1"/>
            <a:r>
              <a:rPr lang="en-GB" altLang="en-US" sz="1600" dirty="0"/>
              <a:t>Raise awareness of the </a:t>
            </a:r>
            <a:r>
              <a:rPr lang="en-GB" altLang="en-US" sz="1600" b="1" dirty="0"/>
              <a:t>Copernicus brand</a:t>
            </a:r>
          </a:p>
          <a:p>
            <a:pPr lvl="1"/>
            <a:r>
              <a:rPr lang="en-GB" altLang="en-US" sz="1600" dirty="0"/>
              <a:t>Raise awareness of </a:t>
            </a:r>
            <a:r>
              <a:rPr lang="en-GB" altLang="en-US" sz="1600" b="1" dirty="0"/>
              <a:t>CAMS</a:t>
            </a:r>
            <a:r>
              <a:rPr lang="en-GB" altLang="en-US" sz="1600" dirty="0"/>
              <a:t> and </a:t>
            </a:r>
            <a:r>
              <a:rPr lang="en-GB" altLang="en-US" sz="1600" b="1" dirty="0"/>
              <a:t>C3S</a:t>
            </a:r>
            <a:r>
              <a:rPr lang="en-GB" altLang="en-US" sz="1600" dirty="0"/>
              <a:t> specifically</a:t>
            </a:r>
          </a:p>
          <a:p>
            <a:pPr lvl="1"/>
            <a:r>
              <a:rPr lang="en-GB" altLang="en-US" sz="1600" dirty="0"/>
              <a:t>Increase </a:t>
            </a:r>
            <a:r>
              <a:rPr lang="en-GB" altLang="en-US" sz="1600" b="1" dirty="0"/>
              <a:t>take up of the services/data</a:t>
            </a:r>
          </a:p>
          <a:p>
            <a:pPr marL="690546" lvl="2" indent="-214308"/>
            <a:endParaRPr lang="en-GB" altLang="en-US" dirty="0"/>
          </a:p>
          <a:p>
            <a:r>
              <a:rPr lang="en-GB" altLang="en-US" sz="1600" dirty="0"/>
              <a:t>This unity extends to all types of communication whether by ECMWF or </a:t>
            </a:r>
            <a:r>
              <a:rPr lang="en-GB" altLang="en-US" sz="1600" b="1" dirty="0"/>
              <a:t>its contracted providers. </a:t>
            </a:r>
            <a:r>
              <a:rPr lang="en-GB" altLang="en-US" sz="1600" dirty="0"/>
              <a:t>We are not a series of independent contracts but one Copernicus Climate Change Service/Atmosphere Monitoring Service. </a:t>
            </a:r>
          </a:p>
          <a:p>
            <a:endParaRPr lang="en-GB" altLang="en-US" sz="1600" dirty="0"/>
          </a:p>
          <a:p>
            <a:endParaRPr lang="en-GB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143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ADC966-9484-4CA3-8BAA-C668B18DE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as part of Copernicus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88897A-60AB-45F0-81F1-2CA4B34C6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1400" dirty="0"/>
              <a:t>In practice, this means that we should: </a:t>
            </a:r>
          </a:p>
          <a:p>
            <a:pPr>
              <a:spcBef>
                <a:spcPts val="600"/>
              </a:spcBef>
              <a:defRPr/>
            </a:pPr>
            <a:r>
              <a:rPr lang="en-GB" sz="1400" b="1" dirty="0"/>
              <a:t>Use standard branded templates </a:t>
            </a:r>
            <a:r>
              <a:rPr lang="en-GB" sz="1400" dirty="0"/>
              <a:t>for posters and any publicity material</a:t>
            </a:r>
          </a:p>
          <a:p>
            <a:pPr>
              <a:spcBef>
                <a:spcPts val="600"/>
              </a:spcBef>
              <a:defRPr/>
            </a:pPr>
            <a:r>
              <a:rPr lang="en-GB" sz="1400" b="1" dirty="0"/>
              <a:t>Use agreed wording in all press releases and media briefings, </a:t>
            </a:r>
            <a:r>
              <a:rPr lang="en-GB" sz="1400" dirty="0"/>
              <a:t>which should be co-ordinated with and approved by Copernicus Press Manager </a:t>
            </a:r>
            <a:r>
              <a:rPr lang="en-GB" sz="1400" b="1" dirty="0"/>
              <a:t>4 weeks before release</a:t>
            </a:r>
          </a:p>
          <a:p>
            <a:pPr>
              <a:spcBef>
                <a:spcPts val="600"/>
              </a:spcBef>
              <a:defRPr/>
            </a:pPr>
            <a:r>
              <a:rPr lang="en-GB" sz="1400" b="1" dirty="0"/>
              <a:t>Inform </a:t>
            </a:r>
            <a:r>
              <a:rPr lang="en-GB" sz="1400" dirty="0"/>
              <a:t>Copernicus Communication team at ECMWF </a:t>
            </a:r>
            <a:r>
              <a:rPr lang="en-GB" sz="1400" b="1" dirty="0"/>
              <a:t>about your events </a:t>
            </a:r>
            <a:r>
              <a:rPr lang="en-GB" sz="1400" dirty="0"/>
              <a:t>via </a:t>
            </a:r>
            <a:r>
              <a:rPr lang="en-GB" sz="1400" dirty="0">
                <a:hlinkClick r:id="rId2"/>
              </a:rPr>
              <a:t>copernicus-events@ecmwf.int</a:t>
            </a:r>
            <a:r>
              <a:rPr lang="en-GB" sz="1400" dirty="0"/>
              <a:t>, as they can provide events support and branded promotional materials </a:t>
            </a:r>
          </a:p>
          <a:p>
            <a:pPr>
              <a:spcBef>
                <a:spcPts val="600"/>
              </a:spcBef>
              <a:defRPr/>
            </a:pPr>
            <a:r>
              <a:rPr lang="en-GB" sz="1400" b="1" dirty="0"/>
              <a:t>Have only one website (per service) </a:t>
            </a:r>
            <a:r>
              <a:rPr lang="en-GB" sz="1400" dirty="0"/>
              <a:t>which must have the look and feel of the main service site (template is provided); preserve a seamless user journey; adhere to the service </a:t>
            </a:r>
            <a:r>
              <a:rPr lang="en-GB" sz="1400" dirty="0" err="1"/>
              <a:t>url</a:t>
            </a:r>
            <a:r>
              <a:rPr lang="en-GB" sz="1400" dirty="0"/>
              <a:t> structure, </a:t>
            </a:r>
            <a:r>
              <a:rPr lang="en-GB" sz="1400" dirty="0" err="1"/>
              <a:t>i.e</a:t>
            </a:r>
            <a:r>
              <a:rPr lang="en-GB" sz="1400" dirty="0"/>
              <a:t> example.climate.copernicus.eu; and be approved by the Copernicus Web Officer. </a:t>
            </a:r>
          </a:p>
          <a:p>
            <a:pPr>
              <a:spcBef>
                <a:spcPts val="600"/>
              </a:spcBef>
              <a:defRPr/>
            </a:pPr>
            <a:r>
              <a:rPr lang="en-GB" sz="1400" b="1" dirty="0"/>
              <a:t>Have one, centrally managed social media presence</a:t>
            </a:r>
            <a:r>
              <a:rPr lang="en-GB" sz="1400" dirty="0"/>
              <a:t>: no individual Twitter accounts for the service but content can be tweeted from personal/institutional accounts with mention of </a:t>
            </a:r>
            <a:r>
              <a:rPr lang="en-GB" sz="1400" dirty="0">
                <a:solidFill>
                  <a:srgbClr val="C00000"/>
                </a:solidFill>
              </a:rPr>
              <a:t>@</a:t>
            </a:r>
            <a:r>
              <a:rPr lang="en-GB" sz="1400" dirty="0" err="1">
                <a:solidFill>
                  <a:srgbClr val="C00000"/>
                </a:solidFill>
              </a:rPr>
              <a:t>CopernicusECMWF</a:t>
            </a:r>
            <a:r>
              <a:rPr lang="en-GB" sz="1400" dirty="0"/>
              <a:t>; also tag </a:t>
            </a:r>
            <a:r>
              <a:rPr lang="en-GB" sz="1400" dirty="0">
                <a:solidFill>
                  <a:srgbClr val="C00000"/>
                </a:solidFill>
              </a:rPr>
              <a:t>@</a:t>
            </a:r>
            <a:r>
              <a:rPr lang="en-GB" sz="1400" dirty="0" err="1">
                <a:solidFill>
                  <a:srgbClr val="C00000"/>
                </a:solidFill>
              </a:rPr>
              <a:t>CopernicusEU</a:t>
            </a:r>
            <a:r>
              <a:rPr lang="en-GB" sz="1400" dirty="0">
                <a:solidFill>
                  <a:srgbClr val="C00000"/>
                </a:solidFill>
              </a:rPr>
              <a:t> </a:t>
            </a:r>
            <a:r>
              <a:rPr lang="en-GB" sz="1400" dirty="0"/>
              <a:t>and use </a:t>
            </a:r>
            <a:r>
              <a:rPr lang="en-GB" sz="1400" dirty="0">
                <a:solidFill>
                  <a:srgbClr val="C00000"/>
                </a:solidFill>
              </a:rPr>
              <a:t>#Copernicus #</a:t>
            </a:r>
            <a:r>
              <a:rPr lang="en-GB" sz="1400" dirty="0" err="1">
                <a:solidFill>
                  <a:srgbClr val="C00000"/>
                </a:solidFill>
              </a:rPr>
              <a:t>ClimateChangeService</a:t>
            </a:r>
            <a:r>
              <a:rPr lang="en-GB" sz="1400" dirty="0">
                <a:solidFill>
                  <a:srgbClr val="C00000"/>
                </a:solidFill>
              </a:rPr>
              <a:t> </a:t>
            </a:r>
            <a:r>
              <a:rPr lang="en-GB" sz="1400" dirty="0"/>
              <a:t>or </a:t>
            </a:r>
            <a:r>
              <a:rPr lang="en-GB" sz="1400" dirty="0">
                <a:solidFill>
                  <a:srgbClr val="C00000"/>
                </a:solidFill>
              </a:rPr>
              <a:t>#C3S</a:t>
            </a:r>
            <a:r>
              <a:rPr lang="en-GB" sz="1400" dirty="0"/>
              <a:t> hashtags. </a:t>
            </a:r>
          </a:p>
          <a:p>
            <a:pPr>
              <a:spcBef>
                <a:spcPts val="600"/>
              </a:spcBef>
              <a:defRPr/>
            </a:pPr>
            <a:r>
              <a:rPr lang="en-GB" sz="1400" dirty="0"/>
              <a:t>Do not create sub-brands; </a:t>
            </a:r>
            <a:r>
              <a:rPr lang="en-GB" sz="1400" b="1" dirty="0"/>
              <a:t>acronyms for contracts should be avoided </a:t>
            </a:r>
          </a:p>
          <a:p>
            <a:pPr>
              <a:defRPr/>
            </a:pP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41451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A36837-D4E7-4F3A-8585-FBC4E1B4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Copernicus Communication team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6EE1C2B-E6D1-4343-8C5F-CD430AEE2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The Copernicus Communication team sets the strategy for communicating on ECMWF’s Copernicus Services and co-ordinates the communication activities. </a:t>
            </a:r>
          </a:p>
          <a:p>
            <a:pPr marL="0" indent="0">
              <a:buNone/>
            </a:pPr>
            <a:r>
              <a:rPr lang="en-GB" sz="1600" dirty="0"/>
              <a:t>They are here to help and can provide you with:</a:t>
            </a:r>
          </a:p>
          <a:p>
            <a:r>
              <a:rPr lang="en-GB" sz="1200" dirty="0"/>
              <a:t>Guidance on the EC Copernicus brand guidelines</a:t>
            </a:r>
          </a:p>
          <a:p>
            <a:r>
              <a:rPr lang="en-GB" sz="1200" dirty="0"/>
              <a:t>Assistance with and feedback on any promotional materials you produce or plan to produce</a:t>
            </a:r>
          </a:p>
          <a:p>
            <a:r>
              <a:rPr lang="en-GB" sz="1200" dirty="0"/>
              <a:t>Assistance in promoting your work for Copernicus </a:t>
            </a:r>
            <a:r>
              <a:rPr lang="en-GB" sz="1200" dirty="0" err="1"/>
              <a:t>e.g</a:t>
            </a:r>
            <a:r>
              <a:rPr lang="en-GB" sz="1200" dirty="0"/>
              <a:t> Supporting and advertising  your workshops; creating newsletter articles on your project, co-authoring press releases</a:t>
            </a:r>
          </a:p>
          <a:p>
            <a:r>
              <a:rPr lang="en-GB" sz="1200" dirty="0"/>
              <a:t>Opportunities to showcase your work at the key events</a:t>
            </a:r>
          </a:p>
          <a:p>
            <a:r>
              <a:rPr lang="en-GB" sz="1200" dirty="0"/>
              <a:t>Branded promotional material when needed/available</a:t>
            </a:r>
          </a:p>
          <a:p>
            <a:r>
              <a:rPr lang="en-GB" sz="1200" dirty="0"/>
              <a:t>Guidance and templates for approved web-related 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320E56-9922-435B-8151-06A754182982}"/>
              </a:ext>
            </a:extLst>
          </p:cNvPr>
          <p:cNvSpPr txBox="1"/>
          <p:nvPr/>
        </p:nvSpPr>
        <p:spPr>
          <a:xfrm>
            <a:off x="867705" y="4575668"/>
            <a:ext cx="63431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rgbClr val="941333"/>
                </a:solidFill>
              </a:rPr>
              <a:t>Please always cc the Contract Management Officer and the Technical Officer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E34982-0EA3-4442-9098-6B29E035DF2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75656" y="3093511"/>
          <a:ext cx="6336704" cy="13716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567844">
                  <a:extLst>
                    <a:ext uri="{9D8B030D-6E8A-4147-A177-3AD203B41FA5}">
                      <a16:colId xmlns:a16="http://schemas.microsoft.com/office/drawing/2014/main" val="3148730472"/>
                    </a:ext>
                  </a:extLst>
                </a:gridCol>
                <a:gridCol w="2417093">
                  <a:extLst>
                    <a:ext uri="{9D8B030D-6E8A-4147-A177-3AD203B41FA5}">
                      <a16:colId xmlns:a16="http://schemas.microsoft.com/office/drawing/2014/main" val="4109711587"/>
                    </a:ext>
                  </a:extLst>
                </a:gridCol>
                <a:gridCol w="2351767">
                  <a:extLst>
                    <a:ext uri="{9D8B030D-6E8A-4147-A177-3AD203B41FA5}">
                      <a16:colId xmlns:a16="http://schemas.microsoft.com/office/drawing/2014/main" val="3478570788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Gorana</a:t>
                      </a:r>
                      <a:r>
                        <a:rPr lang="en-GB" sz="1200" b="1" dirty="0"/>
                        <a:t> </a:t>
                      </a:r>
                      <a:r>
                        <a:rPr lang="en-GB" sz="1200" b="1" dirty="0" err="1"/>
                        <a:t>Jerkovic</a:t>
                      </a:r>
                      <a:r>
                        <a:rPr lang="en-GB" sz="12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Copernicus Communication Lead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2"/>
                        </a:rPr>
                        <a:t>gorana.jerkovic@ecmwf.int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37248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Eva </a:t>
                      </a:r>
                      <a:r>
                        <a:rPr lang="en-GB" sz="1200" b="1" dirty="0" err="1"/>
                        <a:t>Remete</a:t>
                      </a:r>
                      <a:r>
                        <a:rPr lang="en-GB" sz="12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Web Content Officer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3"/>
                        </a:rPr>
                        <a:t>eva.remete@ecmwf.int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20257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Silke Zollinger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Press and Events Manager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4"/>
                        </a:rPr>
                        <a:t>silke.zollinger@ecmwf.int</a:t>
                      </a:r>
                      <a:r>
                        <a:rPr lang="en-GB" sz="12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7562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Francesca Fusco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Events and Support Officer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5"/>
                        </a:rPr>
                        <a:t>francesca.fusco@ecmwf.int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890945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Annabel Cook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Digital Editor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hlinkClick r:id="rId6"/>
                        </a:rPr>
                        <a:t>annabel.cook@ecmwf.int</a:t>
                      </a:r>
                      <a:r>
                        <a:rPr lang="en-GB" sz="12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652762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486EE34-10DF-4D84-B9A3-87561F9A6E9D}"/>
              </a:ext>
            </a:extLst>
          </p:cNvPr>
          <p:cNvSpPr txBox="1"/>
          <p:nvPr/>
        </p:nvSpPr>
        <p:spPr>
          <a:xfrm>
            <a:off x="6124580" y="2211712"/>
            <a:ext cx="2562221" cy="830997"/>
          </a:xfrm>
          <a:prstGeom prst="rect">
            <a:avLst/>
          </a:prstGeom>
          <a:noFill/>
          <a:ln>
            <a:solidFill>
              <a:srgbClr val="A73F3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More information on Communication contractual obligations ref. Articles 2.4.6.1 and 3.1.5.2 of the Framework Agreement</a:t>
            </a:r>
          </a:p>
        </p:txBody>
      </p:sp>
    </p:spTree>
    <p:extLst>
      <p:ext uri="{BB962C8B-B14F-4D97-AF65-F5344CB8AC3E}">
        <p14:creationId xmlns:p14="http://schemas.microsoft.com/office/powerpoint/2010/main" val="3468164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AF3E4F-1383-4EFA-8EA7-0AAA561C2C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11" y="788312"/>
            <a:ext cx="1883494" cy="2438610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3333D5-D4DB-4959-950A-04BE2553D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080" y="596629"/>
            <a:ext cx="3360226" cy="21993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1520B87-D310-43FF-B535-10AD07CA2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material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AF345A2-9509-43EF-B7E4-AD1C01D83CC2}"/>
              </a:ext>
            </a:extLst>
          </p:cNvPr>
          <p:cNvSpPr/>
          <p:nvPr/>
        </p:nvSpPr>
        <p:spPr>
          <a:xfrm>
            <a:off x="7468298" y="1449922"/>
            <a:ext cx="1153482" cy="452506"/>
          </a:xfrm>
          <a:prstGeom prst="roundRect">
            <a:avLst/>
          </a:prstGeom>
          <a:solidFill>
            <a:srgbClr val="94133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900" dirty="0">
                <a:solidFill>
                  <a:schemeClr val="lt1"/>
                </a:solidFill>
              </a:rPr>
              <a:t>New C3S website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106148-DC8A-48C3-BBD3-57D27B0753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2" t="21323" r="2064" b="3561"/>
          <a:stretch/>
        </p:blipFill>
        <p:spPr bwMode="auto">
          <a:xfrm>
            <a:off x="1664048" y="2007618"/>
            <a:ext cx="2836725" cy="157667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1DDB6B8-6A2B-4BCE-9D3F-6B7EF335788A}"/>
              </a:ext>
            </a:extLst>
          </p:cNvPr>
          <p:cNvSpPr/>
          <p:nvPr/>
        </p:nvSpPr>
        <p:spPr bwMode="auto">
          <a:xfrm>
            <a:off x="713186" y="2628396"/>
            <a:ext cx="1153716" cy="452438"/>
          </a:xfrm>
          <a:prstGeom prst="roundRect">
            <a:avLst/>
          </a:prstGeom>
          <a:solidFill>
            <a:srgbClr val="94133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900" dirty="0">
                <a:solidFill>
                  <a:schemeClr val="lt1"/>
                </a:solidFill>
              </a:rPr>
              <a:t>A variety of poster templates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EE35D95-5DBF-4A22-96A0-99C1DE989BC8}"/>
              </a:ext>
            </a:extLst>
          </p:cNvPr>
          <p:cNvSpPr/>
          <p:nvPr/>
        </p:nvSpPr>
        <p:spPr bwMode="auto">
          <a:xfrm>
            <a:off x="2002416" y="3446629"/>
            <a:ext cx="1525190" cy="569119"/>
          </a:xfrm>
          <a:prstGeom prst="roundRect">
            <a:avLst/>
          </a:prstGeom>
          <a:solidFill>
            <a:srgbClr val="94133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900" dirty="0">
                <a:solidFill>
                  <a:schemeClr val="bg1"/>
                </a:solidFill>
              </a:rPr>
              <a:t>How to acknowledge the lead contracted provider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8F893-E204-43A6-BD5B-30BE45880C87}"/>
              </a:ext>
            </a:extLst>
          </p:cNvPr>
          <p:cNvSpPr/>
          <p:nvPr/>
        </p:nvSpPr>
        <p:spPr>
          <a:xfrm>
            <a:off x="848700" y="4449971"/>
            <a:ext cx="4269064" cy="573328"/>
          </a:xfrm>
          <a:prstGeom prst="rect">
            <a:avLst/>
          </a:prstGeom>
          <a:noFill/>
          <a:ln>
            <a:solidFill>
              <a:srgbClr val="A73F3C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1600" b="1" dirty="0">
                <a:hlinkClick r:id="rId5" invalidUrl="ftp://ftp.ecmwf.int/pub/CopernicusComms/Design material/C3S design material/"/>
              </a:rPr>
              <a:t>ftp://ftp.ecmwf.int/pub/CopernicusComms/Design%20material/C3S%20design%20material/</a:t>
            </a:r>
            <a:r>
              <a:rPr lang="en-GB" sz="1600" b="1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6C2089-6857-4C4A-8479-6AB183A4199E}"/>
              </a:ext>
            </a:extLst>
          </p:cNvPr>
          <p:cNvSpPr txBox="1"/>
          <p:nvPr/>
        </p:nvSpPr>
        <p:spPr>
          <a:xfrm>
            <a:off x="1359823" y="4134062"/>
            <a:ext cx="3445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All the material can be found here: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D83B31A-62BE-407E-9974-B14CB909EAC7}"/>
              </a:ext>
            </a:extLst>
          </p:cNvPr>
          <p:cNvSpPr/>
          <p:nvPr/>
        </p:nvSpPr>
        <p:spPr>
          <a:xfrm>
            <a:off x="7479775" y="3288435"/>
            <a:ext cx="1473062" cy="591705"/>
          </a:xfrm>
          <a:prstGeom prst="roundRect">
            <a:avLst/>
          </a:prstGeom>
          <a:solidFill>
            <a:srgbClr val="94133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900" dirty="0">
                <a:solidFill>
                  <a:schemeClr val="lt1"/>
                </a:solidFill>
              </a:rPr>
              <a:t>How we acknowledge subcontractors via the service website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E96C4F-6702-4D9C-836C-EB79FB3F2E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782" y="2396071"/>
            <a:ext cx="2219516" cy="267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044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456505-29B1-4F27-846B-227A33038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Copernicus User Support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E2D6A9-6524-4CD5-B810-C3E49F7A8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1600" dirty="0"/>
              <a:t>Copernicus User Support provides a joint help desk platform (JIRA Service Desk)</a:t>
            </a:r>
          </a:p>
          <a:p>
            <a:endParaRPr lang="en-GB" altLang="en-US" sz="400" dirty="0"/>
          </a:p>
          <a:p>
            <a:pPr marL="604838" lvl="2" indent="0">
              <a:buNone/>
            </a:pPr>
            <a:r>
              <a:rPr lang="en-GB" altLang="en-US" sz="1200" dirty="0"/>
              <a:t>Web </a:t>
            </a:r>
            <a:r>
              <a:rPr lang="en-GB" altLang="en-US" sz="1200" dirty="0">
                <a:hlinkClick r:id="rId2"/>
              </a:rPr>
              <a:t>https://copernicus-support.ecmwf.int</a:t>
            </a:r>
            <a:endParaRPr lang="en-GB" altLang="en-US" sz="1200" dirty="0"/>
          </a:p>
          <a:p>
            <a:pPr marL="604838" lvl="2" indent="0">
              <a:buNone/>
            </a:pPr>
            <a:r>
              <a:rPr lang="en-GB" altLang="en-US" sz="1200" dirty="0"/>
              <a:t>Mail </a:t>
            </a:r>
            <a:r>
              <a:rPr lang="en-GB" altLang="en-US" sz="1200" dirty="0">
                <a:hlinkClick r:id="rId3"/>
              </a:rPr>
              <a:t>Copernicus-support@ecmwf.int</a:t>
            </a:r>
            <a:endParaRPr lang="en-GB" altLang="en-US" sz="1200" dirty="0"/>
          </a:p>
          <a:p>
            <a:endParaRPr lang="en-GB" altLang="en-US" sz="1600" dirty="0"/>
          </a:p>
          <a:p>
            <a:pPr marL="361950" lvl="1">
              <a:buFont typeface="Arial" panose="020B0604020202020204" pitchFamily="34" charset="0"/>
              <a:buChar char="•"/>
            </a:pPr>
            <a:r>
              <a:rPr lang="en-GB" altLang="en-US" sz="1600" dirty="0"/>
              <a:t>Copernicus User Support provides level 0 and 1 technical support for CAMS and C3S</a:t>
            </a:r>
          </a:p>
          <a:p>
            <a:pPr marL="361950" lvl="1"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361950" lvl="1">
              <a:buFont typeface="Arial" panose="020B0604020202020204" pitchFamily="34" charset="0"/>
              <a:buChar char="•"/>
            </a:pPr>
            <a:r>
              <a:rPr lang="en-GB" altLang="en-US" sz="1600" dirty="0"/>
              <a:t>Contractors provide level 2 and 3 support: you can be contacted on this through our help desk platform (no need to implement your own platform, only register to ours)</a:t>
            </a:r>
          </a:p>
          <a:p>
            <a:pPr marL="361950" lvl="1"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361950" lvl="1">
              <a:buFont typeface="Arial" panose="020B0604020202020204" pitchFamily="34" charset="0"/>
              <a:buChar char="•"/>
            </a:pPr>
            <a:r>
              <a:rPr lang="en-GB" altLang="en-US" sz="1600" dirty="0"/>
              <a:t>Copernicus User Support team: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altLang="en-US" sz="1400" dirty="0"/>
          </a:p>
          <a:p>
            <a:endParaRPr lang="en-GB" altLang="en-US" sz="1600" dirty="0"/>
          </a:p>
          <a:p>
            <a:endParaRPr lang="en-GB" altLang="en-US" sz="16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E9277CF-8D47-4C05-B224-BA2FEBA6A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875224"/>
              </p:ext>
            </p:extLst>
          </p:nvPr>
        </p:nvGraphicFramePr>
        <p:xfrm>
          <a:off x="1475656" y="3607286"/>
          <a:ext cx="6336704" cy="5486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567844">
                  <a:extLst>
                    <a:ext uri="{9D8B030D-6E8A-4147-A177-3AD203B41FA5}">
                      <a16:colId xmlns:a16="http://schemas.microsoft.com/office/drawing/2014/main" val="3148730472"/>
                    </a:ext>
                  </a:extLst>
                </a:gridCol>
                <a:gridCol w="2417093">
                  <a:extLst>
                    <a:ext uri="{9D8B030D-6E8A-4147-A177-3AD203B41FA5}">
                      <a16:colId xmlns:a16="http://schemas.microsoft.com/office/drawing/2014/main" val="4109711587"/>
                    </a:ext>
                  </a:extLst>
                </a:gridCol>
                <a:gridCol w="2351767">
                  <a:extLst>
                    <a:ext uri="{9D8B030D-6E8A-4147-A177-3AD203B41FA5}">
                      <a16:colId xmlns:a16="http://schemas.microsoft.com/office/drawing/2014/main" val="3478570788"/>
                    </a:ext>
                  </a:extLst>
                </a:gridCol>
              </a:tblGrid>
              <a:tr h="22957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Xiaobo Yang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Copernicus User Support Lead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4"/>
                        </a:rPr>
                        <a:t>xiaobo.yang@ecmwf.int</a:t>
                      </a:r>
                      <a:r>
                        <a:rPr lang="en-GB" sz="12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372483"/>
                  </a:ext>
                </a:extLst>
              </a:tr>
              <a:tr h="22957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Anabelle Guillory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User Support Officer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hlinkClick r:id="rId5"/>
                        </a:rPr>
                        <a:t>anabelle.guillory@ecmwf.int</a:t>
                      </a:r>
                      <a:r>
                        <a:rPr lang="en-GB" sz="12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20257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E8E8CEC-6B4D-40B9-AEB8-0A71C8E9234F}"/>
              </a:ext>
            </a:extLst>
          </p:cNvPr>
          <p:cNvSpPr txBox="1"/>
          <p:nvPr/>
        </p:nvSpPr>
        <p:spPr>
          <a:xfrm>
            <a:off x="867704" y="4575667"/>
            <a:ext cx="63431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rgbClr val="941333"/>
                </a:solidFill>
              </a:rPr>
              <a:t>Please always cc the Contract Management Officer and the Technical Officer</a:t>
            </a:r>
          </a:p>
        </p:txBody>
      </p:sp>
    </p:spTree>
    <p:extLst>
      <p:ext uri="{BB962C8B-B14F-4D97-AF65-F5344CB8AC3E}">
        <p14:creationId xmlns:p14="http://schemas.microsoft.com/office/powerpoint/2010/main" val="80803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50E845-60BA-4671-B26B-9B8BF5B6D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E30BD-74D8-42A8-AF39-E78F28990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ECMWF team</a:t>
            </a:r>
          </a:p>
          <a:p>
            <a:r>
              <a:rPr lang="en-GB" altLang="en-US" dirty="0"/>
              <a:t>Copernicus ≠ Horizon 2020</a:t>
            </a:r>
          </a:p>
          <a:p>
            <a:r>
              <a:rPr lang="en-GB" altLang="en-US" dirty="0"/>
              <a:t>Contractual Obligations: reporting and audits</a:t>
            </a:r>
          </a:p>
          <a:p>
            <a:r>
              <a:rPr lang="en-GB" altLang="en-US" dirty="0">
                <a:ea typeface="Geneva"/>
                <a:cs typeface="Verdana" panose="020B0604030504040204" pitchFamily="34" charset="0"/>
              </a:rPr>
              <a:t>Deliverables and Reports: templates and delivery to ECMWF </a:t>
            </a:r>
          </a:p>
          <a:p>
            <a:r>
              <a:rPr lang="en-GB" altLang="en-US" dirty="0"/>
              <a:t>Meetings</a:t>
            </a:r>
          </a:p>
          <a:p>
            <a:r>
              <a:rPr lang="en-GB" altLang="en-US" dirty="0"/>
              <a:t>Contract Verification and Payment Procedure</a:t>
            </a:r>
          </a:p>
          <a:p>
            <a:r>
              <a:rPr lang="en-GB" altLang="en-US" dirty="0"/>
              <a:t>Contract Amendments</a:t>
            </a:r>
          </a:p>
          <a:p>
            <a:r>
              <a:rPr lang="en-GB" altLang="en-US" dirty="0"/>
              <a:t>VAT exemption</a:t>
            </a:r>
          </a:p>
          <a:p>
            <a:r>
              <a:rPr lang="en-GB" altLang="en-US" dirty="0"/>
              <a:t>Communicating as part of Copernicus</a:t>
            </a:r>
          </a:p>
          <a:p>
            <a:r>
              <a:rPr lang="en-GB" altLang="en-US" dirty="0"/>
              <a:t>Copernicus User Support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710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57A940D-3602-4503-B639-D6068E483C1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2602384" y="1995686"/>
            <a:ext cx="4680520" cy="2592288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sz="3000" dirty="0"/>
              <a:t>Thank you</a:t>
            </a:r>
            <a:br>
              <a:rPr lang="en-GB" altLang="en-US" sz="3000" dirty="0"/>
            </a:br>
            <a:br>
              <a:rPr lang="en-GB" altLang="en-US" dirty="0"/>
            </a:br>
            <a:br>
              <a:rPr lang="en-GB" altLang="en-US" dirty="0"/>
            </a:br>
            <a:r>
              <a:rPr lang="en-GB" altLang="en-US" dirty="0"/>
              <a:t>Isabella MAZZA</a:t>
            </a:r>
            <a:br>
              <a:rPr lang="en-GB" altLang="en-US" dirty="0"/>
            </a:br>
            <a:r>
              <a:rPr lang="de-DE" altLang="en-US" dirty="0"/>
              <a:t>Tel: (+44) 118 949 9783</a:t>
            </a:r>
            <a:br>
              <a:rPr lang="de-DE" altLang="en-US" dirty="0"/>
            </a:br>
            <a:r>
              <a:rPr lang="de-DE" altLang="en-US" dirty="0"/>
              <a:t>Email: isabella.mazza@ecmwf.int</a:t>
            </a:r>
          </a:p>
          <a:p>
            <a:endParaRPr lang="de-DE" dirty="0"/>
          </a:p>
          <a:p>
            <a:r>
              <a:rPr lang="en-GB" dirty="0"/>
              <a:t>https://climate.copernicus.eu/ </a:t>
            </a:r>
          </a:p>
          <a:p>
            <a:r>
              <a:rPr lang="en-GB" dirty="0"/>
              <a:t>http://copernicus.eu/</a:t>
            </a:r>
          </a:p>
        </p:txBody>
      </p:sp>
    </p:spTree>
    <p:extLst>
      <p:ext uri="{BB962C8B-B14F-4D97-AF65-F5344CB8AC3E}">
        <p14:creationId xmlns:p14="http://schemas.microsoft.com/office/powerpoint/2010/main" val="80089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8DF685B-F3BB-4390-B8DF-ED4F204B9B57}"/>
              </a:ext>
            </a:extLst>
          </p:cNvPr>
          <p:cNvSpPr/>
          <p:nvPr/>
        </p:nvSpPr>
        <p:spPr>
          <a:xfrm>
            <a:off x="1043608" y="627534"/>
            <a:ext cx="3960440" cy="2164265"/>
          </a:xfrm>
          <a:prstGeom prst="roundRect">
            <a:avLst/>
          </a:prstGeom>
          <a:solidFill>
            <a:srgbClr val="990000">
              <a:alpha val="5098"/>
            </a:srgbClr>
          </a:solidFill>
          <a:ln>
            <a:solidFill>
              <a:srgbClr val="A73F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5487BEA-BD31-4AB5-80FD-6098B86CF3A2}"/>
              </a:ext>
            </a:extLst>
          </p:cNvPr>
          <p:cNvSpPr/>
          <p:nvPr/>
        </p:nvSpPr>
        <p:spPr>
          <a:xfrm>
            <a:off x="5076056" y="1709666"/>
            <a:ext cx="3960440" cy="2164265"/>
          </a:xfrm>
          <a:prstGeom prst="roundRect">
            <a:avLst/>
          </a:prstGeom>
          <a:solidFill>
            <a:srgbClr val="990000">
              <a:alpha val="5098"/>
            </a:srgbClr>
          </a:solidFill>
          <a:ln>
            <a:solidFill>
              <a:srgbClr val="A73F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99FF7B1-C669-41A3-9BC7-C34DA6F97581}"/>
              </a:ext>
            </a:extLst>
          </p:cNvPr>
          <p:cNvSpPr/>
          <p:nvPr/>
        </p:nvSpPr>
        <p:spPr>
          <a:xfrm>
            <a:off x="1043608" y="2911157"/>
            <a:ext cx="3960440" cy="2164265"/>
          </a:xfrm>
          <a:prstGeom prst="roundRect">
            <a:avLst/>
          </a:prstGeom>
          <a:solidFill>
            <a:srgbClr val="990000">
              <a:alpha val="5098"/>
            </a:srgbClr>
          </a:solidFill>
          <a:ln>
            <a:solidFill>
              <a:srgbClr val="A73F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C7E831-A07E-4DE9-9747-44F290972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ECMWF team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2E23F0-5294-4304-83F3-DE57EFFC2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030" y="1118451"/>
            <a:ext cx="708104" cy="9069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52804E81-1A9D-4A40-9456-7963FD49F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9546" y="3126992"/>
            <a:ext cx="187220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Jean-Noel </a:t>
            </a:r>
            <a:r>
              <a:rPr lang="en-GB" altLang="en-US" sz="1200" u="sng" dirty="0" err="1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Thepaut</a:t>
            </a:r>
            <a:endParaRPr lang="en-GB" altLang="en-US" sz="1200" u="sng" dirty="0">
              <a:solidFill>
                <a:srgbClr val="941333"/>
              </a:solidFill>
              <a:latin typeface="+mj-lt"/>
              <a:ea typeface="Geneva"/>
              <a:cs typeface="Verdana" panose="020B0604030504040204" pitchFamily="34" charset="0"/>
            </a:endParaRP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Head, Copernicus Climate Change Service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  <a:hlinkClick r:id="rId3"/>
              </a:rPr>
              <a:t>jean-noel.thepaut@ecmwf.int</a:t>
            </a: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F2D1C200-FFEA-4A21-BCBE-C01911DCA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264" y="3135710"/>
            <a:ext cx="1882049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Dick Dee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Deputy Head, Copernicus Climate Change Service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  <a:hlinkClick r:id="rId4"/>
              </a:rPr>
              <a:t>dick.dee@ecmwf.int</a:t>
            </a: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E94685C2-3044-430E-BFAD-542F53A8E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5846" y="1766283"/>
            <a:ext cx="27346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 dirty="0">
                <a:solidFill>
                  <a:srgbClr val="941333"/>
                </a:solidFill>
                <a:latin typeface="+mj-lt"/>
              </a:rPr>
              <a:t>Copernicus C3S Management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1DEED93B-BB80-4268-8FCA-45DCB686EE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711" y="2172618"/>
            <a:ext cx="630202" cy="94275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F687E07D-4535-4195-87AD-E26B8B4352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885" y="2192958"/>
            <a:ext cx="706746" cy="94275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>
            <a:extLst>
              <a:ext uri="{FF2B5EF4-FFF2-40B4-BE49-F238E27FC236}">
                <a16:creationId xmlns:a16="http://schemas.microsoft.com/office/drawing/2014/main" id="{6B1967BE-78D4-4C50-9001-68416FDE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872" y="2133819"/>
            <a:ext cx="2616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………..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……….Technical Officer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</a:rPr>
              <a:t>……………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F03B0A5C-4442-4E19-B059-ED84C6A0F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2127637"/>
            <a:ext cx="26162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Isabella Mazza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Contract Management Officer</a:t>
            </a:r>
          </a:p>
          <a:p>
            <a:pPr algn="ctr" eaLnBrk="1" hangingPunct="1">
              <a:defRPr/>
            </a:pP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  <a:hlinkClick r:id="rId7"/>
              </a:rPr>
              <a:t>isabella.mazza@ecmwf.int</a:t>
            </a:r>
            <a:r>
              <a:rPr lang="en-GB" altLang="en-US" sz="105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Geneva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4E3ACBD4-4DC8-4CB6-9E9B-71637571C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3748" y="670837"/>
            <a:ext cx="14401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600" dirty="0">
                <a:solidFill>
                  <a:srgbClr val="941333"/>
                </a:solidFill>
                <a:latin typeface="+mj-lt"/>
              </a:rPr>
              <a:t>Main Contacts</a:t>
            </a:r>
          </a:p>
        </p:txBody>
      </p:sp>
      <p:sp>
        <p:nvSpPr>
          <p:cNvPr id="19" name="TextBox 9">
            <a:extLst>
              <a:ext uri="{FF2B5EF4-FFF2-40B4-BE49-F238E27FC236}">
                <a16:creationId xmlns:a16="http://schemas.microsoft.com/office/drawing/2014/main" id="{3FE64404-1CA1-49F3-9C9D-961B4F38E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442" y="4460217"/>
            <a:ext cx="1896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………………</a:t>
            </a:r>
            <a:endParaRPr lang="en-GB" altLang="en-US" sz="105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Geneva"/>
              <a:cs typeface="Verdana" panose="020B0604030504040204" pitchFamily="34" charset="0"/>
            </a:endParaRP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EF1C3D0B-43BE-46A0-967C-BF9ECA14C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626" y="4467738"/>
            <a:ext cx="1896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1200" u="sng" dirty="0">
                <a:solidFill>
                  <a:srgbClr val="941333"/>
                </a:solidFill>
                <a:latin typeface="+mj-lt"/>
                <a:ea typeface="Geneva"/>
                <a:cs typeface="Verdana" panose="020B0604030504040204" pitchFamily="34" charset="0"/>
              </a:rPr>
              <a:t>……………….</a:t>
            </a:r>
            <a:endParaRPr lang="en-GB" altLang="en-US" sz="105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  <a:ea typeface="Geneva"/>
              <a:cs typeface="Verdana" panose="020B0604030504040204" pitchFamily="34" charset="0"/>
            </a:endParaRP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66D6DFB9-B8B4-42DF-B726-6DEC4644F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107" y="2994161"/>
            <a:ext cx="13074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1pPr>
            <a:lvl2pPr marL="742950" indent="-28575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2pPr>
            <a:lvl3pPr marL="11430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3pPr>
            <a:lvl4pPr marL="16002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4pPr>
            <a:lvl5pPr marL="2057400" indent="-228600"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rgbClr val="00468C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1600" dirty="0">
                <a:solidFill>
                  <a:srgbClr val="941333"/>
                </a:solidFill>
                <a:latin typeface="+mj-lt"/>
              </a:rPr>
              <a:t>……….</a:t>
            </a:r>
          </a:p>
        </p:txBody>
      </p:sp>
    </p:spTree>
    <p:extLst>
      <p:ext uri="{BB962C8B-B14F-4D97-AF65-F5344CB8AC3E}">
        <p14:creationId xmlns:p14="http://schemas.microsoft.com/office/powerpoint/2010/main" val="1593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D3AB82-20D4-49D0-93ED-9154F9AA9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Copernicus ≠ Horizon 2020</a:t>
            </a:r>
          </a:p>
        </p:txBody>
      </p:sp>
      <p:graphicFrame>
        <p:nvGraphicFramePr>
          <p:cNvPr id="94" name="Content Placeholder 93">
            <a:extLst>
              <a:ext uri="{FF2B5EF4-FFF2-40B4-BE49-F238E27FC236}">
                <a16:creationId xmlns:a16="http://schemas.microsoft.com/office/drawing/2014/main" id="{C4F47BEE-BA90-41C8-B516-AA29798494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862902"/>
              </p:ext>
            </p:extLst>
          </p:nvPr>
        </p:nvGraphicFramePr>
        <p:xfrm>
          <a:off x="877648" y="1115199"/>
          <a:ext cx="7942823" cy="388843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1422194">
                  <a:extLst>
                    <a:ext uri="{9D8B030D-6E8A-4147-A177-3AD203B41FA5}">
                      <a16:colId xmlns:a16="http://schemas.microsoft.com/office/drawing/2014/main" val="1213378720"/>
                    </a:ext>
                  </a:extLst>
                </a:gridCol>
                <a:gridCol w="3730519">
                  <a:extLst>
                    <a:ext uri="{9D8B030D-6E8A-4147-A177-3AD203B41FA5}">
                      <a16:colId xmlns:a16="http://schemas.microsoft.com/office/drawing/2014/main" val="262186795"/>
                    </a:ext>
                  </a:extLst>
                </a:gridCol>
                <a:gridCol w="2790110">
                  <a:extLst>
                    <a:ext uri="{9D8B030D-6E8A-4147-A177-3AD203B41FA5}">
                      <a16:colId xmlns:a16="http://schemas.microsoft.com/office/drawing/2014/main" val="1307217960"/>
                    </a:ext>
                  </a:extLst>
                </a:gridCol>
              </a:tblGrid>
              <a:tr h="729061">
                <a:tc>
                  <a:txBody>
                    <a:bodyPr/>
                    <a:lstStyle/>
                    <a:p>
                      <a:pPr algn="l"/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56395689"/>
                  </a:ext>
                </a:extLst>
              </a:tr>
              <a:tr h="364531">
                <a:tc>
                  <a:txBody>
                    <a:bodyPr/>
                    <a:lstStyle/>
                    <a:p>
                      <a:pPr algn="l"/>
                      <a:r>
                        <a:rPr lang="en-US" altLang="en-US" sz="1100" dirty="0"/>
                        <a:t>Objectives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Sustainable operational services and service developments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Research and Innovation activities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82117555"/>
                  </a:ext>
                </a:extLst>
              </a:tr>
              <a:tr h="48009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Contractual aspects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Competitive procurement via Invitations To Tender (ITT) and Requests For Proposals (RFP)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Call for proposals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8730123"/>
                  </a:ext>
                </a:extLst>
              </a:tr>
              <a:tr h="291486">
                <a:tc vMerge="1">
                  <a:txBody>
                    <a:bodyPr/>
                    <a:lstStyle/>
                    <a:p>
                      <a:pPr algn="l"/>
                      <a:endParaRPr lang="en-GB" sz="1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Contract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Grant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75228276"/>
                  </a:ext>
                </a:extLst>
              </a:tr>
              <a:tr h="291486">
                <a:tc vMerge="1">
                  <a:txBody>
                    <a:bodyPr/>
                    <a:lstStyle/>
                    <a:p>
                      <a:pPr algn="l"/>
                      <a:endParaRPr lang="en-GB" sz="1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One prime contractor + potential subcontractors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Consortium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537965"/>
                  </a:ext>
                </a:extLst>
              </a:tr>
              <a:tr h="480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Payments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b="0" dirty="0"/>
                        <a:t>Output based </a:t>
                      </a:r>
                      <a:r>
                        <a:rPr lang="en-GB" altLang="en-US" sz="1100" b="0" dirty="0"/>
                        <a:t> </a:t>
                      </a:r>
                      <a:r>
                        <a:rPr lang="en-GB" altLang="en-US" sz="1100" dirty="0"/>
                        <a:t>- determined by deadlines and quality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Effort based – pre-financing, based on declared costs and expenses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15222233"/>
                  </a:ext>
                </a:extLst>
              </a:tr>
              <a:tr h="480095">
                <a:tc>
                  <a:txBody>
                    <a:bodyPr/>
                    <a:lstStyle/>
                    <a:p>
                      <a:pPr algn="l" defTabSz="685800"/>
                      <a:r>
                        <a:rPr lang="en-US" altLang="en-US" sz="1100" dirty="0"/>
                        <a:t>Intellectual Property Rights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European Commission </a:t>
                      </a:r>
                      <a:r>
                        <a:rPr lang="en-US" altLang="en-US" sz="1100" dirty="0"/>
                        <a:t>owns deliverables, IPR and </a:t>
                      </a:r>
                      <a:r>
                        <a:rPr lang="en-GB" altLang="en-US" sz="1100" dirty="0"/>
                        <a:t>assets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Consortium owns deliverables, IPR and assets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41921573"/>
                  </a:ext>
                </a:extLst>
              </a:tr>
              <a:tr h="291486">
                <a:tc>
                  <a:txBody>
                    <a:bodyPr/>
                    <a:lstStyle/>
                    <a:p>
                      <a:pPr algn="l"/>
                      <a:r>
                        <a:rPr lang="en-US" altLang="en-US" sz="1100" dirty="0"/>
                        <a:t>Branding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Copernicus branding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Determined by consortium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5741721"/>
                  </a:ext>
                </a:extLst>
              </a:tr>
              <a:tr h="480095">
                <a:tc>
                  <a:txBody>
                    <a:bodyPr/>
                    <a:lstStyle/>
                    <a:p>
                      <a:pPr algn="l"/>
                      <a:r>
                        <a:rPr lang="en-US" altLang="en-US" sz="1100" dirty="0"/>
                        <a:t>Reporting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100" dirty="0"/>
                        <a:t>Focus on service performance monitoring, KPIs and </a:t>
                      </a:r>
                      <a:r>
                        <a:rPr lang="en-GB" altLang="en-US" sz="1100" dirty="0"/>
                        <a:t>programme budget execution</a:t>
                      </a:r>
                      <a:endParaRPr lang="en-US" altLang="en-US" sz="1100" b="0" dirty="0">
                        <a:solidFill>
                          <a:prstClr val="black"/>
                        </a:solidFill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/>
                        <a:t>Focus on grant management requirements</a:t>
                      </a:r>
                      <a:endParaRPr lang="en-GB" sz="1100" b="0" dirty="0">
                        <a:latin typeface="+mj-lt"/>
                      </a:endParaRPr>
                    </a:p>
                  </a:txBody>
                  <a:tcPr marL="82439" marR="82439" anchor="ctr">
                    <a:lnL w="12700" cap="flat" cmpd="sng" algn="ctr">
                      <a:solidFill>
                        <a:srgbClr val="A73F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56485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E7ADF858-0E67-4011-A695-D9A2FAF8A004}"/>
              </a:ext>
            </a:extLst>
          </p:cNvPr>
          <p:cNvSpPr/>
          <p:nvPr/>
        </p:nvSpPr>
        <p:spPr>
          <a:xfrm>
            <a:off x="794060" y="591979"/>
            <a:ext cx="8242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6AB4D8"/>
              </a:buClr>
            </a:pPr>
            <a:r>
              <a:rPr lang="en-US" altLang="en-US" sz="1400" i="1" dirty="0"/>
              <a:t>CAMS and C3S are </a:t>
            </a:r>
            <a:r>
              <a:rPr lang="en-US" altLang="en-US" sz="1400" b="1" i="1" u="sng" dirty="0"/>
              <a:t>user driven</a:t>
            </a:r>
            <a:r>
              <a:rPr lang="en-US" altLang="en-US" sz="1400" b="1" i="1" dirty="0"/>
              <a:t> </a:t>
            </a:r>
            <a:r>
              <a:rPr lang="en-US" altLang="en-US" sz="1400" i="1" dirty="0"/>
              <a:t>service </a:t>
            </a:r>
            <a:r>
              <a:rPr lang="en-US" altLang="en-US" sz="1400" i="1" dirty="0" err="1"/>
              <a:t>programmes</a:t>
            </a:r>
            <a:r>
              <a:rPr lang="en-US" altLang="en-US" sz="1400" i="1" dirty="0"/>
              <a:t> : ECMWF</a:t>
            </a:r>
            <a:r>
              <a:rPr lang="en-US" altLang="nl-NL" sz="1400" i="1" dirty="0"/>
              <a:t>’</a:t>
            </a:r>
            <a:r>
              <a:rPr lang="en-US" altLang="en-US" sz="1400" i="1" dirty="0"/>
              <a:t>s role to conduct a critical assessment on milestones and deliverables : outputs reflect the needs of the CAMS/C3S </a:t>
            </a:r>
            <a:r>
              <a:rPr lang="en-US" altLang="en-US" sz="1400" i="1" dirty="0" err="1"/>
              <a:t>programmes</a:t>
            </a:r>
            <a:r>
              <a:rPr lang="en-US" altLang="en-US" sz="1400" i="1" dirty="0"/>
              <a:t> and driven by user needs? </a:t>
            </a:r>
          </a:p>
        </p:txBody>
      </p:sp>
      <p:pic>
        <p:nvPicPr>
          <p:cNvPr id="98" name="Picture 4" descr="Afbeeldingsresultaat voor H2020">
            <a:extLst>
              <a:ext uri="{FF2B5EF4-FFF2-40B4-BE49-F238E27FC236}">
                <a16:creationId xmlns:a16="http://schemas.microsoft.com/office/drawing/2014/main" id="{20EF94C3-80BD-4ADA-BB5C-503B37FFA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43610"/>
            <a:ext cx="1368385" cy="66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EC6BBE-D806-44F8-98DC-4C1A7C62EB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4" r="1"/>
          <a:stretch/>
        </p:blipFill>
        <p:spPr>
          <a:xfrm>
            <a:off x="3275856" y="1194632"/>
            <a:ext cx="1656184" cy="60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76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Contractual Obligations – Reporting</a:t>
            </a:r>
          </a:p>
        </p:txBody>
      </p:sp>
      <p:sp>
        <p:nvSpPr>
          <p:cNvPr id="14" name="5-Point Star 13"/>
          <p:cNvSpPr/>
          <p:nvPr/>
        </p:nvSpPr>
        <p:spPr>
          <a:xfrm>
            <a:off x="3396328" y="2230366"/>
            <a:ext cx="116282" cy="111354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Cross 20"/>
          <p:cNvSpPr/>
          <p:nvPr/>
        </p:nvSpPr>
        <p:spPr>
          <a:xfrm>
            <a:off x="2074758" y="2650911"/>
            <a:ext cx="142080" cy="130689"/>
          </a:xfrm>
          <a:prstGeom prst="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Quad Arrow 22"/>
          <p:cNvSpPr/>
          <p:nvPr/>
        </p:nvSpPr>
        <p:spPr>
          <a:xfrm>
            <a:off x="2701694" y="2222678"/>
            <a:ext cx="130459" cy="145923"/>
          </a:xfrm>
          <a:prstGeom prst="quad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Multiply 24"/>
          <p:cNvSpPr/>
          <p:nvPr/>
        </p:nvSpPr>
        <p:spPr>
          <a:xfrm>
            <a:off x="2692659" y="2619136"/>
            <a:ext cx="159797" cy="189692"/>
          </a:xfrm>
          <a:prstGeom prst="mathMultipl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75400" y="2384504"/>
            <a:ext cx="4933475" cy="230834"/>
            <a:chOff x="1524001" y="3096120"/>
            <a:chExt cx="8770622" cy="410372"/>
          </a:xfrm>
        </p:grpSpPr>
        <p:sp>
          <p:nvSpPr>
            <p:cNvPr id="5" name="Pentagon 4"/>
            <p:cNvSpPr/>
            <p:nvPr/>
          </p:nvSpPr>
          <p:spPr>
            <a:xfrm>
              <a:off x="1526764" y="3096124"/>
              <a:ext cx="8767859" cy="410367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524001" y="3096125"/>
              <a:ext cx="711200" cy="410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en-GB" sz="900" dirty="0">
                  <a:solidFill>
                    <a:prstClr val="black"/>
                  </a:solidFill>
                  <a:latin typeface="Calibri"/>
                </a:rPr>
                <a:t>Jan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235201" y="3096124"/>
              <a:ext cx="711200" cy="410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en-GB" sz="900" dirty="0">
                  <a:solidFill>
                    <a:prstClr val="black"/>
                  </a:solidFill>
                  <a:latin typeface="Calibri"/>
                </a:rPr>
                <a:t>Feb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43640" y="3096124"/>
              <a:ext cx="711200" cy="410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M</a:t>
              </a:r>
              <a:r>
                <a:rPr lang="en-GB" sz="900" dirty="0" err="1">
                  <a:solidFill>
                    <a:prstClr val="black"/>
                  </a:solidFill>
                  <a:latin typeface="Calibri"/>
                </a:rPr>
                <a:t>ar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654840" y="3096124"/>
              <a:ext cx="711200" cy="410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A</a:t>
              </a:r>
              <a:r>
                <a:rPr lang="en-GB" sz="900" dirty="0" err="1">
                  <a:solidFill>
                    <a:prstClr val="black"/>
                  </a:solidFill>
                  <a:latin typeface="Calibri"/>
                </a:rPr>
                <a:t>pr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63279" y="3096124"/>
              <a:ext cx="711200" cy="410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M</a:t>
              </a:r>
              <a:r>
                <a:rPr lang="en-GB" sz="900" dirty="0">
                  <a:solidFill>
                    <a:prstClr val="black"/>
                  </a:solidFill>
                  <a:latin typeface="Calibri"/>
                </a:rPr>
                <a:t>ay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074479" y="3096124"/>
              <a:ext cx="711200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Jun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82918" y="3096124"/>
              <a:ext cx="711200" cy="4103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 err="1">
                  <a:solidFill>
                    <a:prstClr val="black"/>
                  </a:solidFill>
                  <a:latin typeface="Calibri"/>
                </a:rPr>
                <a:t>Jul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494118" y="3096124"/>
              <a:ext cx="711200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A</a:t>
              </a:r>
              <a:r>
                <a:rPr lang="en-GB" sz="900" dirty="0" err="1">
                  <a:solidFill>
                    <a:prstClr val="black"/>
                  </a:solidFill>
                  <a:latin typeface="Calibri"/>
                </a:rPr>
                <a:t>ug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210084" y="3096122"/>
              <a:ext cx="711200" cy="4103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>
                  <a:solidFill>
                    <a:prstClr val="black"/>
                  </a:solidFill>
                  <a:latin typeface="Calibri"/>
                </a:rPr>
                <a:t>Sep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907631" y="3096124"/>
              <a:ext cx="711200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 err="1">
                  <a:solidFill>
                    <a:prstClr val="black"/>
                  </a:solidFill>
                  <a:latin typeface="Calibri"/>
                </a:rPr>
                <a:t>Oct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618831" y="3096124"/>
              <a:ext cx="711200" cy="4103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 err="1">
                  <a:solidFill>
                    <a:prstClr val="black"/>
                  </a:solidFill>
                  <a:latin typeface="Calibri"/>
                </a:rPr>
                <a:t>Nov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330031" y="3096122"/>
              <a:ext cx="711200" cy="410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50"/>
              <a:r>
                <a:rPr lang="fr-FR" sz="900" dirty="0" err="1">
                  <a:solidFill>
                    <a:prstClr val="black"/>
                  </a:solidFill>
                  <a:latin typeface="Calibri"/>
                </a:rPr>
                <a:t>Dec</a:t>
              </a:r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24001" y="3096122"/>
              <a:ext cx="2130839" cy="410368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514350"/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53461" y="3096122"/>
              <a:ext cx="2130839" cy="410368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514350"/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780911" y="3096120"/>
              <a:ext cx="2130839" cy="410368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514350"/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912397" y="3096122"/>
              <a:ext cx="2130839" cy="410368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514350"/>
              <a:endParaRPr lang="en-GB" sz="9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Rectangle: Rounded Corners 8"/>
          <p:cNvSpPr/>
          <p:nvPr/>
        </p:nvSpPr>
        <p:spPr>
          <a:xfrm>
            <a:off x="3375789" y="1674000"/>
            <a:ext cx="1081891" cy="2962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Apr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15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baseline="30000" dirty="0">
              <a:solidFill>
                <a:prstClr val="black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Quarterly report</a:t>
            </a:r>
          </a:p>
        </p:txBody>
      </p:sp>
      <p:sp>
        <p:nvSpPr>
          <p:cNvPr id="37" name="5-Point Star 36"/>
          <p:cNvSpPr/>
          <p:nvPr/>
        </p:nvSpPr>
        <p:spPr>
          <a:xfrm>
            <a:off x="2223909" y="2230366"/>
            <a:ext cx="116282" cy="111354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Rectangle: Rounded Corners 8"/>
          <p:cNvSpPr/>
          <p:nvPr/>
        </p:nvSpPr>
        <p:spPr>
          <a:xfrm>
            <a:off x="2203371" y="1674000"/>
            <a:ext cx="1081891" cy="2962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Jan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15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baseline="30000" dirty="0">
              <a:solidFill>
                <a:prstClr val="black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Quarterly report</a:t>
            </a:r>
          </a:p>
        </p:txBody>
      </p:sp>
      <p:sp>
        <p:nvSpPr>
          <p:cNvPr id="39" name="5-Point Star 38"/>
          <p:cNvSpPr/>
          <p:nvPr/>
        </p:nvSpPr>
        <p:spPr>
          <a:xfrm>
            <a:off x="4587559" y="2230366"/>
            <a:ext cx="116282" cy="111354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Rectangle: Rounded Corners 8"/>
          <p:cNvSpPr/>
          <p:nvPr/>
        </p:nvSpPr>
        <p:spPr>
          <a:xfrm>
            <a:off x="4567020" y="1674000"/>
            <a:ext cx="1081891" cy="2962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Jul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15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baseline="30000" dirty="0">
              <a:solidFill>
                <a:prstClr val="black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Quarterly report</a:t>
            </a:r>
          </a:p>
        </p:txBody>
      </p:sp>
      <p:sp>
        <p:nvSpPr>
          <p:cNvPr id="41" name="5-Point Star 40"/>
          <p:cNvSpPr/>
          <p:nvPr/>
        </p:nvSpPr>
        <p:spPr>
          <a:xfrm>
            <a:off x="5799329" y="2212671"/>
            <a:ext cx="116282" cy="111354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Rectangle: Rounded Corners 8"/>
          <p:cNvSpPr/>
          <p:nvPr/>
        </p:nvSpPr>
        <p:spPr>
          <a:xfrm>
            <a:off x="5778790" y="1656306"/>
            <a:ext cx="1081891" cy="2962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Oct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15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baseline="30000" dirty="0">
              <a:solidFill>
                <a:prstClr val="black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Quarterly report</a:t>
            </a:r>
          </a:p>
        </p:txBody>
      </p:sp>
      <p:sp>
        <p:nvSpPr>
          <p:cNvPr id="57" name="Rectangle: Rounded Corners 8"/>
          <p:cNvSpPr/>
          <p:nvPr/>
        </p:nvSpPr>
        <p:spPr>
          <a:xfrm>
            <a:off x="2647052" y="1673998"/>
            <a:ext cx="1081891" cy="2962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Feb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28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dirty="0">
              <a:solidFill>
                <a:srgbClr val="FF0000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Annual report</a:t>
            </a:r>
          </a:p>
        </p:txBody>
      </p:sp>
      <p:sp>
        <p:nvSpPr>
          <p:cNvPr id="58" name="Rectangle: Rounded Corners 8"/>
          <p:cNvSpPr/>
          <p:nvPr/>
        </p:nvSpPr>
        <p:spPr>
          <a:xfrm>
            <a:off x="1821247" y="3127752"/>
            <a:ext cx="1244523" cy="586785"/>
          </a:xfrm>
          <a:prstGeom prst="roundRect">
            <a:avLst/>
          </a:prstGeom>
          <a:solidFill>
            <a:srgbClr val="C1F2A6"/>
          </a:solidFill>
          <a:ln>
            <a:solidFill>
              <a:srgbClr val="C1F2A6"/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514350"/>
            <a:r>
              <a:rPr lang="en-GB" sz="1013" b="1" dirty="0">
                <a:solidFill>
                  <a:prstClr val="black"/>
                </a:solidFill>
                <a:latin typeface="Calibri"/>
              </a:rPr>
              <a:t>Draft</a:t>
            </a:r>
            <a:r>
              <a:rPr lang="en-GB" sz="1013" dirty="0">
                <a:solidFill>
                  <a:srgbClr val="FF0000"/>
                </a:solidFill>
                <a:latin typeface="Calibri"/>
              </a:rPr>
              <a:t>             Feb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28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endParaRPr lang="en-GB" sz="1013" b="1" dirty="0">
              <a:solidFill>
                <a:srgbClr val="FF0000"/>
              </a:solidFill>
              <a:latin typeface="Calibri"/>
            </a:endParaRPr>
          </a:p>
          <a:p>
            <a:pPr algn="r"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Implementation Plan</a:t>
            </a:r>
          </a:p>
        </p:txBody>
      </p:sp>
      <p:sp>
        <p:nvSpPr>
          <p:cNvPr id="59" name="Multiply 58"/>
          <p:cNvSpPr/>
          <p:nvPr/>
        </p:nvSpPr>
        <p:spPr>
          <a:xfrm>
            <a:off x="5886529" y="2605139"/>
            <a:ext cx="159797" cy="189692"/>
          </a:xfrm>
          <a:prstGeom prst="mathMultipl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GB" sz="1013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Rectangle: Rounded Corners 8"/>
          <p:cNvSpPr/>
          <p:nvPr/>
        </p:nvSpPr>
        <p:spPr>
          <a:xfrm>
            <a:off x="5029021" y="3127752"/>
            <a:ext cx="1239779" cy="646251"/>
          </a:xfrm>
          <a:prstGeom prst="roundRect">
            <a:avLst/>
          </a:prstGeom>
          <a:solidFill>
            <a:srgbClr val="C1F2A6"/>
          </a:solidFill>
          <a:ln>
            <a:solidFill>
              <a:srgbClr val="C1F2A6"/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514350"/>
            <a:r>
              <a:rPr lang="en-GB" sz="1013" b="1" dirty="0">
                <a:solidFill>
                  <a:prstClr val="black"/>
                </a:solidFill>
                <a:latin typeface="Calibri"/>
              </a:rPr>
              <a:t>Final</a:t>
            </a:r>
            <a:r>
              <a:rPr lang="en-GB" sz="1013" dirty="0">
                <a:solidFill>
                  <a:prstClr val="black"/>
                </a:solidFill>
                <a:latin typeface="Calibri"/>
              </a:rPr>
              <a:t>               </a:t>
            </a:r>
            <a:r>
              <a:rPr lang="en-GB" sz="1013" dirty="0">
                <a:solidFill>
                  <a:srgbClr val="FF0000"/>
                </a:solidFill>
                <a:latin typeface="Calibri"/>
              </a:rPr>
              <a:t>Oct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31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st</a:t>
            </a:r>
            <a:endParaRPr lang="en-GB" sz="1013" b="1" dirty="0">
              <a:solidFill>
                <a:srgbClr val="FF0000"/>
              </a:solidFill>
              <a:latin typeface="Calibri"/>
            </a:endParaRPr>
          </a:p>
          <a:p>
            <a:pPr algn="r"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Implementation Plan</a:t>
            </a:r>
          </a:p>
        </p:txBody>
      </p:sp>
      <p:sp>
        <p:nvSpPr>
          <p:cNvPr id="61" name="Rectangle: Rounded Corners 8"/>
          <p:cNvSpPr/>
          <p:nvPr/>
        </p:nvSpPr>
        <p:spPr>
          <a:xfrm>
            <a:off x="1036754" y="3248753"/>
            <a:ext cx="1370099" cy="34478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Preliminary    </a:t>
            </a:r>
            <a:r>
              <a:rPr lang="en-GB" sz="1013" dirty="0">
                <a:solidFill>
                  <a:srgbClr val="FF0000"/>
                </a:solidFill>
                <a:latin typeface="Calibri"/>
              </a:rPr>
              <a:t>Jan </a:t>
            </a:r>
            <a:r>
              <a:rPr lang="en-GB" sz="1013" b="1" dirty="0">
                <a:solidFill>
                  <a:srgbClr val="FF0000"/>
                </a:solidFill>
                <a:latin typeface="Calibri"/>
              </a:rPr>
              <a:t>15</a:t>
            </a:r>
            <a:r>
              <a:rPr lang="en-GB" sz="1013" b="1" baseline="30000" dirty="0">
                <a:solidFill>
                  <a:srgbClr val="FF0000"/>
                </a:solidFill>
                <a:latin typeface="Calibri"/>
              </a:rPr>
              <a:t>th</a:t>
            </a:r>
            <a:r>
              <a:rPr lang="en-GB" sz="1013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r"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Financial Information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22905" y="4241851"/>
            <a:ext cx="3292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/>
            <a:r>
              <a:rPr lang="en-GB" sz="900" i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Details available in Framework Agreement Clause 2.3</a:t>
            </a:r>
          </a:p>
        </p:txBody>
      </p:sp>
      <p:sp>
        <p:nvSpPr>
          <p:cNvPr id="63" name="Rectangle: Rounded Corners 8"/>
          <p:cNvSpPr/>
          <p:nvPr/>
        </p:nvSpPr>
        <p:spPr>
          <a:xfrm>
            <a:off x="6793484" y="2328522"/>
            <a:ext cx="1086743" cy="562099"/>
          </a:xfrm>
          <a:prstGeom prst="roundRect">
            <a:avLst/>
          </a:prstGeom>
          <a:solidFill>
            <a:srgbClr val="FFBDBD"/>
          </a:solidFill>
          <a:ln>
            <a:solidFill>
              <a:srgbClr val="FFBDBD"/>
            </a:solidFill>
          </a:ln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60 days after</a:t>
            </a:r>
          </a:p>
          <a:p>
            <a:pPr defTabSz="514350"/>
            <a:r>
              <a:rPr lang="en-GB" sz="1013" dirty="0">
                <a:solidFill>
                  <a:srgbClr val="FF0000"/>
                </a:solidFill>
                <a:latin typeface="Calibri"/>
              </a:rPr>
              <a:t>end contract</a:t>
            </a:r>
            <a:endParaRPr lang="en-GB" sz="1013" dirty="0">
              <a:solidFill>
                <a:prstClr val="black"/>
              </a:solidFill>
              <a:latin typeface="Calibri"/>
            </a:endParaRPr>
          </a:p>
          <a:p>
            <a:pPr defTabSz="514350"/>
            <a:r>
              <a:rPr lang="en-GB" sz="1013" dirty="0">
                <a:solidFill>
                  <a:prstClr val="black"/>
                </a:solidFill>
                <a:latin typeface="Calibri"/>
              </a:rPr>
              <a:t>Final report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9120838-C5F0-4AFF-A1DD-6046541008A6}"/>
              </a:ext>
            </a:extLst>
          </p:cNvPr>
          <p:cNvSpPr txBox="1"/>
          <p:nvPr/>
        </p:nvSpPr>
        <p:spPr>
          <a:xfrm>
            <a:off x="6366292" y="3438377"/>
            <a:ext cx="2532434" cy="1015663"/>
          </a:xfrm>
          <a:prstGeom prst="rect">
            <a:avLst/>
          </a:prstGeom>
          <a:noFill/>
          <a:ln>
            <a:solidFill>
              <a:srgbClr val="A73F3C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Quality checked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Brief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Self standing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Only covering the referred period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dirty="0"/>
              <a:t>In Microsoft Word (+ PDF if signed)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32FF57BC-F041-45B6-B734-396B912B0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666" y="3549800"/>
            <a:ext cx="331469" cy="38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7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3" grpId="0" animBg="1"/>
      <p:bldP spid="25" grpId="0" animBg="1"/>
      <p:bldP spid="9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3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505249" y="682934"/>
            <a:ext cx="3232084" cy="4010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/>
        </p:nvSpPr>
        <p:spPr>
          <a:xfrm>
            <a:off x="940178" y="682934"/>
            <a:ext cx="3166836" cy="4010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1068654" y="667911"/>
            <a:ext cx="2972000" cy="122289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At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prime contractor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level</a:t>
            </a: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A9286ED0-68DF-40A8-B51D-A68F891CB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Contractual Obligations – Audits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0368" y="2046175"/>
            <a:ext cx="2300842" cy="24764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350" dirty="0"/>
              <a:t>Due annually:</a:t>
            </a:r>
          </a:p>
          <a:p>
            <a:pPr marL="0" indent="0">
              <a:spcBef>
                <a:spcPts val="0"/>
              </a:spcBef>
              <a:buNone/>
            </a:pPr>
            <a:endParaRPr lang="en-GB" sz="600" dirty="0"/>
          </a:p>
          <a:p>
            <a:pPr marL="0" lvl="3" indent="0">
              <a:buNone/>
              <a:defRPr/>
            </a:pPr>
            <a:r>
              <a:rPr lang="en-GB" altLang="en-US" sz="1350" b="1" dirty="0"/>
              <a:t>1) copy of institute’s audited annual report</a:t>
            </a:r>
          </a:p>
        </p:txBody>
      </p:sp>
      <p:sp>
        <p:nvSpPr>
          <p:cNvPr id="17" name="Content Placeholder 1"/>
          <p:cNvSpPr>
            <a:spLocks noGrp="1"/>
          </p:cNvSpPr>
          <p:nvPr>
            <p:ph sz="half" idx="4294967295"/>
          </p:nvPr>
        </p:nvSpPr>
        <p:spPr>
          <a:xfrm>
            <a:off x="5796136" y="2509838"/>
            <a:ext cx="2809590" cy="563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50" b="1" dirty="0"/>
              <a:t>Depends on prime contractor internal procedures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221" y="2383566"/>
            <a:ext cx="288596" cy="267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36" y="2939437"/>
            <a:ext cx="288596" cy="267425"/>
          </a:xfrm>
          <a:prstGeom prst="rect">
            <a:avLst/>
          </a:prstGeom>
        </p:spPr>
      </p:pic>
      <p:sp>
        <p:nvSpPr>
          <p:cNvPr id="15" name="Content Placeholder 1"/>
          <p:cNvSpPr txBox="1">
            <a:spLocks/>
          </p:cNvSpPr>
          <p:nvPr/>
        </p:nvSpPr>
        <p:spPr>
          <a:xfrm>
            <a:off x="1060367" y="2922022"/>
            <a:ext cx="2659890" cy="82878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buNone/>
              <a:defRPr/>
            </a:pPr>
            <a:r>
              <a:rPr lang="en-GB" altLang="en-US" sz="1350" b="1" dirty="0"/>
              <a:t>2) letter from an auditor</a:t>
            </a:r>
          </a:p>
          <a:p>
            <a:pPr marL="0" lvl="3" indent="0">
              <a:buNone/>
              <a:defRPr/>
            </a:pPr>
            <a:r>
              <a:rPr lang="en-GB" altLang="en-US" sz="1350" dirty="0"/>
              <a:t>(opinion on the last Copernicus annual report)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0367" y="3628147"/>
            <a:ext cx="265989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>
              <a:defRPr/>
            </a:pPr>
            <a:r>
              <a:rPr lang="fr-FR" sz="3000" b="1" dirty="0"/>
              <a:t>              +</a:t>
            </a:r>
            <a:endParaRPr lang="en-GB" sz="3000" b="1" dirty="0"/>
          </a:p>
          <a:p>
            <a:pPr marL="0" lvl="3">
              <a:defRPr/>
            </a:pPr>
            <a:r>
              <a:rPr lang="en-GB" altLang="en-US" sz="1350" dirty="0"/>
              <a:t>Possible audits conducted by ECMWF or the EC</a:t>
            </a:r>
            <a:endParaRPr lang="en-GB" sz="135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5633725" y="667911"/>
            <a:ext cx="2972000" cy="122289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At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subcontractor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dirty="0"/>
              <a:t>level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25439" y="3628147"/>
            <a:ext cx="265989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>
              <a:defRPr/>
            </a:pPr>
            <a:r>
              <a:rPr lang="fr-FR" sz="3000" b="1" dirty="0"/>
              <a:t>              +</a:t>
            </a:r>
            <a:endParaRPr lang="en-GB" sz="3000" b="1" dirty="0"/>
          </a:p>
          <a:p>
            <a:pPr marL="0" lvl="3">
              <a:defRPr/>
            </a:pPr>
            <a:r>
              <a:rPr lang="en-GB" altLang="en-US" sz="1350" dirty="0"/>
              <a:t>Possible audits conducted by ECMWF or the EC</a:t>
            </a:r>
            <a:endParaRPr lang="en-GB" sz="1350" dirty="0"/>
          </a:p>
        </p:txBody>
      </p:sp>
      <p:sp>
        <p:nvSpPr>
          <p:cNvPr id="18" name="TextBox 17"/>
          <p:cNvSpPr txBox="1"/>
          <p:nvPr/>
        </p:nvSpPr>
        <p:spPr>
          <a:xfrm>
            <a:off x="384369" y="4758966"/>
            <a:ext cx="3971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Details available in Framework Agreement  Clauses 2.3,  5.1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014" y="875155"/>
            <a:ext cx="4307814" cy="3226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43" y="76653"/>
            <a:ext cx="3699077" cy="5066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73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7" grpId="0" build="p"/>
      <p:bldP spid="15" grpId="0"/>
      <p:bldP spid="5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B0CE43-4F76-40E3-B66A-A9F0BBF25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and Reports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770C29-97DB-4E34-A26A-138F3ED513B1}"/>
              </a:ext>
            </a:extLst>
          </p:cNvPr>
          <p:cNvSpPr/>
          <p:nvPr/>
        </p:nvSpPr>
        <p:spPr>
          <a:xfrm>
            <a:off x="3923928" y="1053480"/>
            <a:ext cx="4867173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sz="1600" dirty="0">
                <a:ea typeface="Geneva"/>
                <a:cs typeface="Verdana" panose="020B0604030504040204" pitchFamily="34" charset="0"/>
              </a:rPr>
              <a:t>All reports and deliverables have to be:</a:t>
            </a:r>
          </a:p>
          <a:p>
            <a:pPr marL="53340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400" dirty="0">
                <a:ea typeface="Geneva"/>
                <a:cs typeface="Verdana" panose="020B0604030504040204" pitchFamily="34" charset="0"/>
              </a:rPr>
              <a:t>Based on C3S templates</a:t>
            </a:r>
          </a:p>
          <a:p>
            <a:pPr marL="53340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400" dirty="0">
                <a:ea typeface="Geneva"/>
                <a:cs typeface="Verdana" panose="020B0604030504040204" pitchFamily="34" charset="0"/>
              </a:rPr>
              <a:t>Follow a naming convention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600" dirty="0">
              <a:solidFill>
                <a:srgbClr val="FF0000"/>
              </a:solidFill>
              <a:ea typeface="Geneva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altLang="en-US" sz="1600" dirty="0">
              <a:ea typeface="Geneva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altLang="en-US" sz="1600" dirty="0">
              <a:ea typeface="Geneva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altLang="en-US" sz="1600" dirty="0">
              <a:ea typeface="Geneva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altLang="en-US" sz="1600" dirty="0">
              <a:ea typeface="Geneva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altLang="en-US" sz="1600" dirty="0">
                <a:ea typeface="Geneva"/>
                <a:cs typeface="Verdana" panose="020B0604030504040204" pitchFamily="34" charset="0"/>
              </a:rPr>
              <a:t>Titles of all emails sent to </a:t>
            </a:r>
            <a:r>
              <a:rPr lang="en-GB" altLang="en-US" sz="1600" u="sng" dirty="0">
                <a:ea typeface="Geneva"/>
                <a:cs typeface="Verdana" panose="020B0604030504040204" pitchFamily="34" charset="0"/>
              </a:rPr>
              <a:t>ECMWF</a:t>
            </a:r>
            <a:r>
              <a:rPr lang="en-GB" altLang="en-US" sz="1600" dirty="0">
                <a:ea typeface="Geneva"/>
                <a:cs typeface="Verdana" panose="020B0604030504040204" pitchFamily="34" charset="0"/>
              </a:rPr>
              <a:t> must start with the contract number: </a:t>
            </a:r>
            <a:r>
              <a:rPr lang="en-GB" altLang="en-US" sz="1600" b="1" dirty="0">
                <a:ea typeface="Geneva"/>
                <a:cs typeface="Verdana" panose="020B0604030504040204" pitchFamily="34" charset="0"/>
              </a:rPr>
              <a:t>C3S_XXXXXXXXX</a:t>
            </a:r>
            <a:endParaRPr lang="en-GB" sz="1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0FE6DC-074A-4683-B440-A31E3F741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62" y="857654"/>
            <a:ext cx="1615288" cy="228589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B573EB7-14EF-4E4F-ACD4-5DE568B0E5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2" t="21323" r="2064" b="3561"/>
          <a:stretch/>
        </p:blipFill>
        <p:spPr bwMode="auto">
          <a:xfrm>
            <a:off x="878129" y="2619410"/>
            <a:ext cx="2242496" cy="1246394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AC80748-7DA9-4C0D-B412-592E252CE6AC}"/>
              </a:ext>
            </a:extLst>
          </p:cNvPr>
          <p:cNvSpPr txBox="1"/>
          <p:nvPr/>
        </p:nvSpPr>
        <p:spPr>
          <a:xfrm>
            <a:off x="611560" y="4058391"/>
            <a:ext cx="2241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Communication material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F379112-2B59-45E1-BC9B-822C57E18BBF}"/>
              </a:ext>
            </a:extLst>
          </p:cNvPr>
          <p:cNvGrpSpPr/>
          <p:nvPr/>
        </p:nvGrpSpPr>
        <p:grpSpPr>
          <a:xfrm>
            <a:off x="3178726" y="2427734"/>
            <a:ext cx="5971610" cy="944119"/>
            <a:chOff x="1114111" y="5479802"/>
            <a:chExt cx="5971610" cy="94411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B9F5D6-0BA1-4705-A3B6-E7099165381F}"/>
                </a:ext>
              </a:extLst>
            </p:cNvPr>
            <p:cNvSpPr txBox="1"/>
            <p:nvPr/>
          </p:nvSpPr>
          <p:spPr>
            <a:xfrm>
              <a:off x="1114111" y="5965259"/>
              <a:ext cx="769771" cy="4586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/>
                <a:t>Contract</a:t>
              </a:r>
              <a:r>
                <a:rPr lang="fr-FR" sz="1200" dirty="0"/>
                <a:t> </a:t>
              </a:r>
              <a:r>
                <a:rPr lang="fr-FR" sz="1200" dirty="0" err="1"/>
                <a:t>number</a:t>
              </a:r>
              <a:endParaRPr lang="en-GB" sz="12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241146B-032F-40EC-94FE-79CE5DB8C58D}"/>
                </a:ext>
              </a:extLst>
            </p:cNvPr>
            <p:cNvSpPr txBox="1"/>
            <p:nvPr/>
          </p:nvSpPr>
          <p:spPr>
            <a:xfrm>
              <a:off x="1808686" y="5962256"/>
              <a:ext cx="73642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rgbClr val="0C0C82"/>
                  </a:solidFill>
                </a:defRPr>
              </a:lvl1pPr>
            </a:lstStyle>
            <a:p>
              <a:r>
                <a:rPr lang="fr-FR" dirty="0">
                  <a:solidFill>
                    <a:schemeClr val="tx1"/>
                  </a:solidFill>
                </a:rPr>
                <a:t>WP </a:t>
              </a:r>
              <a:r>
                <a:rPr lang="fr-FR" dirty="0" err="1">
                  <a:solidFill>
                    <a:schemeClr val="tx1"/>
                  </a:solidFill>
                </a:rPr>
                <a:t>number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42C013-CDE0-4AEA-8D7B-752079FE92E0}"/>
                </a:ext>
              </a:extLst>
            </p:cNvPr>
            <p:cNvSpPr txBox="1"/>
            <p:nvPr/>
          </p:nvSpPr>
          <p:spPr>
            <a:xfrm>
              <a:off x="2500673" y="5962256"/>
              <a:ext cx="67202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rgbClr val="0C0C82"/>
                  </a:solidFill>
                </a:defRPr>
              </a:lvl1pPr>
            </a:lstStyle>
            <a:p>
              <a:r>
                <a:rPr lang="fr-FR" dirty="0" err="1">
                  <a:solidFill>
                    <a:schemeClr val="tx1"/>
                  </a:solidFill>
                </a:rPr>
                <a:t>Task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number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1CC38B-2B9A-4290-BC01-AD4762ED35FF}"/>
                </a:ext>
              </a:extLst>
            </p:cNvPr>
            <p:cNvSpPr txBox="1"/>
            <p:nvPr/>
          </p:nvSpPr>
          <p:spPr>
            <a:xfrm>
              <a:off x="3150296" y="5962254"/>
              <a:ext cx="92541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/>
                <a:t>Deliverable</a:t>
              </a:r>
              <a:r>
                <a:rPr lang="fr-FR" sz="1200" dirty="0"/>
                <a:t> </a:t>
              </a:r>
              <a:r>
                <a:rPr lang="fr-FR" sz="1200" dirty="0" err="1"/>
                <a:t>number</a:t>
              </a:r>
              <a:endParaRPr lang="en-GB" sz="1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A0F2FB-E4BB-46B2-8683-C11A1495E972}"/>
                </a:ext>
              </a:extLst>
            </p:cNvPr>
            <p:cNvSpPr txBox="1"/>
            <p:nvPr/>
          </p:nvSpPr>
          <p:spPr>
            <a:xfrm>
              <a:off x="4048193" y="5962253"/>
              <a:ext cx="14047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rgbClr val="0C0C82"/>
                  </a:solidFill>
                </a:defRPr>
              </a:lvl1pPr>
            </a:lstStyle>
            <a:p>
              <a:r>
                <a:rPr lang="fr-FR" dirty="0" err="1">
                  <a:solidFill>
                    <a:schemeClr val="tx1"/>
                  </a:solidFill>
                </a:rPr>
                <a:t>Period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covered</a:t>
              </a:r>
              <a:r>
                <a:rPr lang="fr-FR" dirty="0">
                  <a:solidFill>
                    <a:schemeClr val="tx1"/>
                  </a:solidFill>
                </a:rPr>
                <a:t> by the </a:t>
              </a:r>
              <a:r>
                <a:rPr lang="fr-FR" dirty="0" err="1">
                  <a:solidFill>
                    <a:schemeClr val="tx1"/>
                  </a:solidFill>
                </a:rPr>
                <a:t>deliverable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479DF8-5924-4DC4-8DDC-637A59E9BCF6}"/>
                </a:ext>
              </a:extLst>
            </p:cNvPr>
            <p:cNvSpPr txBox="1"/>
            <p:nvPr/>
          </p:nvSpPr>
          <p:spPr>
            <a:xfrm>
              <a:off x="1967017" y="5479802"/>
              <a:ext cx="47512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en-US" b="1" dirty="0">
                  <a:solidFill>
                    <a:prstClr val="black"/>
                  </a:solidFill>
                  <a:cs typeface="Verdana" panose="020B0604030504040204" pitchFamily="34" charset="0"/>
                </a:rPr>
                <a:t>D50.1.2.1-2017Q1_Short_Title_YYYYMM_vX</a:t>
              </a:r>
              <a:endParaRPr lang="en-GB" b="1" dirty="0">
                <a:solidFill>
                  <a:prstClr val="black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A74C17-5815-43D9-9DC8-EB32069146EB}"/>
                </a:ext>
              </a:extLst>
            </p:cNvPr>
            <p:cNvSpPr txBox="1"/>
            <p:nvPr/>
          </p:nvSpPr>
          <p:spPr>
            <a:xfrm>
              <a:off x="6324328" y="5962139"/>
              <a:ext cx="761393" cy="4582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rgbClr val="0C0C82"/>
                  </a:solidFill>
                </a:defRPr>
              </a:lvl1pPr>
            </a:lstStyle>
            <a:p>
              <a:r>
                <a:rPr lang="fr-FR" dirty="0">
                  <a:solidFill>
                    <a:schemeClr val="tx1"/>
                  </a:solidFill>
                </a:rPr>
                <a:t>Version </a:t>
              </a:r>
              <a:r>
                <a:rPr lang="fr-FR" dirty="0" err="1">
                  <a:solidFill>
                    <a:schemeClr val="tx1"/>
                  </a:solidFill>
                </a:rPr>
                <a:t>number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B23F6F3-4033-457B-B564-EF4766BCA883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1498997" y="5773568"/>
              <a:ext cx="791173" cy="191691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76DDBF2-8643-4ECE-BBC8-B443ACE3B5E4}"/>
                </a:ext>
              </a:extLst>
            </p:cNvPr>
            <p:cNvSpPr/>
            <p:nvPr/>
          </p:nvSpPr>
          <p:spPr>
            <a:xfrm>
              <a:off x="2198933" y="5547158"/>
              <a:ext cx="251864" cy="22860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69EE0DC-2375-41F1-8AD0-A99DF2FDF80E}"/>
                </a:ext>
              </a:extLst>
            </p:cNvPr>
            <p:cNvCxnSpPr>
              <a:cxnSpLocks/>
              <a:stCxn id="8" idx="0"/>
              <a:endCxn id="17" idx="2"/>
            </p:cNvCxnSpPr>
            <p:nvPr/>
          </p:nvCxnSpPr>
          <p:spPr>
            <a:xfrm flipV="1">
              <a:off x="2176899" y="5773568"/>
              <a:ext cx="379950" cy="188688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D8E0669-677F-4FAC-A60B-12012D558E10}"/>
                </a:ext>
              </a:extLst>
            </p:cNvPr>
            <p:cNvSpPr/>
            <p:nvPr/>
          </p:nvSpPr>
          <p:spPr>
            <a:xfrm>
              <a:off x="2500673" y="5546318"/>
              <a:ext cx="112352" cy="22725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AEB08B4-D20B-479F-8E3F-E1244C190B28}"/>
                </a:ext>
              </a:extLst>
            </p:cNvPr>
            <p:cNvCxnSpPr>
              <a:cxnSpLocks/>
              <a:stCxn id="9" idx="0"/>
              <a:endCxn id="19" idx="2"/>
            </p:cNvCxnSpPr>
            <p:nvPr/>
          </p:nvCxnSpPr>
          <p:spPr>
            <a:xfrm flipH="1" flipV="1">
              <a:off x="2732588" y="5778255"/>
              <a:ext cx="104099" cy="184001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760C4-6BE4-4EA8-A197-53500D4A3A0F}"/>
                </a:ext>
              </a:extLst>
            </p:cNvPr>
            <p:cNvSpPr/>
            <p:nvPr/>
          </p:nvSpPr>
          <p:spPr>
            <a:xfrm>
              <a:off x="2676412" y="5551005"/>
              <a:ext cx="112352" cy="22725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D52A5BF-6F71-47C4-BDF0-45BE1AEABECF}"/>
                </a:ext>
              </a:extLst>
            </p:cNvPr>
            <p:cNvCxnSpPr>
              <a:cxnSpLocks/>
              <a:stCxn id="10" idx="0"/>
              <a:endCxn id="21" idx="2"/>
            </p:cNvCxnSpPr>
            <p:nvPr/>
          </p:nvCxnSpPr>
          <p:spPr>
            <a:xfrm flipH="1" flipV="1">
              <a:off x="2905023" y="5773568"/>
              <a:ext cx="707982" cy="188686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48DA66-40E9-4D46-8034-121E631855AF}"/>
                </a:ext>
              </a:extLst>
            </p:cNvPr>
            <p:cNvSpPr/>
            <p:nvPr/>
          </p:nvSpPr>
          <p:spPr>
            <a:xfrm>
              <a:off x="2848847" y="5546318"/>
              <a:ext cx="112352" cy="22725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132D647-0BEE-4150-95CC-67AC22E139FA}"/>
                </a:ext>
              </a:extLst>
            </p:cNvPr>
            <p:cNvCxnSpPr>
              <a:cxnSpLocks/>
              <a:stCxn id="11" idx="0"/>
              <a:endCxn id="23" idx="2"/>
            </p:cNvCxnSpPr>
            <p:nvPr/>
          </p:nvCxnSpPr>
          <p:spPr>
            <a:xfrm flipH="1" flipV="1">
              <a:off x="3404937" y="5773566"/>
              <a:ext cx="1345630" cy="188687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9B2D37E-E4EA-4780-A31B-6117B7631A38}"/>
                </a:ext>
              </a:extLst>
            </p:cNvPr>
            <p:cNvSpPr/>
            <p:nvPr/>
          </p:nvSpPr>
          <p:spPr>
            <a:xfrm>
              <a:off x="3041149" y="5546316"/>
              <a:ext cx="727575" cy="22725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68C00A6-1E9D-40B0-A51E-BBA9AF89DB49}"/>
                </a:ext>
              </a:extLst>
            </p:cNvPr>
            <p:cNvCxnSpPr>
              <a:cxnSpLocks/>
              <a:stCxn id="13" idx="0"/>
              <a:endCxn id="25" idx="2"/>
            </p:cNvCxnSpPr>
            <p:nvPr/>
          </p:nvCxnSpPr>
          <p:spPr>
            <a:xfrm flipH="1" flipV="1">
              <a:off x="6154434" y="5773566"/>
              <a:ext cx="550591" cy="188573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CF94772-D65C-4F49-8244-31289376090A}"/>
                </a:ext>
              </a:extLst>
            </p:cNvPr>
            <p:cNvSpPr/>
            <p:nvPr/>
          </p:nvSpPr>
          <p:spPr>
            <a:xfrm>
              <a:off x="6031230" y="5546316"/>
              <a:ext cx="246408" cy="227250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E9A53C6-03AA-4A5F-BC82-EFE786EF7288}"/>
                </a:ext>
              </a:extLst>
            </p:cNvPr>
            <p:cNvSpPr txBox="1"/>
            <p:nvPr/>
          </p:nvSpPr>
          <p:spPr>
            <a:xfrm>
              <a:off x="5388034" y="5960441"/>
              <a:ext cx="88935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rgbClr val="0C0C82"/>
                  </a:solidFill>
                </a:defRPr>
              </a:lvl1pPr>
            </a:lstStyle>
            <a:p>
              <a:r>
                <a:rPr lang="fr-FR" dirty="0" err="1">
                  <a:solidFill>
                    <a:schemeClr val="tx1"/>
                  </a:solidFill>
                </a:rPr>
                <a:t>Month</a:t>
              </a:r>
              <a:r>
                <a:rPr lang="fr-FR" dirty="0">
                  <a:solidFill>
                    <a:schemeClr val="tx1"/>
                  </a:solidFill>
                </a:rPr>
                <a:t> of publication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9ECA39B-2306-41D8-93C8-15B2847C998B}"/>
                </a:ext>
              </a:extLst>
            </p:cNvPr>
            <p:cNvCxnSpPr>
              <a:cxnSpLocks/>
              <a:stCxn id="26" idx="0"/>
              <a:endCxn id="28" idx="2"/>
            </p:cNvCxnSpPr>
            <p:nvPr/>
          </p:nvCxnSpPr>
          <p:spPr>
            <a:xfrm flipH="1" flipV="1">
              <a:off x="5479546" y="5773566"/>
              <a:ext cx="353164" cy="186875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0E6F23A-1E9C-431D-BA97-852D15C01071}"/>
                </a:ext>
              </a:extLst>
            </p:cNvPr>
            <p:cNvSpPr/>
            <p:nvPr/>
          </p:nvSpPr>
          <p:spPr>
            <a:xfrm>
              <a:off x="5036447" y="5552521"/>
              <a:ext cx="886198" cy="221045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C055D44-DF1B-4D6A-83FB-C726F489BAB1}"/>
                </a:ext>
              </a:extLst>
            </p:cNvPr>
            <p:cNvSpPr/>
            <p:nvPr/>
          </p:nvSpPr>
          <p:spPr>
            <a:xfrm>
              <a:off x="3891928" y="5552519"/>
              <a:ext cx="1035934" cy="221045"/>
            </a:xfrm>
            <a:prstGeom prst="rect">
              <a:avLst/>
            </a:pr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4E4E163-6F2F-4DA7-918D-3448C5AACFEB}"/>
              </a:ext>
            </a:extLst>
          </p:cNvPr>
          <p:cNvSpPr txBox="1"/>
          <p:nvPr/>
        </p:nvSpPr>
        <p:spPr>
          <a:xfrm>
            <a:off x="1998010" y="2015286"/>
            <a:ext cx="1122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Deliverable</a:t>
            </a:r>
          </a:p>
        </p:txBody>
      </p:sp>
    </p:spTree>
    <p:extLst>
      <p:ext uri="{BB962C8B-B14F-4D97-AF65-F5344CB8AC3E}">
        <p14:creationId xmlns:p14="http://schemas.microsoft.com/office/powerpoint/2010/main" val="304510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C53835-A91E-4B0A-AA8A-D24046BE0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repository- EC Box</a:t>
            </a:r>
          </a:p>
        </p:txBody>
      </p:sp>
      <p:pic>
        <p:nvPicPr>
          <p:cNvPr id="4" name="Picture 3" descr="in7">
            <a:extLst>
              <a:ext uri="{FF2B5EF4-FFF2-40B4-BE49-F238E27FC236}">
                <a16:creationId xmlns:a16="http://schemas.microsoft.com/office/drawing/2014/main" id="{7DA0C183-E6E0-4F0E-9B4A-964546CF2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70221"/>
            <a:ext cx="4042792" cy="228037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1A6318-BE4D-4CF0-83A3-8CAB011796A7}"/>
              </a:ext>
            </a:extLst>
          </p:cNvPr>
          <p:cNvSpPr txBox="1"/>
          <p:nvPr/>
        </p:nvSpPr>
        <p:spPr>
          <a:xfrm>
            <a:off x="989211" y="1158473"/>
            <a:ext cx="300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b="1" dirty="0">
                <a:ea typeface="Geneva"/>
                <a:cs typeface="Verdana" panose="020B0604030504040204" pitchFamily="34" charset="0"/>
              </a:rPr>
              <a:t>Online repository system</a:t>
            </a:r>
            <a:endParaRPr lang="en-GB" b="1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011DFA2-1DC3-46E4-9DE8-EBCA77BFC6F1}"/>
              </a:ext>
            </a:extLst>
          </p:cNvPr>
          <p:cNvSpPr txBox="1">
            <a:spLocks/>
          </p:cNvSpPr>
          <p:nvPr/>
        </p:nvSpPr>
        <p:spPr>
          <a:xfrm>
            <a:off x="813307" y="1677686"/>
            <a:ext cx="3686685" cy="262225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en-GB" sz="1500" b="1" dirty="0">
                <a:cs typeface="Verdana" panose="020B0604030504040204" pitchFamily="34" charset="0"/>
              </a:rPr>
              <a:t>Contractor: 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Upload deliverables 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Download revised deliverables</a:t>
            </a:r>
          </a:p>
          <a:p>
            <a:pPr defTabSz="685800"/>
            <a:endParaRPr lang="en-GB" sz="600" dirty="0"/>
          </a:p>
          <a:p>
            <a:pPr defTabSz="685800"/>
            <a:r>
              <a:rPr lang="en-GB" sz="1500" b="1" dirty="0">
                <a:cs typeface="Verdana" panose="020B0604030504040204" pitchFamily="34" charset="0"/>
              </a:rPr>
              <a:t>ECMWF: 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Approve / reject deliverables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Provide feedback to contractors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Track status of deliverables</a:t>
            </a:r>
          </a:p>
          <a:p>
            <a:pPr marL="616040" lvl="1" defTabSz="685800"/>
            <a:r>
              <a:rPr lang="en-GB" sz="1350" dirty="0">
                <a:cs typeface="Verdana" panose="020B0604030504040204" pitchFamily="34" charset="0"/>
              </a:rPr>
              <a:t>Provide access to the European Commission to a repository of validated deliverables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5169A3-4796-411A-AD2A-71C1A8B8A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960872"/>
            <a:ext cx="3524108" cy="6855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809C66-6C45-4685-83FE-5B8BE9CC1FC6}"/>
              </a:ext>
            </a:extLst>
          </p:cNvPr>
          <p:cNvSpPr txBox="1"/>
          <p:nvPr/>
        </p:nvSpPr>
        <p:spPr>
          <a:xfrm>
            <a:off x="4932040" y="3656727"/>
            <a:ext cx="40368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Access:</a:t>
            </a:r>
          </a:p>
          <a:p>
            <a:r>
              <a:rPr lang="en-GB" sz="1400" dirty="0"/>
              <a:t>For prime contractors (Service Manager and PI)</a:t>
            </a:r>
          </a:p>
          <a:p>
            <a:r>
              <a:rPr lang="en-GB" sz="1400" dirty="0"/>
              <a:t>Via soft token, on computer, tablet or smart phone</a:t>
            </a:r>
          </a:p>
        </p:txBody>
      </p:sp>
    </p:spTree>
    <p:extLst>
      <p:ext uri="{BB962C8B-B14F-4D97-AF65-F5344CB8AC3E}">
        <p14:creationId xmlns:p14="http://schemas.microsoft.com/office/powerpoint/2010/main" val="86837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132A3C-E135-4C91-9BCE-0403C4A6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F41816-BA37-456F-89A4-CF400696F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997221"/>
              </p:ext>
            </p:extLst>
          </p:nvPr>
        </p:nvGraphicFramePr>
        <p:xfrm>
          <a:off x="867704" y="915566"/>
          <a:ext cx="7819096" cy="3279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74794393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4560">
                  <a:extLst>
                    <a:ext uri="{9D8B030D-6E8A-4147-A177-3AD203B41FA5}">
                      <a16:colId xmlns:a16="http://schemas.microsoft.com/office/drawing/2014/main" val="2305038156"/>
                    </a:ext>
                  </a:extLst>
                </a:gridCol>
              </a:tblGrid>
              <a:tr h="628257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Monthly review meetings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Progress review meetings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…….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755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Monthly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Quarterly or six-monthly</a:t>
                      </a: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(at payment milestone)*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Ad-hoc meetings organized by ECMWF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755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Lead contractor and ECMWF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Lead contractor and ECMWF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………..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7261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Main method of liaising with ECMWF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Discuss progress in a more frequent and a less formal way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2438" lvl="2" indent="-452438">
                        <a:defRPr/>
                      </a:pPr>
                      <a:r>
                        <a:rPr lang="en-GB" altLang="en-US" sz="1200" b="1" dirty="0">
                          <a:solidFill>
                            <a:schemeClr val="tx1"/>
                          </a:solidFill>
                        </a:rPr>
                        <a:t>Discuss progress</a:t>
                      </a:r>
                      <a:r>
                        <a:rPr lang="en-GB" altLang="en-US" sz="12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Status on all work-packages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Plans 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 the following months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Update risk register and mitigation strategy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2" indent="0" algn="ctr" defTabSz="1219170" rtl="0" eaLnBrk="1" latinLnBrk="0" hangingPunct="1"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GB" altLang="en-US" sz="1200" b="1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………….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7332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Actions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2" indent="0" algn="l" defTabSz="1219170" rtl="0" eaLnBrk="1" latinLnBrk="0" hangingPunct="1"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Lead contractor to provide: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Agenda (min 2 days advance)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Minutes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2" indent="0" algn="l" defTabSz="1219170" rtl="0" eaLnBrk="1" latinLnBrk="0" hangingPunct="1"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Lead contractor to provide:</a:t>
                      </a:r>
                    </a:p>
                    <a:p>
                      <a:pPr marL="180000" marR="0" lvl="2" indent="-18000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Agenda (min 5 days advance)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Minutes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2" indent="0" algn="l" defTabSz="1219170" rtl="0" eaLnBrk="1" latinLnBrk="0" hangingPunct="1"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ECMWF to provide: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Agenda</a:t>
                      </a:r>
                    </a:p>
                    <a:p>
                      <a:pPr marL="180000" lvl="2" indent="-180000" algn="l" defTabSz="1219170" rtl="0" eaLnBrk="1" latinLnBrk="0" hangingPunct="1">
                        <a:buFont typeface="Wingdings" panose="05000000000000000000" pitchFamily="2" charset="2"/>
                        <a:buChar char="§"/>
                        <a:defRPr/>
                      </a:pPr>
                      <a:r>
                        <a:rPr lang="en-GB" altLang="en-US" sz="1200" b="0" kern="1200" dirty="0">
                          <a:solidFill>
                            <a:schemeClr val="tx1"/>
                          </a:solidFill>
                          <a:latin typeface="+mn-lt"/>
                          <a:cs typeface="Verdana" panose="020B0604030504040204" pitchFamily="34" charset="0"/>
                        </a:rPr>
                        <a:t>Minutes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366004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18D201B-842A-4C85-A0DE-715C73C30A15}"/>
              </a:ext>
            </a:extLst>
          </p:cNvPr>
          <p:cNvSpPr txBox="1">
            <a:spLocks/>
          </p:cNvSpPr>
          <p:nvPr/>
        </p:nvSpPr>
        <p:spPr bwMode="auto">
          <a:xfrm>
            <a:off x="867704" y="4371950"/>
            <a:ext cx="4608512" cy="34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2438" indent="-452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31F89"/>
              </a:buClr>
              <a:buFont typeface="Wingdings" panose="05000000000000000000" pitchFamily="2" charset="2"/>
              <a:buChar char="«"/>
              <a:defRPr sz="1900">
                <a:solidFill>
                  <a:srgbClr val="941333"/>
                </a:solidFill>
                <a:latin typeface="+mn-lt"/>
                <a:ea typeface="+mn-ea"/>
                <a:cs typeface="+mn-cs"/>
              </a:defRPr>
            </a:lvl1pPr>
            <a:lvl2pPr marL="804863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31F89"/>
              </a:buClr>
              <a:buFont typeface="Wingdings" panose="05000000000000000000" pitchFamily="2" charset="2"/>
              <a:buChar char="«"/>
              <a:defRPr>
                <a:solidFill>
                  <a:srgbClr val="941333"/>
                </a:solidFill>
                <a:latin typeface="+mn-lt"/>
              </a:defRPr>
            </a:lvl2pPr>
            <a:lvl3pPr marL="1089025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31F89"/>
              </a:buClr>
              <a:buFont typeface="Wingdings" panose="05000000000000000000" pitchFamily="2" charset="2"/>
              <a:buChar char="«"/>
              <a:defRPr sz="1700">
                <a:solidFill>
                  <a:srgbClr val="941333"/>
                </a:solidFill>
                <a:latin typeface="+mn-lt"/>
              </a:defRPr>
            </a:lvl3pPr>
            <a:lvl4pPr marL="1355725" indent="-2651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31F89"/>
              </a:buClr>
              <a:buFont typeface="Wingdings" panose="05000000000000000000" pitchFamily="2" charset="2"/>
              <a:buChar char="«"/>
              <a:defRPr sz="1600">
                <a:solidFill>
                  <a:srgbClr val="941333"/>
                </a:solidFill>
                <a:latin typeface="+mn-lt"/>
              </a:defRPr>
            </a:lvl4pPr>
            <a:lvl5pPr marL="1582738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31F89"/>
              </a:buClr>
              <a:buFont typeface="Wingdings" panose="05000000000000000000" pitchFamily="2" charset="2"/>
              <a:buChar char="«"/>
              <a:defRPr sz="1500">
                <a:solidFill>
                  <a:srgbClr val="941333"/>
                </a:solidFill>
                <a:latin typeface="+mn-lt"/>
              </a:defRPr>
            </a:lvl5pPr>
            <a:lvl6pPr marL="2039938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FFC901"/>
              </a:buClr>
              <a:buFont typeface="Wingdings" pitchFamily="2" charset="2"/>
              <a:buChar char="«"/>
              <a:defRPr sz="1500">
                <a:solidFill>
                  <a:srgbClr val="00468C"/>
                </a:solidFill>
                <a:latin typeface="+mn-lt"/>
              </a:defRPr>
            </a:lvl6pPr>
            <a:lvl7pPr marL="2497138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FFC901"/>
              </a:buClr>
              <a:buFont typeface="Wingdings" pitchFamily="2" charset="2"/>
              <a:buChar char="«"/>
              <a:defRPr sz="1500">
                <a:solidFill>
                  <a:srgbClr val="00468C"/>
                </a:solidFill>
                <a:latin typeface="+mn-lt"/>
              </a:defRPr>
            </a:lvl7pPr>
            <a:lvl8pPr marL="2954338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FFC901"/>
              </a:buClr>
              <a:buFont typeface="Wingdings" pitchFamily="2" charset="2"/>
              <a:buChar char="«"/>
              <a:defRPr sz="1500">
                <a:solidFill>
                  <a:srgbClr val="00468C"/>
                </a:solidFill>
                <a:latin typeface="+mn-lt"/>
              </a:defRPr>
            </a:lvl8pPr>
            <a:lvl9pPr marL="3411538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FFC901"/>
              </a:buClr>
              <a:buFont typeface="Wingdings" pitchFamily="2" charset="2"/>
              <a:buChar char="«"/>
              <a:defRPr sz="1500">
                <a:solidFill>
                  <a:srgbClr val="00468C"/>
                </a:solidFill>
                <a:latin typeface="+mn-lt"/>
              </a:defRPr>
            </a:lvl9pPr>
          </a:lstStyle>
          <a:p>
            <a:pPr marL="635000" lvl="2" indent="0">
              <a:buFont typeface="Wingdings" panose="05000000000000000000" pitchFamily="2" charset="2"/>
              <a:buNone/>
              <a:defRPr/>
            </a:pPr>
            <a:endParaRPr lang="en-GB" altLang="en-US" sz="600" b="0" kern="0" dirty="0">
              <a:cs typeface="Verdana" panose="020B0604030504040204" pitchFamily="34" charset="0"/>
            </a:endParaRPr>
          </a:p>
          <a:p>
            <a:pPr marL="0" lvl="2" indent="0">
              <a:buFont typeface="Wingdings" panose="05000000000000000000" pitchFamily="2" charset="2"/>
              <a:buNone/>
              <a:defRPr/>
            </a:pPr>
            <a:r>
              <a:rPr lang="en-GB" altLang="en-US" sz="1100" kern="0" dirty="0">
                <a:solidFill>
                  <a:schemeClr val="tx1"/>
                </a:solidFill>
              </a:rPr>
              <a:t>*</a:t>
            </a:r>
            <a:r>
              <a:rPr lang="en-GB" altLang="en-US" sz="1100" b="0" kern="0" dirty="0">
                <a:solidFill>
                  <a:schemeClr val="tx1"/>
                </a:solidFill>
              </a:rPr>
              <a:t> See Annex 3B for agreed frequency</a:t>
            </a:r>
          </a:p>
        </p:txBody>
      </p:sp>
    </p:spTree>
    <p:extLst>
      <p:ext uri="{BB962C8B-B14F-4D97-AF65-F5344CB8AC3E}">
        <p14:creationId xmlns:p14="http://schemas.microsoft.com/office/powerpoint/2010/main" val="1036260536"/>
      </p:ext>
    </p:extLst>
  </p:cSld>
  <p:clrMapOvr>
    <a:masterClrMapping/>
  </p:clrMapOvr>
</p:sld>
</file>

<file path=ppt/theme/theme1.xml><?xml version="1.0" encoding="utf-8"?>
<a:theme xmlns:a="http://schemas.openxmlformats.org/drawingml/2006/main" name="Data Access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 situ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mergenc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tmospher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ecurit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pace component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User Uptak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1834</Words>
  <Application>Microsoft Office PowerPoint</Application>
  <PresentationFormat>On-screen Show (16:9)</PresentationFormat>
  <Paragraphs>377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Arial</vt:lpstr>
      <vt:lpstr>Calibri</vt:lpstr>
      <vt:lpstr>Geneva</vt:lpstr>
      <vt:lpstr>Verdana</vt:lpstr>
      <vt:lpstr>Wingdings</vt:lpstr>
      <vt:lpstr>Data Access</vt:lpstr>
      <vt:lpstr>Marine</vt:lpstr>
      <vt:lpstr>Land</vt:lpstr>
      <vt:lpstr>Emergency</vt:lpstr>
      <vt:lpstr>Atmosphere</vt:lpstr>
      <vt:lpstr>Climate Change</vt:lpstr>
      <vt:lpstr>Security</vt:lpstr>
      <vt:lpstr>Space component</vt:lpstr>
      <vt:lpstr>User Uptake</vt:lpstr>
      <vt:lpstr>In situ</vt:lpstr>
      <vt:lpstr>PowerPoint Presentation</vt:lpstr>
      <vt:lpstr>Overview</vt:lpstr>
      <vt:lpstr>ECMWF team</vt:lpstr>
      <vt:lpstr>Copernicus ≠ Horizon 2020</vt:lpstr>
      <vt:lpstr>Contractual Obligations – Reporting</vt:lpstr>
      <vt:lpstr>Contractual Obligations – Audits</vt:lpstr>
      <vt:lpstr>Deliverables and Reports</vt:lpstr>
      <vt:lpstr>Document repository- EC Box</vt:lpstr>
      <vt:lpstr>Meetings</vt:lpstr>
      <vt:lpstr>Contract Verification / Payment Procedure</vt:lpstr>
      <vt:lpstr>Review procedure- Deliverables</vt:lpstr>
      <vt:lpstr>Review procedure- Deliverables</vt:lpstr>
      <vt:lpstr>Contract Amendments</vt:lpstr>
      <vt:lpstr>VAT exemption</vt:lpstr>
      <vt:lpstr>Communicating as part of Copernicus</vt:lpstr>
      <vt:lpstr>Communicating as part of Copernicus</vt:lpstr>
      <vt:lpstr>Copernicus Communication team</vt:lpstr>
      <vt:lpstr>Communication material</vt:lpstr>
      <vt:lpstr>Copernicus User Support</vt:lpstr>
      <vt:lpstr>PowerPoint Presentation</vt:lpstr>
    </vt:vector>
  </TitlesOfParts>
  <Company>GCG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Borras, Telm</dc:creator>
  <cp:lastModifiedBy>Samuel Almond</cp:lastModifiedBy>
  <cp:revision>464</cp:revision>
  <dcterms:created xsi:type="dcterms:W3CDTF">2016-08-05T07:21:09Z</dcterms:created>
  <dcterms:modified xsi:type="dcterms:W3CDTF">2018-12-18T16:38:11Z</dcterms:modified>
</cp:coreProperties>
</file>