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7.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8.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9.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 id="2147483671" r:id="rId2"/>
    <p:sldMasterId id="2147483680" r:id="rId3"/>
    <p:sldMasterId id="2147483689" r:id="rId4"/>
    <p:sldMasterId id="2147483697" r:id="rId5"/>
    <p:sldMasterId id="2147483705" r:id="rId6"/>
    <p:sldMasterId id="2147483713" r:id="rId7"/>
    <p:sldMasterId id="2147483730" r:id="rId8"/>
    <p:sldMasterId id="2147483738" r:id="rId9"/>
    <p:sldMasterId id="2147483746" r:id="rId10"/>
  </p:sldMasterIdLst>
  <p:notesMasterIdLst>
    <p:notesMasterId r:id="rId35"/>
  </p:notesMasterIdLst>
  <p:sldIdLst>
    <p:sldId id="304" r:id="rId11"/>
    <p:sldId id="288" r:id="rId12"/>
    <p:sldId id="290" r:id="rId13"/>
    <p:sldId id="318" r:id="rId14"/>
    <p:sldId id="322" r:id="rId15"/>
    <p:sldId id="329" r:id="rId16"/>
    <p:sldId id="323" r:id="rId17"/>
    <p:sldId id="332" r:id="rId18"/>
    <p:sldId id="293" r:id="rId19"/>
    <p:sldId id="308" r:id="rId20"/>
    <p:sldId id="324" r:id="rId21"/>
    <p:sldId id="296" r:id="rId22"/>
    <p:sldId id="319" r:id="rId23"/>
    <p:sldId id="321" r:id="rId24"/>
    <p:sldId id="331" r:id="rId25"/>
    <p:sldId id="317" r:id="rId26"/>
    <p:sldId id="330" r:id="rId27"/>
    <p:sldId id="298" r:id="rId28"/>
    <p:sldId id="325" r:id="rId29"/>
    <p:sldId id="326" r:id="rId30"/>
    <p:sldId id="327" r:id="rId31"/>
    <p:sldId id="328" r:id="rId32"/>
    <p:sldId id="316" r:id="rId33"/>
    <p:sldId id="311" r:id="rId3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A73F3C"/>
    <a:srgbClr val="5AC5DD"/>
    <a:srgbClr val="ED7D30"/>
    <a:srgbClr val="6A508C"/>
    <a:srgbClr val="82A144"/>
    <a:srgbClr val="DA7D2F"/>
    <a:srgbClr val="416DA6"/>
    <a:srgbClr val="3C97AF"/>
    <a:srgbClr val="B6CA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83162" autoAdjust="0"/>
  </p:normalViewPr>
  <p:slideViewPr>
    <p:cSldViewPr>
      <p:cViewPr varScale="1">
        <p:scale>
          <a:sx n="138" d="100"/>
          <a:sy n="138" d="100"/>
        </p:scale>
        <p:origin x="894" y="10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tableStyles" Target="tableStyles.xml"/><Relationship Id="rId21" Type="http://schemas.openxmlformats.org/officeDocument/2006/relationships/slide" Target="slides/slide11.xml"/><Relationship Id="rId34" Type="http://schemas.openxmlformats.org/officeDocument/2006/relationships/slide" Target="slides/slide24.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notesMaster" Target="notesMasters/notesMaster1.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12CD7E-4193-46CB-8698-CB3797083196}" type="datetimeFigureOut">
              <a:rPr lang="en-US" smtClean="0"/>
              <a:t>2/6/2019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E37BDE-1E16-4497-8123-4D9E05ECC396}" type="slidenum">
              <a:rPr lang="en-US" smtClean="0"/>
              <a:t>‹#›</a:t>
            </a:fld>
            <a:endParaRPr lang="en-US"/>
          </a:p>
        </p:txBody>
      </p:sp>
    </p:spTree>
    <p:extLst>
      <p:ext uri="{BB962C8B-B14F-4D97-AF65-F5344CB8AC3E}">
        <p14:creationId xmlns:p14="http://schemas.microsoft.com/office/powerpoint/2010/main" val="2844010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4</a:t>
            </a:fld>
            <a:endParaRPr lang="en-US"/>
          </a:p>
        </p:txBody>
      </p:sp>
    </p:spTree>
    <p:extLst>
      <p:ext uri="{BB962C8B-B14F-4D97-AF65-F5344CB8AC3E}">
        <p14:creationId xmlns:p14="http://schemas.microsoft.com/office/powerpoint/2010/main" val="2481032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Recurs </a:t>
            </a:r>
            <a:r>
              <a:rPr lang="en-GB" dirty="0"/>
              <a:t>with a similar pattern every year.</a:t>
            </a:r>
          </a:p>
          <a:p>
            <a:r>
              <a:rPr lang="en-GB" dirty="0"/>
              <a:t>Phased on ECMWF’s own reporting to the EC =&gt; strict due dates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1FB7A5-BD8D-42EF-BE18-7E5D86D0DFD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6595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b="0" dirty="0"/>
              <a:t>Copy of the institute’s audited annual report: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b="0" baseline="0" dirty="0"/>
              <a:t>NOT</a:t>
            </a:r>
            <a:r>
              <a:rPr lang="en-GB" altLang="en-US" b="0" dirty="0"/>
              <a:t> specific to Copernicus</a:t>
            </a:r>
            <a:r>
              <a:rPr lang="en-GB" altLang="en-US" b="0" baseline="0" dirty="0"/>
              <a:t> =&gt;</a:t>
            </a:r>
            <a:r>
              <a:rPr lang="en-GB" altLang="en-US" b="0" dirty="0"/>
              <a:t> standard document published annually by each institute.</a:t>
            </a:r>
            <a:endParaRPr lang="fr-FR"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b="0" dirty="0"/>
              <a:t>Letter from an auditor.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b="0" dirty="0"/>
              <a:t>Dedicated to the Copernicus contract</a:t>
            </a:r>
            <a:r>
              <a:rPr lang="en-GB" altLang="en-US" b="0" baseline="0" dirty="0"/>
              <a:t> =&gt; c</a:t>
            </a:r>
            <a:r>
              <a:rPr lang="en-GB" altLang="en-US" b="0" dirty="0"/>
              <a:t>heck of the financial figures of last annual report and of the use of resources (this applies to cost reimbursement contracts only).</a:t>
            </a:r>
            <a:endParaRPr lang="en-GB" dirty="0"/>
          </a:p>
        </p:txBody>
      </p:sp>
      <p:sp>
        <p:nvSpPr>
          <p:cNvPr id="4" name="Slide Number Placeholder 3"/>
          <p:cNvSpPr>
            <a:spLocks noGrp="1"/>
          </p:cNvSpPr>
          <p:nvPr>
            <p:ph type="sldNum" sz="quarter" idx="10"/>
          </p:nvPr>
        </p:nvSpPr>
        <p:spPr/>
        <p:txBody>
          <a:bodyPr/>
          <a:lstStyle/>
          <a:p>
            <a:fld id="{3F1FB7A5-BD8D-42EF-BE18-7E5D86D0DFDF}" type="slidenum">
              <a:rPr lang="en-GB" smtClean="0"/>
              <a:t>7</a:t>
            </a:fld>
            <a:endParaRPr lang="en-GB"/>
          </a:p>
        </p:txBody>
      </p:sp>
    </p:spTree>
    <p:extLst>
      <p:ext uri="{BB962C8B-B14F-4D97-AF65-F5344CB8AC3E}">
        <p14:creationId xmlns:p14="http://schemas.microsoft.com/office/powerpoint/2010/main" val="2710767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Use of Resources form</a:t>
            </a:r>
            <a:r>
              <a:rPr lang="en-GB" sz="1200" b="0" baseline="0" dirty="0"/>
              <a:t> for Cost Reimbursement contracts</a:t>
            </a:r>
            <a:endParaRPr lang="en-GB" sz="1200"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1FB7A5-BD8D-42EF-BE18-7E5D86D0DFD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6339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1FB7A5-BD8D-42EF-BE18-7E5D86D0DFD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59127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1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22.jpeg"/><Relationship Id="rId4" Type="http://schemas.openxmlformats.org/officeDocument/2006/relationships/image" Target="../media/image2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Master" Target="../slideMasters/slideMaster5.xml"/><Relationship Id="rId6" Type="http://schemas.openxmlformats.org/officeDocument/2006/relationships/image" Target="../media/image23.tiff"/><Relationship Id="rId5" Type="http://schemas.openxmlformats.org/officeDocument/2006/relationships/image" Target="../media/image6.png"/><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Master" Target="../slideMasters/slideMaster6.xml"/><Relationship Id="rId6" Type="http://schemas.openxmlformats.org/officeDocument/2006/relationships/image" Target="../media/image23.tiff"/><Relationship Id="rId5" Type="http://schemas.openxmlformats.org/officeDocument/2006/relationships/image" Target="../media/image31.jpe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png"/><Relationship Id="rId1" Type="http://schemas.openxmlformats.org/officeDocument/2006/relationships/slideMaster" Target="../slideMasters/slideMaster7.xml"/><Relationship Id="rId5" Type="http://schemas.openxmlformats.org/officeDocument/2006/relationships/image" Target="../media/image35.png"/><Relationship Id="rId4" Type="http://schemas.openxmlformats.org/officeDocument/2006/relationships/image" Target="../media/image6.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6.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36.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eg"/><Relationship Id="rId1" Type="http://schemas.openxmlformats.org/officeDocument/2006/relationships/slideMaster" Target="../slideMasters/slideMaster10.xml"/><Relationship Id="rId5" Type="http://schemas.openxmlformats.org/officeDocument/2006/relationships/image" Target="../media/image46.png"/><Relationship Id="rId4" Type="http://schemas.openxmlformats.org/officeDocument/2006/relationships/image" Target="../media/image6.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1" name="Rectangle 20"/>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946" y="0"/>
            <a:ext cx="2102132" cy="5143500"/>
          </a:xfrm>
          <a:prstGeom prst="rect">
            <a:avLst/>
          </a:prstGeom>
        </p:spPr>
      </p:pic>
      <p:sp>
        <p:nvSpPr>
          <p:cNvPr id="20" name="Rectangle 19"/>
          <p:cNvSpPr/>
          <p:nvPr userDrawn="1"/>
        </p:nvSpPr>
        <p:spPr>
          <a:xfrm>
            <a:off x="-21945" y="-1"/>
            <a:ext cx="2102132" cy="516403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9" name="Straight Connector 18"/>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pic>
        <p:nvPicPr>
          <p:cNvPr id="13" name="Picture 2" descr="S:\F15015_Copernicus\3_Work\330_Work-in-process\Logos_icons\Accestodata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73" y="118278"/>
            <a:ext cx="541005" cy="541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038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2"/>
            <a:ext cx="2106504" cy="5175269"/>
          </a:xfrm>
          <a:prstGeom prst="rect">
            <a:avLst/>
          </a:prstGeom>
        </p:spPr>
      </p:pic>
      <p:sp>
        <p:nvSpPr>
          <p:cNvPr id="18" name="Rectangle 17"/>
          <p:cNvSpPr/>
          <p:nvPr userDrawn="1"/>
        </p:nvSpPr>
        <p:spPr>
          <a:xfrm>
            <a:off x="-21945" y="-3"/>
            <a:ext cx="2102132" cy="5164041"/>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29202"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3" name="Straight Connector 12"/>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rgbClr val="0B6192"/>
                </a:solidFill>
              </a:rPr>
              <a:t>Marine </a:t>
            </a:r>
          </a:p>
          <a:p>
            <a:pPr algn="ctr"/>
            <a:r>
              <a:rPr lang="es-ES" sz="1000" b="1" dirty="0" err="1">
                <a:solidFill>
                  <a:srgbClr val="0B6192"/>
                </a:solidFill>
              </a:rPr>
              <a:t>Monitoring</a:t>
            </a:r>
            <a:endParaRPr lang="en-US" sz="1000" b="1" dirty="0">
              <a:solidFill>
                <a:srgbClr val="0B6192"/>
              </a:solidFill>
            </a:endParaRPr>
          </a:p>
        </p:txBody>
      </p:sp>
      <p:sp>
        <p:nvSpPr>
          <p:cNvPr id="17"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987949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0B6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28" name="Subtitle 2"/>
          <p:cNvSpPr>
            <a:spLocks noGrp="1"/>
          </p:cNvSpPr>
          <p:nvPr>
            <p:ph type="subTitle" idx="13"/>
          </p:nvPr>
        </p:nvSpPr>
        <p:spPr>
          <a:xfrm>
            <a:off x="2555041"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2" name="Picture 2" descr="S:\F15015_Copernicus\3_Work\330_Work-in-process\SC4_BackgroundMat\PPT\item Copernicus\Icon-01.png"/>
          <p:cNvPicPr>
            <a:picLocks noChangeAspect="1" noChangeArrowheads="1"/>
          </p:cNvPicPr>
          <p:nvPr userDrawn="1"/>
        </p:nvPicPr>
        <p:blipFill rotWithShape="1">
          <a:blip r:embed="rId2" cstate="print">
            <a:biLevel thresh="25000"/>
            <a:extLst>
              <a:ext uri="{28A0092B-C50C-407E-A947-70E740481C1C}">
                <a14:useLocalDpi xmlns:a14="http://schemas.microsoft.com/office/drawing/2010/main" val="0"/>
              </a:ext>
            </a:extLst>
          </a:blip>
          <a:srcRect/>
          <a:stretch/>
        </p:blipFill>
        <p:spPr bwMode="auto">
          <a:xfrm>
            <a:off x="-36512" y="1322672"/>
            <a:ext cx="2747277" cy="288260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S:\F15015_Copernicus\3_Work\330_Work-in-process\SC4_BackgroundMat\PPT\item Copernicus\logo-ce-horizontal-en-negatif.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pic>
        <p:nvPicPr>
          <p:cNvPr id="13"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279212" y="-20538"/>
            <a:ext cx="1877256" cy="5164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pic>
        <p:nvPicPr>
          <p:cNvPr id="2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itle 1"/>
          <p:cNvSpPr txBox="1">
            <a:spLocks/>
          </p:cNvSpPr>
          <p:nvPr userDrawn="1"/>
        </p:nvSpPr>
        <p:spPr>
          <a:xfrm>
            <a:off x="2555041"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5" name="TextBox 14"/>
          <p:cNvSpPr txBox="1"/>
          <p:nvPr userDrawn="1"/>
        </p:nvSpPr>
        <p:spPr>
          <a:xfrm>
            <a:off x="478516" y="3723878"/>
            <a:ext cx="1717220" cy="261610"/>
          </a:xfrm>
          <a:prstGeom prst="rect">
            <a:avLst/>
          </a:prstGeom>
          <a:noFill/>
        </p:spPr>
        <p:txBody>
          <a:bodyPr wrap="square" rtlCol="0">
            <a:spAutoFit/>
          </a:bodyPr>
          <a:lstStyle/>
          <a:p>
            <a:pPr algn="ctr"/>
            <a:r>
              <a:rPr lang="es-ES" sz="1100" b="0" dirty="0">
                <a:solidFill>
                  <a:schemeClr val="bg1"/>
                </a:solidFill>
              </a:rPr>
              <a:t>Marine </a:t>
            </a:r>
            <a:r>
              <a:rPr lang="es-ES" sz="1100" b="0" dirty="0" err="1">
                <a:solidFill>
                  <a:schemeClr val="bg1"/>
                </a:solidFill>
              </a:rPr>
              <a:t>Monitoring</a:t>
            </a:r>
            <a:endParaRPr lang="en-US" sz="1100" b="0" dirty="0">
              <a:solidFill>
                <a:schemeClr val="bg1"/>
              </a:solidFill>
            </a:endParaRPr>
          </a:p>
        </p:txBody>
      </p:sp>
    </p:spTree>
    <p:extLst>
      <p:ext uri="{BB962C8B-B14F-4D97-AF65-F5344CB8AC3E}">
        <p14:creationId xmlns:p14="http://schemas.microsoft.com/office/powerpoint/2010/main" val="1664812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6" name="Group 15"/>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userDrawn="1">
            <p:ph sz="half" idx="1"/>
          </p:nvPr>
        </p:nvSpPr>
        <p:spPr>
          <a:xfrm>
            <a:off x="87890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6990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7" name="Straight Connector 16"/>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8"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itle 1"/>
          <p:cNvSpPr>
            <a:spLocks noGrp="1"/>
          </p:cNvSpPr>
          <p:nvPr userDrawn="1">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2" name="TextBox 21"/>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838663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6" name="Group 15"/>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ext Placeholder 2"/>
          <p:cNvSpPr>
            <a:spLocks noGrp="1"/>
          </p:cNvSpPr>
          <p:nvPr>
            <p:ph type="body" idx="1"/>
          </p:nvPr>
        </p:nvSpPr>
        <p:spPr>
          <a:xfrm>
            <a:off x="828146"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584"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5972"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5410"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3462687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4" name="Group 13"/>
          <p:cNvGrpSpPr/>
          <p:nvPr userDrawn="1"/>
        </p:nvGrpSpPr>
        <p:grpSpPr>
          <a:xfrm>
            <a:off x="-30511" y="-92546"/>
            <a:ext cx="2298483" cy="5426174"/>
            <a:chOff x="-140429" y="-46112"/>
            <a:chExt cx="2298483" cy="5282158"/>
          </a:xfrm>
        </p:grpSpPr>
        <p:sp>
          <p:nvSpPr>
            <p:cNvPr id="17" name="Rectangle 16"/>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415335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8" name="Group 17"/>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userDrawn="1">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userDrawn="1">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987081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userDrawn="1"/>
        </p:nvGrpSpPr>
        <p:grpSpPr>
          <a:xfrm>
            <a:off x="-36512" y="0"/>
            <a:ext cx="2463612" cy="5183078"/>
            <a:chOff x="-4559112" y="-241167"/>
            <a:chExt cx="2463612" cy="5183078"/>
          </a:xfrm>
        </p:grpSpPr>
        <p:pic>
          <p:nvPicPr>
            <p:cNvPr id="19"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6" name="Straight Connector 15"/>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8"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userDrawn="1">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2" name="TextBox 21"/>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36339599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2" name="Straight Connector 11"/>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7"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1987949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25474" y="-4537"/>
            <a:ext cx="9144000" cy="5143500"/>
          </a:xfrm>
          <a:prstGeom prst="rect">
            <a:avLst/>
          </a:prstGeom>
          <a:solidFill>
            <a:srgbClr val="B0BF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2/6/2019</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2" name="Title 1"/>
          <p:cNvSpPr txBox="1">
            <a:spLocks/>
          </p:cNvSpPr>
          <p:nvPr userDrawn="1"/>
        </p:nvSpPr>
        <p:spPr>
          <a:xfrm>
            <a:off x="2636031"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3" name="Subtitle 2"/>
          <p:cNvSpPr>
            <a:spLocks noGrp="1"/>
          </p:cNvSpPr>
          <p:nvPr>
            <p:ph type="subTitle" idx="13"/>
          </p:nvPr>
        </p:nvSpPr>
        <p:spPr>
          <a:xfrm>
            <a:off x="2636031"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170" name="Picture 2" descr="S:\F15015_Copernicus\3_Work\330_Work-in-process\SC4_BackgroundMat\PPT\item Copernicus\Icon-01.png"/>
          <p:cNvPicPr>
            <a:picLocks noChangeAspect="1" noChangeArrowheads="1"/>
          </p:cNvPicPr>
          <p:nvPr userDrawn="1"/>
        </p:nvPicPr>
        <p:blipFill rotWithShape="1">
          <a:blip r:embed="rId2" cstate="print">
            <a:biLevel thresh="50000"/>
            <a:extLst>
              <a:ext uri="{28A0092B-C50C-407E-A947-70E740481C1C}">
                <a14:useLocalDpi xmlns:a14="http://schemas.microsoft.com/office/drawing/2010/main" val="0"/>
              </a:ext>
            </a:extLst>
          </a:blip>
          <a:srcRect/>
          <a:stretch/>
        </p:blipFill>
        <p:spPr bwMode="auto">
          <a:xfrm>
            <a:off x="539552" y="1470422"/>
            <a:ext cx="2409911" cy="2525672"/>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b="-476"/>
          <a:stretch/>
        </p:blipFill>
        <p:spPr bwMode="auto">
          <a:xfrm>
            <a:off x="7260856" y="-4537"/>
            <a:ext cx="1883144" cy="5148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userDrawn="1"/>
        </p:nvSpPr>
        <p:spPr>
          <a:xfrm>
            <a:off x="582712" y="3363838"/>
            <a:ext cx="2189088" cy="261610"/>
          </a:xfrm>
          <a:prstGeom prst="rect">
            <a:avLst/>
          </a:prstGeom>
          <a:noFill/>
        </p:spPr>
        <p:txBody>
          <a:bodyPr wrap="square" rtlCol="0">
            <a:spAutoFit/>
          </a:bodyPr>
          <a:lstStyle/>
          <a:p>
            <a:pPr algn="ctr"/>
            <a:r>
              <a:rPr lang="es-ES" sz="1100" b="0" dirty="0" err="1">
                <a:solidFill>
                  <a:schemeClr val="bg1"/>
                </a:solidFill>
              </a:rPr>
              <a:t>Land</a:t>
            </a:r>
            <a:r>
              <a:rPr lang="es-ES" sz="1100" b="0" dirty="0">
                <a:solidFill>
                  <a:schemeClr val="bg1"/>
                </a:solidFill>
              </a:rPr>
              <a:t> </a:t>
            </a:r>
            <a:r>
              <a:rPr lang="es-ES" sz="1100" b="0" dirty="0" err="1">
                <a:solidFill>
                  <a:schemeClr val="bg1"/>
                </a:solidFill>
              </a:rPr>
              <a:t>Monitoring</a:t>
            </a:r>
            <a:endParaRPr lang="en-US" sz="1100" b="0" dirty="0">
              <a:solidFill>
                <a:schemeClr val="bg1"/>
              </a:solidFill>
            </a:endParaRPr>
          </a:p>
        </p:txBody>
      </p:sp>
    </p:spTree>
    <p:extLst>
      <p:ext uri="{BB962C8B-B14F-4D97-AF65-F5344CB8AC3E}">
        <p14:creationId xmlns:p14="http://schemas.microsoft.com/office/powerpoint/2010/main" val="1664812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0" name="Group 19"/>
          <p:cNvGrpSpPr/>
          <p:nvPr userDrawn="1"/>
        </p:nvGrpSpPr>
        <p:grpSpPr>
          <a:xfrm>
            <a:off x="-36512" y="0"/>
            <a:ext cx="2463612" cy="5183078"/>
            <a:chOff x="-4559112" y="-241167"/>
            <a:chExt cx="2463612" cy="5183078"/>
          </a:xfrm>
        </p:grpSpPr>
        <p:pic>
          <p:nvPicPr>
            <p:cNvPr id="24"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25" name="Straight Connector 24"/>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27"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9" name="TextBox 28"/>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866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1" name="Straight Connector 10"/>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9487387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1" name="TextBox 20"/>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34626876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3" name="Group 12"/>
          <p:cNvGrpSpPr/>
          <p:nvPr userDrawn="1"/>
        </p:nvGrpSpPr>
        <p:grpSpPr>
          <a:xfrm>
            <a:off x="-36512" y="0"/>
            <a:ext cx="2463612" cy="5183078"/>
            <a:chOff x="-4559112" y="-241167"/>
            <a:chExt cx="2463612" cy="5183078"/>
          </a:xfrm>
        </p:grpSpPr>
        <p:pic>
          <p:nvPicPr>
            <p:cNvPr id="15"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14153354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5" name="Group 14"/>
          <p:cNvGrpSpPr/>
          <p:nvPr userDrawn="1"/>
        </p:nvGrpSpPr>
        <p:grpSpPr>
          <a:xfrm>
            <a:off x="-36512" y="0"/>
            <a:ext cx="2463612" cy="5183078"/>
            <a:chOff x="-4559112" y="-241167"/>
            <a:chExt cx="2463612" cy="5183078"/>
          </a:xfrm>
        </p:grpSpPr>
        <p:pic>
          <p:nvPicPr>
            <p:cNvPr id="19"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pic>
        <p:nvPicPr>
          <p:cNvPr id="18"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70811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userDrawn="1">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pic>
        <p:nvPicPr>
          <p:cNvPr id="22"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Straight Connector 23"/>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21643160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0"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1"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Connector 13"/>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75000"/>
                  </a:schemeClr>
                </a:solidFill>
              </a:rPr>
              <a:t>Emergency</a:t>
            </a:r>
            <a:endParaRPr lang="es-ES" sz="1100" b="0" dirty="0">
              <a:solidFill>
                <a:schemeClr val="accent6">
                  <a:lumMod val="75000"/>
                </a:schemeClr>
              </a:solidFill>
            </a:endParaRPr>
          </a:p>
          <a:p>
            <a:pPr algn="ctr"/>
            <a:r>
              <a:rPr lang="es-ES" sz="1100" b="0" dirty="0">
                <a:solidFill>
                  <a:schemeClr val="accent6">
                    <a:lumMod val="75000"/>
                  </a:schemeClr>
                </a:solidFill>
              </a:rPr>
              <a:t>Management</a:t>
            </a:r>
            <a:endParaRPr lang="en-US" sz="1100" b="0" dirty="0">
              <a:solidFill>
                <a:schemeClr val="accent6">
                  <a:lumMod val="75000"/>
                </a:schemeClr>
              </a:solidFill>
            </a:endParaRPr>
          </a:p>
        </p:txBody>
      </p:sp>
    </p:spTree>
    <p:extLst>
      <p:ext uri="{BB962C8B-B14F-4D97-AF65-F5344CB8AC3E}">
        <p14:creationId xmlns:p14="http://schemas.microsoft.com/office/powerpoint/2010/main" val="17127281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0" y="0"/>
            <a:ext cx="9144000" cy="5143500"/>
          </a:xfrm>
          <a:prstGeom prst="rect">
            <a:avLst/>
          </a:prstGeom>
          <a:solidFill>
            <a:srgbClr val="FAA7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2/6/2019</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1" name="Title 1"/>
          <p:cNvSpPr txBox="1">
            <a:spLocks/>
          </p:cNvSpPr>
          <p:nvPr userDrawn="1"/>
        </p:nvSpPr>
        <p:spPr>
          <a:xfrm>
            <a:off x="2593876"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2" name="Subtitle 2"/>
          <p:cNvSpPr>
            <a:spLocks noGrp="1"/>
          </p:cNvSpPr>
          <p:nvPr>
            <p:ph type="subTitle" idx="13"/>
          </p:nvPr>
        </p:nvSpPr>
        <p:spPr>
          <a:xfrm>
            <a:off x="2593876"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S:\F15015_Copernicus\3_Work\330_Work-in-process\SC4_BackgroundMat\PPT\item Copernicus\logo-ce-horizontal-en-negatif.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S:\F15015_Copernicus\3_Work\330_Work-in-process\SC4_BackgroundMat\PPT\item Copernicus\Icon-01.png"/>
          <p:cNvPicPr>
            <a:picLocks noChangeAspect="1" noChangeArrowheads="1"/>
          </p:cNvPicPr>
          <p:nvPr userDrawn="1"/>
        </p:nvPicPr>
        <p:blipFill rotWithShape="1">
          <a:blip r:embed="rId4" cstate="print">
            <a:biLevel thresh="50000"/>
            <a:extLst>
              <a:ext uri="{28A0092B-C50C-407E-A947-70E740481C1C}">
                <a14:useLocalDpi xmlns:a14="http://schemas.microsoft.com/office/drawing/2010/main" val="0"/>
              </a:ext>
            </a:extLst>
          </a:blip>
          <a:srcRect/>
          <a:stretch/>
        </p:blipFill>
        <p:spPr bwMode="auto">
          <a:xfrm>
            <a:off x="459036" y="1288306"/>
            <a:ext cx="2454145" cy="261130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userDrawn="1"/>
        </p:nvSpPr>
        <p:spPr>
          <a:xfrm>
            <a:off x="758598" y="3390260"/>
            <a:ext cx="1855020" cy="261610"/>
          </a:xfrm>
          <a:prstGeom prst="rect">
            <a:avLst/>
          </a:prstGeom>
          <a:noFill/>
          <a:ln>
            <a:noFill/>
          </a:ln>
        </p:spPr>
        <p:txBody>
          <a:bodyPr wrap="square" rtlCol="0">
            <a:spAutoFit/>
          </a:bodyPr>
          <a:lstStyle/>
          <a:p>
            <a:pPr algn="ctr"/>
            <a:r>
              <a:rPr lang="es-ES" sz="1100" b="0" dirty="0" err="1">
                <a:solidFill>
                  <a:schemeClr val="bg1"/>
                </a:solidFill>
              </a:rPr>
              <a:t>Emergency</a:t>
            </a:r>
            <a:r>
              <a:rPr lang="es-ES" sz="1100" b="0" baseline="0" dirty="0">
                <a:solidFill>
                  <a:schemeClr val="bg1"/>
                </a:solidFill>
              </a:rPr>
              <a:t> </a:t>
            </a:r>
            <a:r>
              <a:rPr lang="es-ES" sz="1100" b="0" dirty="0">
                <a:solidFill>
                  <a:schemeClr val="bg1"/>
                </a:solidFill>
              </a:rPr>
              <a:t>Management</a:t>
            </a:r>
            <a:endParaRPr lang="en-US" sz="1100" b="0" dirty="0">
              <a:solidFill>
                <a:schemeClr val="bg1"/>
              </a:solidFill>
            </a:endParaRPr>
          </a:p>
        </p:txBody>
      </p:sp>
      <p:pic>
        <p:nvPicPr>
          <p:cNvPr id="2051" name="Picture 3" descr="C:\Users\Designer\Desktop\PRESENTATION COPERNICUS\foto3.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272164" y="0"/>
            <a:ext cx="2099054" cy="5164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5933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5"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Straight Connector 16"/>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39252665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7"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Straight Connector 18"/>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75000"/>
                  </a:schemeClr>
                </a:solidFill>
              </a:rPr>
              <a:t>Emergency</a:t>
            </a:r>
            <a:endParaRPr lang="es-ES" sz="1100" b="0" dirty="0">
              <a:solidFill>
                <a:schemeClr val="accent6">
                  <a:lumMod val="75000"/>
                </a:schemeClr>
              </a:solidFill>
            </a:endParaRPr>
          </a:p>
          <a:p>
            <a:pPr algn="ctr"/>
            <a:r>
              <a:rPr lang="es-ES" sz="1100" b="0" dirty="0">
                <a:solidFill>
                  <a:schemeClr val="accent6">
                    <a:lumMod val="75000"/>
                  </a:schemeClr>
                </a:solidFill>
              </a:rPr>
              <a:t>Management</a:t>
            </a:r>
            <a:endParaRPr lang="en-US" sz="1100" b="0" dirty="0">
              <a:solidFill>
                <a:schemeClr val="accent6">
                  <a:lumMod val="75000"/>
                </a:schemeClr>
              </a:solidFill>
            </a:endParaRPr>
          </a:p>
        </p:txBody>
      </p:sp>
    </p:spTree>
    <p:extLst>
      <p:ext uri="{BB962C8B-B14F-4D97-AF65-F5344CB8AC3E}">
        <p14:creationId xmlns:p14="http://schemas.microsoft.com/office/powerpoint/2010/main" val="7748917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0"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22"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Connector 22"/>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13382277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Straight Connector 19"/>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1293690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23596" y="251"/>
            <a:ext cx="1916102" cy="5143500"/>
          </a:xfrm>
          <a:prstGeom prst="rect">
            <a:avLst/>
          </a:prstGeom>
        </p:spPr>
      </p:pic>
      <p:sp>
        <p:nvSpPr>
          <p:cNvPr id="16" name="Rectangle 15"/>
          <p:cNvSpPr/>
          <p:nvPr userDrawn="1"/>
        </p:nvSpPr>
        <p:spPr>
          <a:xfrm>
            <a:off x="7223596" y="0"/>
            <a:ext cx="1728192" cy="5143500"/>
          </a:xfrm>
          <a:prstGeom prst="rect">
            <a:avLst/>
          </a:prstGeom>
          <a:gradFill flip="none" rotWithShape="1">
            <a:gsLst>
              <a:gs pos="4000">
                <a:schemeClr val="accent1"/>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69823" y="2571750"/>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9" name="Subtitle 2"/>
          <p:cNvSpPr>
            <a:spLocks noGrp="1"/>
          </p:cNvSpPr>
          <p:nvPr>
            <p:ph type="subTitle" idx="13"/>
          </p:nvPr>
        </p:nvSpPr>
        <p:spPr>
          <a:xfrm>
            <a:off x="2569823" y="317393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7" name="Picture 3" descr="S:\F15015_Copernicus\3_Work\330_Work-in-process\Logos_icons\User Uptake_blanc-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2966" y="902657"/>
            <a:ext cx="2821221" cy="282122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userDrawn="1"/>
        </p:nvSpPr>
        <p:spPr>
          <a:xfrm>
            <a:off x="723496" y="3723878"/>
            <a:ext cx="1440160" cy="261610"/>
          </a:xfrm>
          <a:prstGeom prst="rect">
            <a:avLst/>
          </a:prstGeom>
          <a:noFill/>
        </p:spPr>
        <p:txBody>
          <a:bodyPr wrap="square" rtlCol="0">
            <a:spAutoFit/>
          </a:bodyPr>
          <a:lstStyle/>
          <a:p>
            <a:pPr algn="ctr"/>
            <a:r>
              <a:rPr lang="es-ES" sz="1100" b="0" dirty="0">
                <a:solidFill>
                  <a:schemeClr val="bg1"/>
                </a:solidFill>
              </a:rPr>
              <a:t>Data Access</a:t>
            </a:r>
            <a:endParaRPr lang="en-US" sz="1100" b="0" dirty="0">
              <a:solidFill>
                <a:schemeClr val="bg1"/>
              </a:solidFill>
            </a:endParaRPr>
          </a:p>
        </p:txBody>
      </p:sp>
      <p:pic>
        <p:nvPicPr>
          <p:cNvPr id="18"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1157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7" name="Group 26"/>
          <p:cNvGrpSpPr/>
          <p:nvPr userDrawn="1"/>
        </p:nvGrpSpPr>
        <p:grpSpPr>
          <a:xfrm>
            <a:off x="-140429" y="-46112"/>
            <a:ext cx="2298483" cy="5282158"/>
            <a:chOff x="-140429" y="-46112"/>
            <a:chExt cx="2298483" cy="5282158"/>
          </a:xfrm>
        </p:grpSpPr>
        <p:pic>
          <p:nvPicPr>
            <p:cNvPr id="28"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 name="Group 28"/>
            <p:cNvGrpSpPr/>
            <p:nvPr userDrawn="1"/>
          </p:nvGrpSpPr>
          <p:grpSpPr>
            <a:xfrm>
              <a:off x="-140429" y="-46112"/>
              <a:ext cx="2298483" cy="5282158"/>
              <a:chOff x="-140429" y="-46112"/>
              <a:chExt cx="2298483" cy="5282158"/>
            </a:xfrm>
          </p:grpSpPr>
          <p:sp>
            <p:nvSpPr>
              <p:cNvPr id="30" name="Rectangle 29"/>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24" name="Straight Connector 23"/>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0"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67777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10" name="Group 9"/>
          <p:cNvGrpSpPr/>
          <p:nvPr userDrawn="1"/>
        </p:nvGrpSpPr>
        <p:grpSpPr>
          <a:xfrm>
            <a:off x="-140429" y="-46112"/>
            <a:ext cx="2298483" cy="5282158"/>
            <a:chOff x="-140429" y="-46112"/>
            <a:chExt cx="2298483" cy="5282158"/>
          </a:xfrm>
        </p:grpSpPr>
        <p:pic>
          <p:nvPicPr>
            <p:cNvPr id="11"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2" name="Group 11"/>
            <p:cNvGrpSpPr/>
            <p:nvPr userDrawn="1"/>
          </p:nvGrpSpPr>
          <p:grpSpPr>
            <a:xfrm>
              <a:off x="-140429" y="-46112"/>
              <a:ext cx="2298483" cy="5282158"/>
              <a:chOff x="-140429" y="-46112"/>
              <a:chExt cx="2298483" cy="5282158"/>
            </a:xfrm>
          </p:grpSpPr>
          <p:sp>
            <p:nvSpPr>
              <p:cNvPr id="14" name="Rectangle 13"/>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7"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58808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62C4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7306278" y="0"/>
            <a:ext cx="1848396"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2/6/2019</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0" name="Title 1"/>
          <p:cNvSpPr txBox="1">
            <a:spLocks/>
          </p:cNvSpPr>
          <p:nvPr userDrawn="1"/>
        </p:nvSpPr>
        <p:spPr>
          <a:xfrm>
            <a:off x="2602384" y="2515170"/>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1" name="Subtitle 2"/>
          <p:cNvSpPr>
            <a:spLocks noGrp="1"/>
          </p:cNvSpPr>
          <p:nvPr>
            <p:ph type="subTitle" idx="13"/>
          </p:nvPr>
        </p:nvSpPr>
        <p:spPr>
          <a:xfrm>
            <a:off x="2602384" y="3363838"/>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218" name="Picture 2" descr="S:\F15015_Copernicus\3_Work\330_Work-in-process\SC4_BackgroundMat\PPT\item Copernicus\Icon-01.png"/>
          <p:cNvPicPr>
            <a:picLocks noChangeAspect="1" noChangeArrowheads="1"/>
          </p:cNvPicPr>
          <p:nvPr userDrawn="1"/>
        </p:nvPicPr>
        <p:blipFill rotWithShape="1">
          <a:blip r:embed="rId3" cstate="print">
            <a:biLevel thresh="50000"/>
            <a:extLst>
              <a:ext uri="{28A0092B-C50C-407E-A947-70E740481C1C}">
                <a14:useLocalDpi xmlns:a14="http://schemas.microsoft.com/office/drawing/2010/main" val="0"/>
              </a:ext>
            </a:extLst>
          </a:blip>
          <a:srcRect/>
          <a:stretch/>
        </p:blipFill>
        <p:spPr bwMode="auto">
          <a:xfrm>
            <a:off x="323528" y="1491630"/>
            <a:ext cx="2088232" cy="24489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descr="S:\F15015_Copernicus\3_Work\330_Work-in-process\SC4_BackgroundMat\PPT\item Copernicus\logo-ce-horizontal-en-negatif.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userDrawn="1"/>
        </p:nvSpPr>
        <p:spPr>
          <a:xfrm>
            <a:off x="204713" y="3507854"/>
            <a:ext cx="2361726" cy="261610"/>
          </a:xfrm>
          <a:prstGeom prst="rect">
            <a:avLst/>
          </a:prstGeom>
          <a:noFill/>
          <a:ln>
            <a:noFill/>
          </a:ln>
        </p:spPr>
        <p:txBody>
          <a:bodyPr wrap="square" rtlCol="0">
            <a:spAutoFit/>
          </a:bodyPr>
          <a:lstStyle/>
          <a:p>
            <a:pPr algn="ctr"/>
            <a:r>
              <a:rPr lang="es-ES" sz="1100" b="0" dirty="0" err="1">
                <a:solidFill>
                  <a:schemeClr val="bg1"/>
                </a:solidFill>
              </a:rPr>
              <a:t>Atmosphere</a:t>
            </a:r>
            <a:r>
              <a:rPr lang="es-ES" sz="1100" b="0" baseline="0" dirty="0">
                <a:solidFill>
                  <a:schemeClr val="bg1"/>
                </a:solidFill>
              </a:rPr>
              <a:t> </a:t>
            </a:r>
            <a:r>
              <a:rPr lang="es-ES" sz="1100" b="0" dirty="0" err="1">
                <a:solidFill>
                  <a:schemeClr val="bg1"/>
                </a:solidFill>
              </a:rPr>
              <a:t>Monitoring</a:t>
            </a:r>
            <a:endParaRPr lang="en-US" sz="1100" b="0" dirty="0">
              <a:solidFill>
                <a:schemeClr val="bg1"/>
              </a:solidFill>
            </a:endParaRPr>
          </a:p>
        </p:txBody>
      </p:sp>
      <p:pic>
        <p:nvPicPr>
          <p:cNvPr id="13" name="Picture 12"/>
          <p:cNvPicPr>
            <a:picLocks noChangeAspect="1"/>
          </p:cNvPicPr>
          <p:nvPr userDrawn="1"/>
        </p:nvPicPr>
        <p:blipFill>
          <a:blip r:embed="rId6">
            <a:biLevel thresh="25000"/>
          </a:blip>
          <a:stretch>
            <a:fillRect/>
          </a:stretch>
        </p:blipFill>
        <p:spPr>
          <a:xfrm>
            <a:off x="2771800" y="4811834"/>
            <a:ext cx="823500" cy="141500"/>
          </a:xfrm>
          <a:prstGeom prst="rect">
            <a:avLst/>
          </a:prstGeom>
        </p:spPr>
      </p:pic>
    </p:spTree>
    <p:extLst>
      <p:ext uri="{BB962C8B-B14F-4D97-AF65-F5344CB8AC3E}">
        <p14:creationId xmlns:p14="http://schemas.microsoft.com/office/powerpoint/2010/main" val="28938055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8" name="Group 7"/>
          <p:cNvGrpSpPr/>
          <p:nvPr userDrawn="1"/>
        </p:nvGrpSpPr>
        <p:grpSpPr>
          <a:xfrm>
            <a:off x="-140429" y="-46112"/>
            <a:ext cx="2298483" cy="5282158"/>
            <a:chOff x="-140429" y="-46112"/>
            <a:chExt cx="2298483" cy="5282158"/>
          </a:xfrm>
        </p:grpSpPr>
        <p:pic>
          <p:nvPicPr>
            <p:cNvPr id="2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 name="Group 28"/>
            <p:cNvGrpSpPr/>
            <p:nvPr userDrawn="1"/>
          </p:nvGrpSpPr>
          <p:grpSpPr>
            <a:xfrm>
              <a:off x="-140429" y="-46112"/>
              <a:ext cx="2298483" cy="5282158"/>
              <a:chOff x="-140429" y="-46112"/>
              <a:chExt cx="2298483" cy="5282158"/>
            </a:xfrm>
          </p:grpSpPr>
          <p:sp>
            <p:nvSpPr>
              <p:cNvPr id="30" name="Rectangle 29"/>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Content Placeholder 2"/>
          <p:cNvSpPr>
            <a:spLocks noGrp="1"/>
          </p:cNvSpPr>
          <p:nvPr userDrawn="1">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sp>
        <p:nvSpPr>
          <p:cNvPr id="15"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6" name="Straight Connector 15"/>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8"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62821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13" name="Group 12"/>
          <p:cNvGrpSpPr/>
          <p:nvPr userDrawn="1"/>
        </p:nvGrpSpPr>
        <p:grpSpPr>
          <a:xfrm>
            <a:off x="-140429" y="-46112"/>
            <a:ext cx="2298483" cy="5282158"/>
            <a:chOff x="-140429" y="-46112"/>
            <a:chExt cx="2298483" cy="5282158"/>
          </a:xfrm>
        </p:grpSpPr>
        <p:pic>
          <p:nvPicPr>
            <p:cNvPr id="1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 name="Group 17"/>
            <p:cNvGrpSpPr/>
            <p:nvPr userDrawn="1"/>
          </p:nvGrpSpPr>
          <p:grpSpPr>
            <a:xfrm>
              <a:off x="-140429" y="-46112"/>
              <a:ext cx="2298483" cy="5282158"/>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4" name="Title 1"/>
          <p:cNvSpPr>
            <a:spLocks noGrp="1"/>
          </p:cNvSpPr>
          <p:nvPr>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0"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32353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9" name="Group 28"/>
          <p:cNvGrpSpPr/>
          <p:nvPr userDrawn="1"/>
        </p:nvGrpSpPr>
        <p:grpSpPr>
          <a:xfrm>
            <a:off x="-140429" y="-46112"/>
            <a:ext cx="2298483" cy="5282158"/>
            <a:chOff x="-140429" y="-46112"/>
            <a:chExt cx="2298483" cy="5282158"/>
          </a:xfrm>
        </p:grpSpPr>
        <p:pic>
          <p:nvPicPr>
            <p:cNvPr id="3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1" name="Group 30"/>
            <p:cNvGrpSpPr/>
            <p:nvPr userDrawn="1"/>
          </p:nvGrpSpPr>
          <p:grpSpPr>
            <a:xfrm>
              <a:off x="-140429" y="-46112"/>
              <a:ext cx="2298483" cy="5282158"/>
              <a:chOff x="-140429" y="-46112"/>
              <a:chExt cx="2298483" cy="5282158"/>
            </a:xfrm>
          </p:grpSpPr>
          <p:sp>
            <p:nvSpPr>
              <p:cNvPr id="32" name="Rectangle 31"/>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Date Placeholder 2"/>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userDrawn="1">
            <p:ph type="ftr" sz="quarter" idx="11"/>
          </p:nvPr>
        </p:nvSpPr>
        <p:spPr/>
        <p:txBody>
          <a:bodyPr/>
          <a:lstStyle/>
          <a:p>
            <a:endParaRPr lang="en-US"/>
          </a:p>
        </p:txBody>
      </p:sp>
      <p:sp>
        <p:nvSpPr>
          <p:cNvPr id="5" name="Slide Number Placeholder 4"/>
          <p:cNvSpPr>
            <a:spLocks noGrp="1"/>
          </p:cNvSpPr>
          <p:nvPr userDrawn="1">
            <p:ph type="sldNum" sz="quarter" idx="12"/>
          </p:nvPr>
        </p:nvSpPr>
        <p:spPr/>
        <p:txBody>
          <a:bodyPr/>
          <a:lstStyle/>
          <a:p>
            <a:fld id="{58768E1A-8455-4611-8763-3FA1B747F6B6}" type="slidenum">
              <a:rPr lang="en-US" smtClean="0"/>
              <a:t>‹#›</a:t>
            </a:fld>
            <a:endParaRPr lang="en-US"/>
          </a:p>
        </p:txBody>
      </p:sp>
      <p:sp>
        <p:nvSpPr>
          <p:cNvPr id="18"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9" name="Straight Connector 18"/>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1"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334873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6" name="Group 25"/>
          <p:cNvGrpSpPr/>
          <p:nvPr userDrawn="1"/>
        </p:nvGrpSpPr>
        <p:grpSpPr>
          <a:xfrm>
            <a:off x="-140429" y="-46112"/>
            <a:ext cx="2298483" cy="5282158"/>
            <a:chOff x="-140429" y="-46112"/>
            <a:chExt cx="2298483" cy="5282158"/>
          </a:xfrm>
        </p:grpSpPr>
        <p:pic>
          <p:nvPicPr>
            <p:cNvPr id="2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8" name="Group 27"/>
            <p:cNvGrpSpPr/>
            <p:nvPr userDrawn="1"/>
          </p:nvGrpSpPr>
          <p:grpSpPr>
            <a:xfrm>
              <a:off x="-140429" y="-46112"/>
              <a:ext cx="2298483" cy="5282158"/>
              <a:chOff x="-140429" y="-46112"/>
              <a:chExt cx="2298483" cy="5282158"/>
            </a:xfrm>
          </p:grpSpPr>
          <p:sp>
            <p:nvSpPr>
              <p:cNvPr id="29" name="Rectangle 2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8"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84821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0"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grpSp>
        <p:nvGrpSpPr>
          <p:cNvPr id="41" name="Group 40"/>
          <p:cNvGrpSpPr/>
          <p:nvPr userDrawn="1"/>
        </p:nvGrpSpPr>
        <p:grpSpPr>
          <a:xfrm>
            <a:off x="107504" y="20834"/>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4929666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1"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4" y="20834"/>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564542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11" name="Subtitle 2"/>
          <p:cNvSpPr>
            <a:spLocks noGrp="1"/>
          </p:cNvSpPr>
          <p:nvPr>
            <p:ph type="subTitle" idx="13"/>
          </p:nvPr>
        </p:nvSpPr>
        <p:spPr>
          <a:xfrm>
            <a:off x="26023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7" y="-11268"/>
            <a:ext cx="1852613" cy="5161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userDrawn="1"/>
        </p:nvSpPr>
        <p:spPr>
          <a:xfrm>
            <a:off x="621854" y="3536429"/>
            <a:ext cx="1440160" cy="261610"/>
          </a:xfrm>
          <a:prstGeom prst="rect">
            <a:avLst/>
          </a:prstGeom>
          <a:noFill/>
        </p:spPr>
        <p:txBody>
          <a:bodyPr wrap="square" rtlCol="0">
            <a:spAutoFit/>
          </a:bodyPr>
          <a:lstStyle/>
          <a:p>
            <a:pPr algn="ctr"/>
            <a:r>
              <a:rPr lang="es-ES" sz="1100" b="0" dirty="0" err="1">
                <a:solidFill>
                  <a:schemeClr val="bg1"/>
                </a:solidFill>
              </a:rPr>
              <a:t>Climate</a:t>
            </a:r>
            <a:r>
              <a:rPr lang="es-ES" sz="1100" b="0" baseline="0" dirty="0">
                <a:solidFill>
                  <a:schemeClr val="bg1"/>
                </a:solidFill>
              </a:rPr>
              <a:t> </a:t>
            </a:r>
            <a:r>
              <a:rPr lang="es-ES" sz="1100" b="0" dirty="0" err="1">
                <a:solidFill>
                  <a:schemeClr val="bg1"/>
                </a:solidFill>
              </a:rPr>
              <a:t>Change</a:t>
            </a:r>
            <a:endParaRPr lang="en-US" sz="1100" b="0" dirty="0">
              <a:solidFill>
                <a:schemeClr val="bg1"/>
              </a:solidFill>
            </a:endParaRPr>
          </a:p>
        </p:txBody>
      </p:sp>
      <p:pic>
        <p:nvPicPr>
          <p:cNvPr id="14" name="Picture 13"/>
          <p:cNvPicPr>
            <a:picLocks noChangeAspect="1"/>
          </p:cNvPicPr>
          <p:nvPr userDrawn="1"/>
        </p:nvPicPr>
        <p:blipFill>
          <a:blip r:embed="rId6">
            <a:biLevel thresh="25000"/>
          </a:blip>
          <a:stretch>
            <a:fillRect/>
          </a:stretch>
        </p:blipFill>
        <p:spPr>
          <a:xfrm>
            <a:off x="2771800" y="4811834"/>
            <a:ext cx="823500" cy="141500"/>
          </a:xfrm>
          <a:prstGeom prst="rect">
            <a:avLst/>
          </a:prstGeom>
        </p:spPr>
      </p:pic>
    </p:spTree>
    <p:extLst>
      <p:ext uri="{BB962C8B-B14F-4D97-AF65-F5344CB8AC3E}">
        <p14:creationId xmlns:p14="http://schemas.microsoft.com/office/powerpoint/2010/main" val="1528889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22"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11410" y="-545"/>
            <a:ext cx="2077082" cy="5147320"/>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p:cNvSpPr/>
          <p:nvPr userDrawn="1"/>
        </p:nvSpPr>
        <p:spPr>
          <a:xfrm>
            <a:off x="3103" y="-92545"/>
            <a:ext cx="2077083" cy="5256584"/>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userDrawn="1">
            <p:ph sz="half" idx="1"/>
          </p:nvPr>
        </p:nvSpPr>
        <p:spPr>
          <a:xfrm>
            <a:off x="74942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userDrawn="1">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userDrawn="1">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pic>
        <p:nvPicPr>
          <p:cNvPr id="13" name="Picture 2" descr="S:\F15015_Copernicus\3_Work\330_Work-in-process\Logos_icons\Accestodata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73" y="118278"/>
            <a:ext cx="541005" cy="541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43298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6"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4" y="20834"/>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188525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4" y="20834"/>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9597596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0"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4" y="20834"/>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9626053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0"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grpSp>
        <p:nvGrpSpPr>
          <p:cNvPr id="22" name="Group 21"/>
          <p:cNvGrpSpPr/>
          <p:nvPr userDrawn="1"/>
        </p:nvGrpSpPr>
        <p:grpSpPr>
          <a:xfrm>
            <a:off x="107504" y="20834"/>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8594000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0" name="Group 19"/>
          <p:cNvGrpSpPr/>
          <p:nvPr userDrawn="1"/>
        </p:nvGrpSpPr>
        <p:grpSpPr>
          <a:xfrm>
            <a:off x="-19239" y="-12685"/>
            <a:ext cx="2463883" cy="5176972"/>
            <a:chOff x="-2604708" y="-1040096"/>
            <a:chExt cx="2463883" cy="5176972"/>
          </a:xfrm>
        </p:grpSpPr>
        <p:pic>
          <p:nvPicPr>
            <p:cNvPr id="21"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2604436" y="-1028650"/>
              <a:ext cx="2002973" cy="5138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tangle 21"/>
            <p:cNvSpPr/>
            <p:nvPr userDrawn="1"/>
          </p:nvSpPr>
          <p:spPr>
            <a:xfrm>
              <a:off x="-2604436" y="-1013193"/>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userDrawn="1"/>
          </p:nvSpPr>
          <p:spPr>
            <a:xfrm>
              <a:off x="-2604708" y="-1040096"/>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7" name="Straight Connector 16"/>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pic>
        <p:nvPicPr>
          <p:cNvPr id="19"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0406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578683"/>
                </a:solidFill>
              </a:rPr>
              <a:t>Security</a:t>
            </a:r>
            <a:endParaRPr lang="en-US" sz="1100" b="0" dirty="0">
              <a:solidFill>
                <a:srgbClr val="57868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67853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5143500"/>
          </a:xfrm>
          <a:prstGeom prst="rect">
            <a:avLst/>
          </a:prstGeom>
          <a:solidFill>
            <a:srgbClr val="5786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2/6/2019</a:t>
            </a:fld>
            <a:endParaRPr lang="en-US" dirty="0"/>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11" name="Title 1"/>
          <p:cNvSpPr txBox="1">
            <a:spLocks/>
          </p:cNvSpPr>
          <p:nvPr userDrawn="1"/>
        </p:nvSpPr>
        <p:spPr>
          <a:xfrm>
            <a:off x="2602384"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pic>
        <p:nvPicPr>
          <p:cNvPr id="13314" name="Picture 2" descr="S:\F15015_Copernicus\3_Work\330_Work-in-process\SC4_BackgroundMat\PPT\item Copernicus\Icon-01.png"/>
          <p:cNvPicPr>
            <a:picLocks noChangeAspect="1" noChangeArrowheads="1"/>
          </p:cNvPicPr>
          <p:nvPr userDrawn="1"/>
        </p:nvPicPr>
        <p:blipFill rotWithShape="1">
          <a:blip r:embed="rId2" cstate="print">
            <a:biLevel thresh="25000"/>
            <a:extLst>
              <a:ext uri="{28A0092B-C50C-407E-A947-70E740481C1C}">
                <a14:useLocalDpi xmlns:a14="http://schemas.microsoft.com/office/drawing/2010/main" val="0"/>
              </a:ext>
            </a:extLst>
          </a:blip>
          <a:srcRect/>
          <a:stretch/>
        </p:blipFill>
        <p:spPr bwMode="auto">
          <a:xfrm>
            <a:off x="449853" y="1937973"/>
            <a:ext cx="2061385" cy="176573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userDrawn="1"/>
        </p:nvSpPr>
        <p:spPr>
          <a:xfrm>
            <a:off x="1018177" y="3710205"/>
            <a:ext cx="1022649" cy="261610"/>
          </a:xfrm>
          <a:prstGeom prst="rect">
            <a:avLst/>
          </a:prstGeom>
          <a:noFill/>
          <a:ln>
            <a:noFill/>
          </a:ln>
        </p:spPr>
        <p:txBody>
          <a:bodyPr wrap="square" rtlCol="0">
            <a:spAutoFit/>
          </a:bodyPr>
          <a:lstStyle/>
          <a:p>
            <a:pPr algn="ctr"/>
            <a:r>
              <a:rPr lang="es-ES" sz="1100" b="0" dirty="0">
                <a:solidFill>
                  <a:schemeClr val="bg1"/>
                </a:solidFill>
              </a:rPr>
              <a:t>Security</a:t>
            </a:r>
            <a:endParaRPr lang="en-US" sz="1100" b="0" dirty="0">
              <a:solidFill>
                <a:schemeClr val="bg1"/>
              </a:solidFill>
            </a:endParaRPr>
          </a:p>
        </p:txBody>
      </p:sp>
      <p:pic>
        <p:nvPicPr>
          <p:cNvPr id="1027" name="Picture 3"/>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l="51856" t="16406" r="27978" b="9049"/>
          <a:stretch/>
        </p:blipFill>
        <p:spPr bwMode="auto">
          <a:xfrm>
            <a:off x="7195187" y="0"/>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Subtitle 2"/>
          <p:cNvSpPr>
            <a:spLocks noGrp="1"/>
          </p:cNvSpPr>
          <p:nvPr>
            <p:ph type="subTitle" idx="13"/>
          </p:nvPr>
        </p:nvSpPr>
        <p:spPr>
          <a:xfrm>
            <a:off x="26023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Tree>
    <p:extLst>
      <p:ext uri="{BB962C8B-B14F-4D97-AF65-F5344CB8AC3E}">
        <p14:creationId xmlns:p14="http://schemas.microsoft.com/office/powerpoint/2010/main" val="23863769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 name="Group 1"/>
          <p:cNvGrpSpPr/>
          <p:nvPr userDrawn="1"/>
        </p:nvGrpSpPr>
        <p:grpSpPr>
          <a:xfrm>
            <a:off x="-38100" y="12576"/>
            <a:ext cx="2482389" cy="5170484"/>
            <a:chOff x="9658589" y="-81666"/>
            <a:chExt cx="2482389" cy="5170484"/>
          </a:xfrm>
        </p:grpSpPr>
        <p:pic>
          <p:nvPicPr>
            <p:cNvPr id="16"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tangle 21"/>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userDrawn="1">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sp>
        <p:nvSpPr>
          <p:cNvPr id="11" name="Title 1"/>
          <p:cNvSpPr>
            <a:spLocks noGrp="1"/>
          </p:cNvSpPr>
          <p:nvPr userDrawn="1">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2" name="Straight Connector 11"/>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7675083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4"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578683"/>
                </a:solidFill>
              </a:rPr>
              <a:t>Security</a:t>
            </a:r>
            <a:endParaRPr lang="en-US" sz="1100" b="0" dirty="0">
              <a:solidFill>
                <a:srgbClr val="57868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20100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38100" y="12576"/>
            <a:ext cx="2482389" cy="5170484"/>
            <a:chOff x="9658589" y="-81666"/>
            <a:chExt cx="2482389" cy="5170484"/>
          </a:xfrm>
        </p:grpSpPr>
        <p:pic>
          <p:nvPicPr>
            <p:cNvPr id="19"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ectangle 19"/>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9"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0" name="Straight Connector 9"/>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2"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620433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6" name="Rectangle 5"/>
          <p:cNvSpPr/>
          <p:nvPr userDrawn="1"/>
        </p:nvSpPr>
        <p:spPr>
          <a:xfrm>
            <a:off x="3103" y="-92545"/>
            <a:ext cx="2077083" cy="5256584"/>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830943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9" name="Group 18"/>
          <p:cNvGrpSpPr/>
          <p:nvPr userDrawn="1"/>
        </p:nvGrpSpPr>
        <p:grpSpPr>
          <a:xfrm>
            <a:off x="-38100" y="12576"/>
            <a:ext cx="2482389" cy="5170484"/>
            <a:chOff x="9658589" y="-81666"/>
            <a:chExt cx="2482389" cy="5170484"/>
          </a:xfrm>
        </p:grpSpPr>
        <p:pic>
          <p:nvPicPr>
            <p:cNvPr id="20"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ectangle 20"/>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2" name="Straight Connector 11"/>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9996045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userDrawn="1"/>
        </p:nvGrpSpPr>
        <p:grpSpPr>
          <a:xfrm>
            <a:off x="-34552" y="-19050"/>
            <a:ext cx="2149624" cy="5212283"/>
            <a:chOff x="-5476811" y="-524594"/>
            <a:chExt cx="2149624" cy="5212283"/>
          </a:xfrm>
        </p:grpSpPr>
        <p:pic>
          <p:nvPicPr>
            <p:cNvPr id="102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ectangle 20"/>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9" name="Straight Connector 8"/>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sp>
        <p:nvSpPr>
          <p:cNvPr id="17" name="Oval 16"/>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2"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76346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7" name="Oval 16"/>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9" name="Straight Connector 18"/>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11" name="Picture 2" descr="S:\F15015_Copernicus\3_Work\330_Work-in-process\SC4_BackgroundMat\PPT\item Copernicus\Satellite\Satellite\satellite_Artboard 5.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1949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627784"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a:t>Title</a:t>
            </a:r>
            <a:endParaRPr lang="en-US" dirty="0"/>
          </a:p>
        </p:txBody>
      </p:sp>
      <p:sp>
        <p:nvSpPr>
          <p:cNvPr id="9" name="Subtitle 2"/>
          <p:cNvSpPr>
            <a:spLocks noGrp="1"/>
          </p:cNvSpPr>
          <p:nvPr>
            <p:ph type="subTitle" idx="13"/>
          </p:nvPr>
        </p:nvSpPr>
        <p:spPr>
          <a:xfrm>
            <a:off x="26277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1" name="Picture 2" descr="S:\F15015_Copernicus\3_Work\330_Work-in-process\SC4_BackgroundMat\PPT\item Copernicus\logo-ce-horizontal-en-negatif.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27600"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31" y="965601"/>
            <a:ext cx="3528396" cy="249476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userDrawn="1"/>
        </p:nvSpPr>
        <p:spPr>
          <a:xfrm>
            <a:off x="683568" y="2598172"/>
            <a:ext cx="1623062" cy="261610"/>
          </a:xfrm>
          <a:prstGeom prst="rect">
            <a:avLst/>
          </a:prstGeom>
          <a:noFill/>
        </p:spPr>
        <p:txBody>
          <a:bodyPr wrap="square" rtlCol="0">
            <a:spAutoFit/>
          </a:bodyPr>
          <a:lstStyle/>
          <a:p>
            <a:pPr algn="ctr"/>
            <a:r>
              <a:rPr lang="es-ES" sz="1100" b="0" dirty="0" err="1">
                <a:solidFill>
                  <a:schemeClr val="bg1"/>
                </a:solidFill>
              </a:rPr>
              <a:t>Space</a:t>
            </a:r>
            <a:r>
              <a:rPr lang="es-ES" sz="1100" b="0" baseline="0" dirty="0">
                <a:solidFill>
                  <a:schemeClr val="bg1"/>
                </a:solidFill>
              </a:rPr>
              <a:t> </a:t>
            </a:r>
            <a:r>
              <a:rPr lang="es-ES" sz="1100" b="0" dirty="0" err="1">
                <a:solidFill>
                  <a:schemeClr val="bg1"/>
                </a:solidFill>
              </a:rPr>
              <a:t>Component</a:t>
            </a:r>
            <a:endParaRPr lang="en-US" sz="1100" b="0" dirty="0">
              <a:solidFill>
                <a:schemeClr val="bg1"/>
              </a:solidFill>
            </a:endParaRPr>
          </a:p>
        </p:txBody>
      </p:sp>
      <p:pic>
        <p:nvPicPr>
          <p:cNvPr id="2050"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20552" t="462" r="31215" b="-462"/>
          <a:stretch/>
        </p:blipFill>
        <p:spPr bwMode="auto">
          <a:xfrm>
            <a:off x="7293990" y="0"/>
            <a:ext cx="1865239" cy="5162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descr="S:\F15015_Copernicus\3_Work\330_Work-in-process\SC4_BackgroundMat\PPT\item Copernicus\logo-ce-horizontal-en-negatif.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1265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2" name="Group 21"/>
          <p:cNvGrpSpPr/>
          <p:nvPr userDrawn="1"/>
        </p:nvGrpSpPr>
        <p:grpSpPr>
          <a:xfrm>
            <a:off x="-34552" y="-19050"/>
            <a:ext cx="2149624" cy="5212283"/>
            <a:chOff x="-5476811" y="-524594"/>
            <a:chExt cx="2149624" cy="5212283"/>
          </a:xfrm>
        </p:grpSpPr>
        <p:pic>
          <p:nvPicPr>
            <p:cNvPr id="24"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Rectangle 24"/>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sz="half" idx="1"/>
          </p:nvPr>
        </p:nvSpPr>
        <p:spPr>
          <a:xfrm>
            <a:off x="74942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5" name="Oval 14"/>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6" name="Straight Connector 25"/>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3"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7827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6" name="Oval 15"/>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3" name="Straight Connector 22"/>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14" name="Picture 2" descr="S:\F15015_Copernicus\3_Work\330_Work-in-process\SC4_BackgroundMat\PPT\item Copernicus\Satellite\Satellite\satellite_Artboard 5.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51880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4" name="Group 23"/>
          <p:cNvGrpSpPr/>
          <p:nvPr userDrawn="1"/>
        </p:nvGrpSpPr>
        <p:grpSpPr>
          <a:xfrm>
            <a:off x="-34552" y="-19050"/>
            <a:ext cx="2149624" cy="5212283"/>
            <a:chOff x="-5476811" y="-524594"/>
            <a:chExt cx="2149624" cy="5212283"/>
          </a:xfrm>
        </p:grpSpPr>
        <p:pic>
          <p:nvPicPr>
            <p:cNvPr id="25"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Rectangle 25"/>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5" name="Oval 14"/>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2" name="Straight Connector 21"/>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1"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5600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7" name="Group 16"/>
          <p:cNvGrpSpPr/>
          <p:nvPr userDrawn="1"/>
        </p:nvGrpSpPr>
        <p:grpSpPr>
          <a:xfrm>
            <a:off x="-34552" y="-19050"/>
            <a:ext cx="2149624" cy="5212283"/>
            <a:chOff x="-5476811" y="-524594"/>
            <a:chExt cx="2149624" cy="5212283"/>
          </a:xfrm>
        </p:grpSpPr>
        <p:pic>
          <p:nvPicPr>
            <p:cNvPr id="25"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tangle 27"/>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9" name="Oval 18"/>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Straight Connector 25"/>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4"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91819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428" y="0"/>
            <a:ext cx="2220615" cy="5178579"/>
          </a:xfrm>
          <a:prstGeom prst="rect">
            <a:avLst/>
          </a:prstGeom>
        </p:spPr>
      </p:pic>
      <p:sp>
        <p:nvSpPr>
          <p:cNvPr id="14" name="Rectangle 13"/>
          <p:cNvSpPr/>
          <p:nvPr userDrawn="1"/>
        </p:nvSpPr>
        <p:spPr>
          <a:xfrm>
            <a:off x="-21945" y="-1"/>
            <a:ext cx="2102132" cy="517857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35837"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9316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0" name="Straight Connector 9"/>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3"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4" name="TextBox 13"/>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8"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507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8"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3" name="Straight Connector 12"/>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2815674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74316" y="-92546"/>
            <a:ext cx="2666236" cy="5258917"/>
          </a:xfrm>
          <a:prstGeom prst="rect">
            <a:avLst/>
          </a:prstGeom>
          <a:noFill/>
          <a:ln>
            <a:noFill/>
          </a:ln>
          <a:scene3d>
            <a:camera prst="orthographicFront">
              <a:rot lat="0" lon="10800000"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userDrawn="1"/>
        </p:nvSpPr>
        <p:spPr>
          <a:xfrm>
            <a:off x="6802308" y="-2655"/>
            <a:ext cx="2810252" cy="5169026"/>
          </a:xfrm>
          <a:prstGeom prst="rect">
            <a:avLst/>
          </a:prstGeom>
          <a:gradFill flip="none" rotWithShape="1">
            <a:gsLst>
              <a:gs pos="4000">
                <a:schemeClr val="accent1"/>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69823" y="2578909"/>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9" name="Subtitle 2"/>
          <p:cNvSpPr>
            <a:spLocks noGrp="1"/>
          </p:cNvSpPr>
          <p:nvPr>
            <p:ph type="subTitle" idx="13"/>
          </p:nvPr>
        </p:nvSpPr>
        <p:spPr>
          <a:xfrm>
            <a:off x="2567591" y="3139545"/>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2053" name="Picture 5" descr="S:\F15015_Copernicus\3_Work\330_Work-in-process\Logos_icons\UserUptake_blanc-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902355"/>
            <a:ext cx="2990300" cy="29903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userDrawn="1"/>
        </p:nvSpPr>
        <p:spPr>
          <a:xfrm>
            <a:off x="556872" y="3363838"/>
            <a:ext cx="1440160" cy="261610"/>
          </a:xfrm>
          <a:prstGeom prst="rect">
            <a:avLst/>
          </a:prstGeom>
          <a:noFill/>
        </p:spPr>
        <p:txBody>
          <a:bodyPr wrap="square" rtlCol="0">
            <a:spAutoFit/>
          </a:bodyPr>
          <a:lstStyle/>
          <a:p>
            <a:pPr algn="ctr"/>
            <a:r>
              <a:rPr lang="es-ES" sz="1100" b="0" dirty="0" err="1">
                <a:solidFill>
                  <a:schemeClr val="bg1"/>
                </a:solidFill>
              </a:rPr>
              <a:t>User</a:t>
            </a:r>
            <a:r>
              <a:rPr lang="es-ES" sz="1100" b="0" dirty="0">
                <a:solidFill>
                  <a:schemeClr val="bg1"/>
                </a:solidFill>
              </a:rPr>
              <a:t> </a:t>
            </a:r>
            <a:r>
              <a:rPr lang="es-ES" sz="1100" b="0" dirty="0" err="1">
                <a:solidFill>
                  <a:schemeClr val="bg1"/>
                </a:solidFill>
              </a:rPr>
              <a:t>Uptake</a:t>
            </a:r>
            <a:endParaRPr lang="en-US" sz="1100" b="0" dirty="0">
              <a:solidFill>
                <a:schemeClr val="bg1"/>
              </a:solidFill>
            </a:endParaRPr>
          </a:p>
        </p:txBody>
      </p:sp>
      <p:pic>
        <p:nvPicPr>
          <p:cNvPr id="19"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71236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901263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7"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00034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7"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87443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31" name="Group 30"/>
          <p:cNvGrpSpPr/>
          <p:nvPr userDrawn="1"/>
        </p:nvGrpSpPr>
        <p:grpSpPr>
          <a:xfrm>
            <a:off x="-36512" y="-20538"/>
            <a:ext cx="2808312" cy="5175913"/>
            <a:chOff x="-3432453" y="-181390"/>
            <a:chExt cx="2622202" cy="5144541"/>
          </a:xfrm>
        </p:grpSpPr>
        <p:pic>
          <p:nvPicPr>
            <p:cNvPr id="26"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9" name="Straight Connector 8"/>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18" name="Oval 17"/>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5" name="Group 14"/>
          <p:cNvGrpSpPr/>
          <p:nvPr userDrawn="1"/>
        </p:nvGrpSpPr>
        <p:grpSpPr>
          <a:xfrm>
            <a:off x="208086" y="159012"/>
            <a:ext cx="436445" cy="450588"/>
            <a:chOff x="-1692696" y="827409"/>
            <a:chExt cx="1728192" cy="1784190"/>
          </a:xfrm>
        </p:grpSpPr>
        <p:pic>
          <p:nvPicPr>
            <p:cNvPr id="16"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7973414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27" name="Group 26"/>
          <p:cNvGrpSpPr/>
          <p:nvPr userDrawn="1"/>
        </p:nvGrpSpPr>
        <p:grpSpPr>
          <a:xfrm>
            <a:off x="-36512" y="-20538"/>
            <a:ext cx="2808312" cy="5175913"/>
            <a:chOff x="-3432453" y="-181390"/>
            <a:chExt cx="2622202" cy="5144541"/>
          </a:xfrm>
        </p:grpSpPr>
        <p:pic>
          <p:nvPicPr>
            <p:cNvPr id="28"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2" name="Straight Connector 11"/>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0" name="Oval 19"/>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1" name="Group 10"/>
          <p:cNvGrpSpPr/>
          <p:nvPr userDrawn="1"/>
        </p:nvGrpSpPr>
        <p:grpSpPr>
          <a:xfrm>
            <a:off x="208086" y="159012"/>
            <a:ext cx="436445" cy="450588"/>
            <a:chOff x="-1692696" y="827409"/>
            <a:chExt cx="1728192" cy="1784190"/>
          </a:xfrm>
        </p:grpSpPr>
        <p:pic>
          <p:nvPicPr>
            <p:cNvPr id="13"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631445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S:\F15015_Copernicus\3_Work\330_Work-in-process\SC4_BackgroundMat\Visual_ID\Photos\InSitu.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958"/>
          <a:stretch/>
        </p:blipFill>
        <p:spPr bwMode="auto">
          <a:xfrm>
            <a:off x="7293990" y="-41746"/>
            <a:ext cx="1862585" cy="5191074"/>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81176"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a:t>Title</a:t>
            </a:r>
            <a:endParaRPr lang="en-US" dirty="0"/>
          </a:p>
        </p:txBody>
      </p:sp>
      <p:sp>
        <p:nvSpPr>
          <p:cNvPr id="9" name="Subtitle 2"/>
          <p:cNvSpPr>
            <a:spLocks noGrp="1"/>
          </p:cNvSpPr>
          <p:nvPr>
            <p:ph type="subTitle" idx="13"/>
          </p:nvPr>
        </p:nvSpPr>
        <p:spPr>
          <a:xfrm>
            <a:off x="2581176"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Box 10"/>
          <p:cNvSpPr txBox="1"/>
          <p:nvPr userDrawn="1"/>
        </p:nvSpPr>
        <p:spPr>
          <a:xfrm>
            <a:off x="1130928" y="3462268"/>
            <a:ext cx="609650" cy="261610"/>
          </a:xfrm>
          <a:prstGeom prst="rect">
            <a:avLst/>
          </a:prstGeom>
          <a:noFill/>
        </p:spPr>
        <p:txBody>
          <a:bodyPr wrap="square" rtlCol="0">
            <a:spAutoFit/>
          </a:bodyPr>
          <a:lstStyle/>
          <a:p>
            <a:pPr algn="ctr"/>
            <a:r>
              <a:rPr lang="es-ES" sz="1100" b="0" dirty="0">
                <a:solidFill>
                  <a:schemeClr val="bg1"/>
                </a:solidFill>
              </a:rPr>
              <a:t>In</a:t>
            </a:r>
            <a:r>
              <a:rPr lang="es-ES" sz="1100" b="0" baseline="0" dirty="0">
                <a:solidFill>
                  <a:schemeClr val="bg1"/>
                </a:solidFill>
              </a:rPr>
              <a:t> situ</a:t>
            </a:r>
            <a:endParaRPr lang="en-US" sz="1100" b="0" dirty="0">
              <a:solidFill>
                <a:schemeClr val="bg1"/>
              </a:solidFill>
            </a:endParaRPr>
          </a:p>
        </p:txBody>
      </p:sp>
      <p:pic>
        <p:nvPicPr>
          <p:cNvPr id="16"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userDrawn="1"/>
        </p:nvGrpSpPr>
        <p:grpSpPr>
          <a:xfrm>
            <a:off x="603940" y="1541238"/>
            <a:ext cx="1728192" cy="1784190"/>
            <a:chOff x="-1692696" y="827409"/>
            <a:chExt cx="1728192" cy="1784190"/>
          </a:xfrm>
        </p:grpSpPr>
        <p:pic>
          <p:nvPicPr>
            <p:cNvPr id="2" name="Picture 2"/>
            <p:cNvPicPr>
              <a:picLocks noChangeAspect="1" noChangeArrowheads="1"/>
            </p:cNvPicPr>
            <p:nvPr userDrawn="1"/>
          </p:nvPicPr>
          <p:blipFill>
            <a:blip r:embed="rId5"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319762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9" name="Group 28"/>
          <p:cNvGrpSpPr/>
          <p:nvPr userDrawn="1"/>
        </p:nvGrpSpPr>
        <p:grpSpPr>
          <a:xfrm>
            <a:off x="-36512" y="-20538"/>
            <a:ext cx="2808312" cy="5175913"/>
            <a:chOff x="-3432453" y="-181390"/>
            <a:chExt cx="2622202" cy="5144541"/>
          </a:xfrm>
        </p:grpSpPr>
        <p:pic>
          <p:nvPicPr>
            <p:cNvPr id="30"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7" name="Straight Connector 16"/>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3"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4" name="TextBox 23"/>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5" name="Oval 24"/>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 name="Group 15"/>
          <p:cNvGrpSpPr/>
          <p:nvPr userDrawn="1"/>
        </p:nvGrpSpPr>
        <p:grpSpPr>
          <a:xfrm>
            <a:off x="208086" y="159012"/>
            <a:ext cx="436445" cy="450588"/>
            <a:chOff x="-1692696" y="827409"/>
            <a:chExt cx="1728192" cy="1784190"/>
          </a:xfrm>
        </p:grpSpPr>
        <p:pic>
          <p:nvPicPr>
            <p:cNvPr id="18"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1896026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17"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3" name="TextBox 22"/>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4" name="Oval 23"/>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 name="Group 13"/>
          <p:cNvGrpSpPr/>
          <p:nvPr userDrawn="1"/>
        </p:nvGrpSpPr>
        <p:grpSpPr>
          <a:xfrm>
            <a:off x="208086" y="159012"/>
            <a:ext cx="436445" cy="450588"/>
            <a:chOff x="-1692696" y="827409"/>
            <a:chExt cx="1728192" cy="1784190"/>
          </a:xfrm>
        </p:grpSpPr>
        <p:pic>
          <p:nvPicPr>
            <p:cNvPr id="16" name="Picture 2"/>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972749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2" name="Group 31"/>
          <p:cNvGrpSpPr/>
          <p:nvPr userDrawn="1"/>
        </p:nvGrpSpPr>
        <p:grpSpPr>
          <a:xfrm>
            <a:off x="-36512" y="-20538"/>
            <a:ext cx="2808312" cy="5175913"/>
            <a:chOff x="-3432453" y="-181390"/>
            <a:chExt cx="2622202" cy="5144541"/>
          </a:xfrm>
        </p:grpSpPr>
        <p:pic>
          <p:nvPicPr>
            <p:cNvPr id="33"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2"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3" name="TextBox 22"/>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4" name="Oval 23"/>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 name="Group 13"/>
          <p:cNvGrpSpPr/>
          <p:nvPr userDrawn="1"/>
        </p:nvGrpSpPr>
        <p:grpSpPr>
          <a:xfrm>
            <a:off x="208086" y="159012"/>
            <a:ext cx="436445" cy="450588"/>
            <a:chOff x="-1692696" y="827409"/>
            <a:chExt cx="1728192" cy="1784190"/>
          </a:xfrm>
        </p:grpSpPr>
        <p:pic>
          <p:nvPicPr>
            <p:cNvPr id="15"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0436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3" name="Group 12"/>
          <p:cNvGrpSpPr/>
          <p:nvPr userDrawn="1"/>
        </p:nvGrpSpPr>
        <p:grpSpPr>
          <a:xfrm>
            <a:off x="-11410" y="-11063"/>
            <a:ext cx="2091596" cy="5160587"/>
            <a:chOff x="-2916832" y="-200722"/>
            <a:chExt cx="2091596" cy="5160587"/>
          </a:xfrm>
        </p:grpSpPr>
        <p:grpSp>
          <p:nvGrpSpPr>
            <p:cNvPr id="14" name="Group 13"/>
            <p:cNvGrpSpPr/>
            <p:nvPr userDrawn="1"/>
          </p:nvGrpSpPr>
          <p:grpSpPr>
            <a:xfrm>
              <a:off x="-2916832" y="-200722"/>
              <a:ext cx="2091596" cy="5157838"/>
              <a:chOff x="-3291385" y="112960"/>
              <a:chExt cx="2091596" cy="5157838"/>
            </a:xfrm>
          </p:grpSpPr>
          <p:pic>
            <p:nvPicPr>
              <p:cNvPr id="20"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3291385" y="123478"/>
                <a:ext cx="2077082" cy="5147320"/>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userDrawn="1"/>
            </p:nvSpPr>
            <p:spPr>
              <a:xfrm>
                <a:off x="-3276872" y="112960"/>
                <a:ext cx="2077083"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Rectangle 15"/>
            <p:cNvSpPr/>
            <p:nvPr userDrawn="1"/>
          </p:nvSpPr>
          <p:spPr>
            <a:xfrm>
              <a:off x="-2910142" y="-190204"/>
              <a:ext cx="2084906"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pic>
        <p:nvPicPr>
          <p:cNvPr id="19" name="Picture 2" descr="S:\F15015_Copernicus\3_Work\330_Work-in-process\SC4_BackgroundMat\PPT\item Copernicus\Big data.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496" y="123478"/>
            <a:ext cx="817912" cy="578306"/>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Connector 21"/>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412584896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8" name="Group 27"/>
          <p:cNvGrpSpPr/>
          <p:nvPr userDrawn="1"/>
        </p:nvGrpSpPr>
        <p:grpSpPr>
          <a:xfrm>
            <a:off x="-36512" y="-20538"/>
            <a:ext cx="2808312" cy="5175913"/>
            <a:chOff x="-3432453" y="-181390"/>
            <a:chExt cx="2622202" cy="5144541"/>
          </a:xfrm>
        </p:grpSpPr>
        <p:pic>
          <p:nvPicPr>
            <p:cNvPr id="29"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8" name="Straight Connector 17"/>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2" name="Oval 21"/>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 name="Group 15"/>
          <p:cNvGrpSpPr/>
          <p:nvPr userDrawn="1"/>
        </p:nvGrpSpPr>
        <p:grpSpPr>
          <a:xfrm>
            <a:off x="208086" y="159012"/>
            <a:ext cx="436445" cy="450588"/>
            <a:chOff x="-1692696" y="827409"/>
            <a:chExt cx="1728192" cy="1784190"/>
          </a:xfrm>
        </p:grpSpPr>
        <p:pic>
          <p:nvPicPr>
            <p:cNvPr id="17"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8094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8" name="Group 17"/>
          <p:cNvGrpSpPr/>
          <p:nvPr userDrawn="1"/>
        </p:nvGrpSpPr>
        <p:grpSpPr>
          <a:xfrm>
            <a:off x="-11410" y="-11063"/>
            <a:ext cx="2091596" cy="5160587"/>
            <a:chOff x="-2916832" y="-200722"/>
            <a:chExt cx="2091596" cy="5160587"/>
          </a:xfrm>
        </p:grpSpPr>
        <p:grpSp>
          <p:nvGrpSpPr>
            <p:cNvPr id="20" name="Group 19"/>
            <p:cNvGrpSpPr/>
            <p:nvPr userDrawn="1"/>
          </p:nvGrpSpPr>
          <p:grpSpPr>
            <a:xfrm>
              <a:off x="-2916832" y="-200722"/>
              <a:ext cx="2091596" cy="5157838"/>
              <a:chOff x="-3291385" y="112960"/>
              <a:chExt cx="2091596" cy="5157838"/>
            </a:xfrm>
          </p:grpSpPr>
          <p:pic>
            <p:nvPicPr>
              <p:cNvPr id="22"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3291385" y="123478"/>
                <a:ext cx="2077082" cy="5147320"/>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p:cNvSpPr/>
              <p:nvPr userDrawn="1"/>
            </p:nvSpPr>
            <p:spPr>
              <a:xfrm>
                <a:off x="-3276872" y="112960"/>
                <a:ext cx="2077083"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Rectangle 20"/>
            <p:cNvSpPr/>
            <p:nvPr userDrawn="1"/>
          </p:nvSpPr>
          <p:spPr>
            <a:xfrm>
              <a:off x="-2910142" y="-190204"/>
              <a:ext cx="2084906"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pic>
        <p:nvPicPr>
          <p:cNvPr id="24" name="Picture 2" descr="S:\F15015_Copernicus\3_Work\330_Work-in-process\SC4_BackgroundMat\PPT\item Copernicus\Big data.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496" y="123478"/>
            <a:ext cx="817912" cy="578306"/>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Connector 15"/>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2921937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0"/>
            <a:ext cx="2106504" cy="5175268"/>
          </a:xfrm>
          <a:prstGeom prst="rect">
            <a:avLst/>
          </a:prstGeom>
        </p:spPr>
      </p:pic>
      <p:sp>
        <p:nvSpPr>
          <p:cNvPr id="14" name="Rectangle 13"/>
          <p:cNvSpPr/>
          <p:nvPr userDrawn="1"/>
        </p:nvSpPr>
        <p:spPr>
          <a:xfrm>
            <a:off x="-21945" y="-1"/>
            <a:ext cx="2102132" cy="516403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userDrawn="1">
            <p:ph idx="1"/>
          </p:nvPr>
        </p:nvSpPr>
        <p:spPr>
          <a:xfrm>
            <a:off x="1331640" y="722087"/>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8" name="Straight Connector 27"/>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29"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32" name="TextBox 31"/>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
        <p:nvSpPr>
          <p:cNvPr id="33" name="Title 1"/>
          <p:cNvSpPr>
            <a:spLocks noGrp="1"/>
          </p:cNvSpPr>
          <p:nvPr userDrawn="1">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63395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66.xml"/><Relationship Id="rId7" Type="http://schemas.openxmlformats.org/officeDocument/2006/relationships/slideLayout" Target="../slideLayouts/slideLayout70.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5" Type="http://schemas.openxmlformats.org/officeDocument/2006/relationships/slideLayout" Target="../slideLayouts/slideLayout68.xml"/><Relationship Id="rId4" Type="http://schemas.openxmlformats.org/officeDocument/2006/relationships/slideLayout" Target="../slideLayouts/slideLayout67.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10" Type="http://schemas.openxmlformats.org/officeDocument/2006/relationships/image" Target="../media/image23.tiff"/><Relationship Id="rId4" Type="http://schemas.openxmlformats.org/officeDocument/2006/relationships/slideLayout" Target="../slideLayouts/slideLayout33.xml"/><Relationship Id="rId9"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image" Target="../media/image23.tiff"/><Relationship Id="rId4" Type="http://schemas.openxmlformats.org/officeDocument/2006/relationships/slideLayout" Target="../slideLayouts/slideLayout40.xml"/><Relationship Id="rId9"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46.xml"/><Relationship Id="rId7" Type="http://schemas.openxmlformats.org/officeDocument/2006/relationships/slideLayout" Target="../slideLayouts/slideLayout50.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5" Type="http://schemas.openxmlformats.org/officeDocument/2006/relationships/slideLayout" Target="../slideLayouts/slideLayout48.xml"/><Relationship Id="rId4" Type="http://schemas.openxmlformats.org/officeDocument/2006/relationships/slideLayout" Target="../slideLayouts/slideLayout47.xml"/><Relationship Id="rId9"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 Id="rId9"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60.xml"/><Relationship Id="rId7" Type="http://schemas.openxmlformats.org/officeDocument/2006/relationships/theme" Target="../theme/theme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10"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6243456"/>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55" r:id="rId5"/>
    <p:sldLayoutId id="2147483727" r:id="rId6"/>
    <p:sldLayoutId id="2147483728" r:id="rId7"/>
    <p:sldLayoutId id="2147483729" r:id="rId8"/>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2504789"/>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7461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746195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471072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userDrawn="1"/>
        </p:nvSpPr>
        <p:spPr>
          <a:xfrm>
            <a:off x="5940152" y="4610776"/>
            <a:ext cx="901141" cy="409245"/>
          </a:xfrm>
          <a:prstGeom prst="rect">
            <a:avLst/>
          </a:prstGeom>
          <a:solidFill>
            <a:srgbClr val="F8F8F9"/>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9" name="Picture 8"/>
          <p:cNvPicPr>
            <a:picLocks noChangeAspect="1"/>
          </p:cNvPicPr>
          <p:nvPr userDrawn="1"/>
        </p:nvPicPr>
        <p:blipFill>
          <a:blip r:embed="rId10"/>
          <a:stretch>
            <a:fillRect/>
          </a:stretch>
        </p:blipFill>
        <p:spPr>
          <a:xfrm>
            <a:off x="6004051" y="4746177"/>
            <a:ext cx="823500" cy="141500"/>
          </a:xfrm>
          <a:prstGeom prst="rect">
            <a:avLst/>
          </a:prstGeom>
        </p:spPr>
      </p:pic>
    </p:spTree>
    <p:extLst>
      <p:ext uri="{BB962C8B-B14F-4D97-AF65-F5344CB8AC3E}">
        <p14:creationId xmlns:p14="http://schemas.microsoft.com/office/powerpoint/2010/main" val="418885545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userDrawn="1"/>
        </p:nvSpPr>
        <p:spPr>
          <a:xfrm>
            <a:off x="5940152" y="4610776"/>
            <a:ext cx="901141" cy="409245"/>
          </a:xfrm>
          <a:prstGeom prst="rect">
            <a:avLst/>
          </a:prstGeom>
          <a:solidFill>
            <a:srgbClr val="F8F8F9"/>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9" name="Picture 8"/>
          <p:cNvPicPr>
            <a:picLocks noChangeAspect="1"/>
          </p:cNvPicPr>
          <p:nvPr userDrawn="1"/>
        </p:nvPicPr>
        <p:blipFill>
          <a:blip r:embed="rId10"/>
          <a:stretch>
            <a:fillRect/>
          </a:stretch>
        </p:blipFill>
        <p:spPr>
          <a:xfrm>
            <a:off x="6004051" y="4746177"/>
            <a:ext cx="823500" cy="141500"/>
          </a:xfrm>
          <a:prstGeom prst="rect">
            <a:avLst/>
          </a:prstGeom>
        </p:spPr>
      </p:pic>
    </p:spTree>
    <p:extLst>
      <p:ext uri="{BB962C8B-B14F-4D97-AF65-F5344CB8AC3E}">
        <p14:creationId xmlns:p14="http://schemas.microsoft.com/office/powerpoint/2010/main" val="85368900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430201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482862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8"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969196"/>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png"/><Relationship Id="rId1" Type="http://schemas.openxmlformats.org/officeDocument/2006/relationships/slideLayout" Target="../slideLayouts/slideLayout37.xml"/><Relationship Id="rId4" Type="http://schemas.openxmlformats.org/officeDocument/2006/relationships/hyperlink" Target="mailto:Rebecca.Calnan@ecmwf.in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7.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3" Type="http://schemas.openxmlformats.org/officeDocument/2006/relationships/hyperlink" Target="mailto:finance@ecmwf.int" TargetMode="External"/><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3" Type="http://schemas.openxmlformats.org/officeDocument/2006/relationships/hyperlink" Target="https://eur-lex.europa.eu/legal-content/EN/ALL/?uri=CELEX:32011R0282" TargetMode="External"/><Relationship Id="rId2" Type="http://schemas.openxmlformats.org/officeDocument/2006/relationships/image" Target="../media/image62.png"/><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2" Type="http://schemas.openxmlformats.org/officeDocument/2006/relationships/hyperlink" Target="mailto:copernicus-events@ecmwf.int" TargetMode="External"/><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3" Type="http://schemas.openxmlformats.org/officeDocument/2006/relationships/hyperlink" Target="mailto:eva.remete@ecmwf.int" TargetMode="External"/><Relationship Id="rId2" Type="http://schemas.openxmlformats.org/officeDocument/2006/relationships/hyperlink" Target="mailto:gorana.jerkovic@ecmwf.int" TargetMode="External"/><Relationship Id="rId1" Type="http://schemas.openxmlformats.org/officeDocument/2006/relationships/slideLayout" Target="../slideLayouts/slideLayout37.xml"/><Relationship Id="rId5" Type="http://schemas.openxmlformats.org/officeDocument/2006/relationships/hyperlink" Target="mailto:annabel.cook@ecmwf.int" TargetMode="External"/><Relationship Id="rId4" Type="http://schemas.openxmlformats.org/officeDocument/2006/relationships/hyperlink" Target="mailto:francesca.fusco@ecmwf.int"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37.xml"/><Relationship Id="rId6" Type="http://schemas.openxmlformats.org/officeDocument/2006/relationships/image" Target="../media/image65.png"/><Relationship Id="rId5" Type="http://schemas.openxmlformats.org/officeDocument/2006/relationships/hyperlink" Target="NULL" TargetMode="External"/><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hyperlink" Target="file:///C:\Users\cxfr\AppData\Roaming\OpenText\OTEdit\EC_123456\c5841130\Copernicus-support@ecmwf.int" TargetMode="External"/><Relationship Id="rId2" Type="http://schemas.openxmlformats.org/officeDocument/2006/relationships/hyperlink" Target="file:///C:\Users\cxfr\AppData\Roaming\OpenText\OTEdit\EC_123456\c5841130\" TargetMode="External"/><Relationship Id="rId1" Type="http://schemas.openxmlformats.org/officeDocument/2006/relationships/slideLayout" Target="../slideLayouts/slideLayout37.xml"/><Relationship Id="rId6" Type="http://schemas.openxmlformats.org/officeDocument/2006/relationships/hyperlink" Target="mailto:kevin.marsh@ecmwf.int" TargetMode="External"/><Relationship Id="rId5" Type="http://schemas.openxmlformats.org/officeDocument/2006/relationships/hyperlink" Target="mailto:anabelle.guillory@ecmwf.int" TargetMode="External"/><Relationship Id="rId4" Type="http://schemas.openxmlformats.org/officeDocument/2006/relationships/hyperlink" Target="mailto:xiaobo.yang@ecmwf.int"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hyperlink" Target="mailto:jean-noel.thepaut@ecmwf.int" TargetMode="External"/><Relationship Id="rId7" Type="http://schemas.openxmlformats.org/officeDocument/2006/relationships/hyperlink" Target="mailto:isabella.mazza@ecmwf.int" TargetMode="External"/><Relationship Id="rId2" Type="http://schemas.openxmlformats.org/officeDocument/2006/relationships/image" Target="../media/image47.jpg"/><Relationship Id="rId1" Type="http://schemas.openxmlformats.org/officeDocument/2006/relationships/slideLayout" Target="../slideLayouts/slideLayout37.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hyperlink" Target="mailto:Carlo.buontempo@ecmwf.int" TargetMode="External"/><Relationship Id="rId4" Type="http://schemas.openxmlformats.org/officeDocument/2006/relationships/hyperlink" Target="mailto:dick.dee@ecmwf.int" TargetMode="External"/><Relationship Id="rId9"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xml"/><Relationship Id="rId1" Type="http://schemas.openxmlformats.org/officeDocument/2006/relationships/slideLayout" Target="../slideLayouts/slideLayout37.xml"/><Relationship Id="rId4" Type="http://schemas.openxmlformats.org/officeDocument/2006/relationships/image" Target="../media/image53.png"/></Relationships>
</file>

<file path=ppt/slides/_rels/slide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xml"/><Relationship Id="rId1" Type="http://schemas.openxmlformats.org/officeDocument/2006/relationships/slideLayout" Target="../slideLayouts/slideLayout37.xml"/><Relationship Id="rId5" Type="http://schemas.openxmlformats.org/officeDocument/2006/relationships/image" Target="../media/image57.png"/><Relationship Id="rId4" Type="http://schemas.openxmlformats.org/officeDocument/2006/relationships/image" Target="../media/image5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54848132-BBAC-43E3-9772-5FA47B5F182D}"/>
              </a:ext>
            </a:extLst>
          </p:cNvPr>
          <p:cNvSpPr>
            <a:spLocks noGrp="1"/>
          </p:cNvSpPr>
          <p:nvPr>
            <p:ph type="subTitle" idx="13"/>
          </p:nvPr>
        </p:nvSpPr>
        <p:spPr>
          <a:xfrm>
            <a:off x="2602384" y="3147814"/>
            <a:ext cx="4680520" cy="1152128"/>
          </a:xfrm>
        </p:spPr>
        <p:txBody>
          <a:bodyPr>
            <a:normAutofit/>
          </a:bodyPr>
          <a:lstStyle/>
          <a:p>
            <a:r>
              <a:rPr lang="en-US" dirty="0"/>
              <a:t>C3S_4XXXXXXXXXXXXXXX</a:t>
            </a:r>
          </a:p>
          <a:p>
            <a:r>
              <a:rPr lang="en-US" dirty="0"/>
              <a:t>XXXXXXXXXXXXXXX</a:t>
            </a:r>
          </a:p>
          <a:p>
            <a:endParaRPr lang="en-GB" dirty="0"/>
          </a:p>
        </p:txBody>
      </p:sp>
      <p:sp>
        <p:nvSpPr>
          <p:cNvPr id="3" name="Rectangle 2">
            <a:extLst>
              <a:ext uri="{FF2B5EF4-FFF2-40B4-BE49-F238E27FC236}">
                <a16:creationId xmlns:a16="http://schemas.microsoft.com/office/drawing/2014/main" id="{54A74A81-5BF0-451F-B6D3-0D65106863B8}"/>
              </a:ext>
            </a:extLst>
          </p:cNvPr>
          <p:cNvSpPr/>
          <p:nvPr/>
        </p:nvSpPr>
        <p:spPr>
          <a:xfrm>
            <a:off x="2618333" y="4157667"/>
            <a:ext cx="4572000" cy="646331"/>
          </a:xfrm>
          <a:prstGeom prst="rect">
            <a:avLst/>
          </a:prstGeom>
        </p:spPr>
        <p:txBody>
          <a:bodyPr>
            <a:spAutoFit/>
          </a:bodyPr>
          <a:lstStyle/>
          <a:p>
            <a:r>
              <a:rPr lang="en-US" b="1" dirty="0">
                <a:solidFill>
                  <a:schemeClr val="bg1"/>
                </a:solidFill>
              </a:rPr>
              <a:t>Isabella Mazza</a:t>
            </a:r>
          </a:p>
          <a:p>
            <a:r>
              <a:rPr lang="en-US" dirty="0">
                <a:solidFill>
                  <a:schemeClr val="bg1"/>
                </a:solidFill>
              </a:rPr>
              <a:t>Contract Management Officer</a:t>
            </a:r>
          </a:p>
        </p:txBody>
      </p:sp>
      <p:sp>
        <p:nvSpPr>
          <p:cNvPr id="4" name="Title 1">
            <a:extLst>
              <a:ext uri="{FF2B5EF4-FFF2-40B4-BE49-F238E27FC236}">
                <a16:creationId xmlns:a16="http://schemas.microsoft.com/office/drawing/2014/main" id="{49A88013-221D-4641-B327-7707CAD7D7D3}"/>
              </a:ext>
            </a:extLst>
          </p:cNvPr>
          <p:cNvSpPr txBox="1">
            <a:spLocks/>
          </p:cNvSpPr>
          <p:nvPr/>
        </p:nvSpPr>
        <p:spPr>
          <a:xfrm>
            <a:off x="2618333" y="2298097"/>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Contract </a:t>
            </a:r>
          </a:p>
          <a:p>
            <a:r>
              <a:rPr lang="en-US" dirty="0"/>
              <a:t>Kick-Off meeting</a:t>
            </a:r>
          </a:p>
        </p:txBody>
      </p:sp>
    </p:spTree>
    <p:extLst>
      <p:ext uri="{BB962C8B-B14F-4D97-AF65-F5344CB8AC3E}">
        <p14:creationId xmlns:p14="http://schemas.microsoft.com/office/powerpoint/2010/main" val="1568190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C53835-A91E-4B0A-AA8A-D24046BE07C3}"/>
              </a:ext>
            </a:extLst>
          </p:cNvPr>
          <p:cNvSpPr>
            <a:spLocks noGrp="1"/>
          </p:cNvSpPr>
          <p:nvPr>
            <p:ph type="title"/>
          </p:nvPr>
        </p:nvSpPr>
        <p:spPr/>
        <p:txBody>
          <a:bodyPr/>
          <a:lstStyle/>
          <a:p>
            <a:r>
              <a:rPr lang="en-GB" dirty="0"/>
              <a:t>Document repository- EC Box</a:t>
            </a:r>
          </a:p>
        </p:txBody>
      </p:sp>
      <p:pic>
        <p:nvPicPr>
          <p:cNvPr id="4" name="Picture 3" descr="in7">
            <a:extLst>
              <a:ext uri="{FF2B5EF4-FFF2-40B4-BE49-F238E27FC236}">
                <a16:creationId xmlns:a16="http://schemas.microsoft.com/office/drawing/2014/main" id="{7DA0C183-E6E0-4F0E-9B4A-964546CF2D8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4008" y="670221"/>
            <a:ext cx="4042792" cy="228037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E1A6318-BE4D-4CF0-83A3-8CAB011796A7}"/>
              </a:ext>
            </a:extLst>
          </p:cNvPr>
          <p:cNvSpPr txBox="1"/>
          <p:nvPr/>
        </p:nvSpPr>
        <p:spPr>
          <a:xfrm>
            <a:off x="989211" y="771550"/>
            <a:ext cx="3006139" cy="369332"/>
          </a:xfrm>
          <a:prstGeom prst="rect">
            <a:avLst/>
          </a:prstGeom>
          <a:noFill/>
        </p:spPr>
        <p:txBody>
          <a:bodyPr wrap="square" rtlCol="0">
            <a:spAutoFit/>
          </a:bodyPr>
          <a:lstStyle/>
          <a:p>
            <a:r>
              <a:rPr lang="en-GB" altLang="en-US" b="1" dirty="0">
                <a:ea typeface="Geneva"/>
                <a:cs typeface="Verdana" panose="020B0604030504040204" pitchFamily="34" charset="0"/>
              </a:rPr>
              <a:t>Online repository system</a:t>
            </a:r>
            <a:endParaRPr lang="en-GB" b="1" dirty="0"/>
          </a:p>
        </p:txBody>
      </p:sp>
      <p:sp>
        <p:nvSpPr>
          <p:cNvPr id="6" name="Content Placeholder 1">
            <a:extLst>
              <a:ext uri="{FF2B5EF4-FFF2-40B4-BE49-F238E27FC236}">
                <a16:creationId xmlns:a16="http://schemas.microsoft.com/office/drawing/2014/main" id="{0011DFA2-1DC3-46E4-9DE8-EBCA77BFC6F1}"/>
              </a:ext>
            </a:extLst>
          </p:cNvPr>
          <p:cNvSpPr txBox="1">
            <a:spLocks/>
          </p:cNvSpPr>
          <p:nvPr/>
        </p:nvSpPr>
        <p:spPr>
          <a:xfrm>
            <a:off x="813307" y="1290763"/>
            <a:ext cx="3686685" cy="262225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r>
              <a:rPr lang="en-GB" sz="1500" b="1" dirty="0">
                <a:cs typeface="Verdana" panose="020B0604030504040204" pitchFamily="34" charset="0"/>
              </a:rPr>
              <a:t>Contractor: </a:t>
            </a:r>
          </a:p>
          <a:p>
            <a:pPr marL="616040" lvl="1" defTabSz="685800"/>
            <a:r>
              <a:rPr lang="en-GB" sz="1350" dirty="0">
                <a:cs typeface="Verdana" panose="020B0604030504040204" pitchFamily="34" charset="0"/>
              </a:rPr>
              <a:t>Upload deliverables </a:t>
            </a:r>
          </a:p>
          <a:p>
            <a:pPr marL="616040" lvl="1" defTabSz="685800"/>
            <a:r>
              <a:rPr lang="en-GB" sz="1350" dirty="0">
                <a:cs typeface="Verdana" panose="020B0604030504040204" pitchFamily="34" charset="0"/>
              </a:rPr>
              <a:t>Download revised deliverables</a:t>
            </a:r>
          </a:p>
          <a:p>
            <a:pPr defTabSz="685800"/>
            <a:endParaRPr lang="en-GB" sz="600" dirty="0"/>
          </a:p>
          <a:p>
            <a:pPr defTabSz="685800"/>
            <a:r>
              <a:rPr lang="en-GB" sz="1500" b="1" dirty="0">
                <a:cs typeface="Verdana" panose="020B0604030504040204" pitchFamily="34" charset="0"/>
              </a:rPr>
              <a:t>ECMWF: </a:t>
            </a:r>
          </a:p>
          <a:p>
            <a:pPr marL="616040" lvl="1" defTabSz="685800"/>
            <a:r>
              <a:rPr lang="en-GB" sz="1350" dirty="0">
                <a:cs typeface="Verdana" panose="020B0604030504040204" pitchFamily="34" charset="0"/>
              </a:rPr>
              <a:t>Approve / reject deliverables</a:t>
            </a:r>
          </a:p>
          <a:p>
            <a:pPr marL="616040" lvl="1" defTabSz="685800"/>
            <a:r>
              <a:rPr lang="en-GB" sz="1350" dirty="0">
                <a:cs typeface="Verdana" panose="020B0604030504040204" pitchFamily="34" charset="0"/>
              </a:rPr>
              <a:t>Provide feedback to contractors</a:t>
            </a:r>
          </a:p>
          <a:p>
            <a:pPr marL="616040" lvl="1" defTabSz="685800"/>
            <a:r>
              <a:rPr lang="en-GB" sz="1350" dirty="0">
                <a:cs typeface="Verdana" panose="020B0604030504040204" pitchFamily="34" charset="0"/>
              </a:rPr>
              <a:t>Track status of deliverables</a:t>
            </a:r>
          </a:p>
          <a:p>
            <a:pPr marL="616040" lvl="1" defTabSz="685800"/>
            <a:r>
              <a:rPr lang="en-GB" sz="1350" dirty="0">
                <a:cs typeface="Verdana" panose="020B0604030504040204" pitchFamily="34" charset="0"/>
              </a:rPr>
              <a:t>Provide access to the European Commission to a repository of validated deliverables</a:t>
            </a:r>
          </a:p>
        </p:txBody>
      </p:sp>
      <p:pic>
        <p:nvPicPr>
          <p:cNvPr id="7" name="Picture 6">
            <a:extLst>
              <a:ext uri="{FF2B5EF4-FFF2-40B4-BE49-F238E27FC236}">
                <a16:creationId xmlns:a16="http://schemas.microsoft.com/office/drawing/2014/main" id="{7F5169A3-4796-411A-AD2A-71C1A8B8AF01}"/>
              </a:ext>
            </a:extLst>
          </p:cNvPr>
          <p:cNvPicPr>
            <a:picLocks noChangeAspect="1"/>
          </p:cNvPicPr>
          <p:nvPr/>
        </p:nvPicPr>
        <p:blipFill>
          <a:blip r:embed="rId3"/>
          <a:stretch>
            <a:fillRect/>
          </a:stretch>
        </p:blipFill>
        <p:spPr>
          <a:xfrm>
            <a:off x="5004048" y="2960872"/>
            <a:ext cx="3524108" cy="685581"/>
          </a:xfrm>
          <a:prstGeom prst="rect">
            <a:avLst/>
          </a:prstGeom>
        </p:spPr>
      </p:pic>
      <p:sp>
        <p:nvSpPr>
          <p:cNvPr id="10" name="TextBox 9">
            <a:extLst>
              <a:ext uri="{FF2B5EF4-FFF2-40B4-BE49-F238E27FC236}">
                <a16:creationId xmlns:a16="http://schemas.microsoft.com/office/drawing/2014/main" id="{2A809C66-6C45-4685-83FE-5B8BE9CC1FC6}"/>
              </a:ext>
            </a:extLst>
          </p:cNvPr>
          <p:cNvSpPr txBox="1"/>
          <p:nvPr/>
        </p:nvSpPr>
        <p:spPr>
          <a:xfrm>
            <a:off x="4860032" y="3633867"/>
            <a:ext cx="4320480" cy="954107"/>
          </a:xfrm>
          <a:prstGeom prst="rect">
            <a:avLst/>
          </a:prstGeom>
          <a:noFill/>
        </p:spPr>
        <p:txBody>
          <a:bodyPr wrap="square" rtlCol="0">
            <a:spAutoFit/>
          </a:bodyPr>
          <a:lstStyle/>
          <a:p>
            <a:r>
              <a:rPr lang="en-GB" sz="1400" b="1" dirty="0"/>
              <a:t>Access:</a:t>
            </a:r>
          </a:p>
          <a:p>
            <a:r>
              <a:rPr lang="en-GB" sz="1400" dirty="0"/>
              <a:t>- For prime contractors (Service Manager and PI)</a:t>
            </a:r>
          </a:p>
          <a:p>
            <a:r>
              <a:rPr lang="en-GB" sz="1400" dirty="0"/>
              <a:t>- Via soft token, on computer, tablet or smart phone</a:t>
            </a:r>
          </a:p>
          <a:p>
            <a:r>
              <a:rPr lang="en-GB" sz="1400" dirty="0"/>
              <a:t>- Email for access will be provided</a:t>
            </a:r>
          </a:p>
        </p:txBody>
      </p:sp>
      <p:sp>
        <p:nvSpPr>
          <p:cNvPr id="8" name="TextBox 7">
            <a:extLst>
              <a:ext uri="{FF2B5EF4-FFF2-40B4-BE49-F238E27FC236}">
                <a16:creationId xmlns:a16="http://schemas.microsoft.com/office/drawing/2014/main" id="{DF23777F-BCA3-46E7-BA5C-064E1223AA41}"/>
              </a:ext>
            </a:extLst>
          </p:cNvPr>
          <p:cNvSpPr txBox="1"/>
          <p:nvPr/>
        </p:nvSpPr>
        <p:spPr>
          <a:xfrm>
            <a:off x="989211" y="4083918"/>
            <a:ext cx="4374877" cy="738664"/>
          </a:xfrm>
          <a:prstGeom prst="rect">
            <a:avLst/>
          </a:prstGeom>
          <a:noFill/>
        </p:spPr>
        <p:txBody>
          <a:bodyPr wrap="square" rtlCol="0">
            <a:spAutoFit/>
          </a:bodyPr>
          <a:lstStyle/>
          <a:p>
            <a:r>
              <a:rPr lang="en-GB" sz="1400" b="1" dirty="0"/>
              <a:t>Support for Contractor:</a:t>
            </a:r>
          </a:p>
          <a:p>
            <a:pPr marL="285750" indent="-285750">
              <a:buFontTx/>
              <a:buChar char="-"/>
            </a:pPr>
            <a:r>
              <a:rPr lang="en-GB" sz="1350" dirty="0">
                <a:cs typeface="Verdana" panose="020B0604030504040204" pitchFamily="34" charset="0"/>
              </a:rPr>
              <a:t>Copernicus Contract Management </a:t>
            </a:r>
          </a:p>
          <a:p>
            <a:pPr marL="285750" indent="-285750">
              <a:buFontTx/>
              <a:buChar char="-"/>
            </a:pPr>
            <a:r>
              <a:rPr lang="fr-FR" sz="1350" dirty="0">
                <a:cs typeface="Verdana" panose="020B0604030504040204" pitchFamily="34" charset="0"/>
              </a:rPr>
              <a:t>EC Box manager </a:t>
            </a:r>
            <a:r>
              <a:rPr lang="fr-FR" sz="1400" dirty="0"/>
              <a:t>(</a:t>
            </a:r>
            <a:r>
              <a:rPr lang="fr-FR" sz="1400" dirty="0">
                <a:hlinkClick r:id="rId4"/>
              </a:rPr>
              <a:t>rebecca.calnan@ecmwf.int</a:t>
            </a:r>
            <a:r>
              <a:rPr lang="fr-FR" sz="1400" dirty="0"/>
              <a:t>)</a:t>
            </a:r>
          </a:p>
        </p:txBody>
      </p:sp>
    </p:spTree>
    <p:extLst>
      <p:ext uri="{BB962C8B-B14F-4D97-AF65-F5344CB8AC3E}">
        <p14:creationId xmlns:p14="http://schemas.microsoft.com/office/powerpoint/2010/main" val="868377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132A3C-E135-4C91-9BCE-0403C4A65ED8}"/>
              </a:ext>
            </a:extLst>
          </p:cNvPr>
          <p:cNvSpPr>
            <a:spLocks noGrp="1"/>
          </p:cNvSpPr>
          <p:nvPr>
            <p:ph type="title"/>
          </p:nvPr>
        </p:nvSpPr>
        <p:spPr/>
        <p:txBody>
          <a:bodyPr/>
          <a:lstStyle/>
          <a:p>
            <a:r>
              <a:rPr lang="en-GB" dirty="0"/>
              <a:t>Meetings</a:t>
            </a:r>
          </a:p>
        </p:txBody>
      </p:sp>
      <p:graphicFrame>
        <p:nvGraphicFramePr>
          <p:cNvPr id="4" name="Table 3">
            <a:extLst>
              <a:ext uri="{FF2B5EF4-FFF2-40B4-BE49-F238E27FC236}">
                <a16:creationId xmlns:a16="http://schemas.microsoft.com/office/drawing/2014/main" id="{8EF41816-BA37-456F-89A4-CF400696F649}"/>
              </a:ext>
            </a:extLst>
          </p:cNvPr>
          <p:cNvGraphicFramePr>
            <a:graphicFrameLocks noGrp="1"/>
          </p:cNvGraphicFramePr>
          <p:nvPr>
            <p:extLst>
              <p:ext uri="{D42A27DB-BD31-4B8C-83A1-F6EECF244321}">
                <p14:modId xmlns:p14="http://schemas.microsoft.com/office/powerpoint/2010/main" val="3532997221"/>
              </p:ext>
            </p:extLst>
          </p:nvPr>
        </p:nvGraphicFramePr>
        <p:xfrm>
          <a:off x="867704" y="915566"/>
          <a:ext cx="7819096" cy="3279207"/>
        </p:xfrm>
        <a:graphic>
          <a:graphicData uri="http://schemas.openxmlformats.org/drawingml/2006/table">
            <a:tbl>
              <a:tblPr firstRow="1" bandRow="1">
                <a:tableStyleId>{5C22544A-7EE6-4342-B048-85BDC9FD1C3A}</a:tableStyleId>
              </a:tblPr>
              <a:tblGrid>
                <a:gridCol w="1328032">
                  <a:extLst>
                    <a:ext uri="{9D8B030D-6E8A-4147-A177-3AD203B41FA5}">
                      <a16:colId xmlns:a16="http://schemas.microsoft.com/office/drawing/2014/main" val="20000"/>
                    </a:ext>
                  </a:extLst>
                </a:gridCol>
                <a:gridCol w="2232248">
                  <a:extLst>
                    <a:ext uri="{9D8B030D-6E8A-4147-A177-3AD203B41FA5}">
                      <a16:colId xmlns:a16="http://schemas.microsoft.com/office/drawing/2014/main" val="2747943930"/>
                    </a:ext>
                  </a:extLst>
                </a:gridCol>
                <a:gridCol w="2304256">
                  <a:extLst>
                    <a:ext uri="{9D8B030D-6E8A-4147-A177-3AD203B41FA5}">
                      <a16:colId xmlns:a16="http://schemas.microsoft.com/office/drawing/2014/main" val="20002"/>
                    </a:ext>
                  </a:extLst>
                </a:gridCol>
                <a:gridCol w="1954560">
                  <a:extLst>
                    <a:ext uri="{9D8B030D-6E8A-4147-A177-3AD203B41FA5}">
                      <a16:colId xmlns:a16="http://schemas.microsoft.com/office/drawing/2014/main" val="2305038156"/>
                    </a:ext>
                  </a:extLst>
                </a:gridCol>
              </a:tblGrid>
              <a:tr h="628257">
                <a:tc>
                  <a:txBody>
                    <a:bodyPr/>
                    <a:lstStyle/>
                    <a:p>
                      <a:endParaRPr lang="en-GB" sz="1400" dirty="0">
                        <a:solidFill>
                          <a:schemeClr val="tx1"/>
                        </a:solidFill>
                      </a:endParaRPr>
                    </a:p>
                  </a:txBody>
                  <a:tcPr anchor="ctr">
                    <a:solidFill>
                      <a:schemeClr val="accent2">
                        <a:lumMod val="20000"/>
                        <a:lumOff val="8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dirty="0">
                          <a:solidFill>
                            <a:schemeClr val="tx1"/>
                          </a:solidFill>
                        </a:rPr>
                        <a:t>Monthly review meetings</a:t>
                      </a:r>
                    </a:p>
                  </a:txBody>
                  <a:tcPr anchor="ctr">
                    <a:solidFill>
                      <a:schemeClr val="accent2">
                        <a:lumMod val="20000"/>
                        <a:lumOff val="8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dirty="0">
                          <a:solidFill>
                            <a:schemeClr val="tx1"/>
                          </a:solidFill>
                        </a:rPr>
                        <a:t>Progress review meetings</a:t>
                      </a:r>
                    </a:p>
                  </a:txBody>
                  <a:tcPr anchor="ctr">
                    <a:solidFill>
                      <a:schemeClr val="accent2">
                        <a:lumMod val="20000"/>
                        <a:lumOff val="8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dirty="0">
                          <a:solidFill>
                            <a:schemeClr val="tx1"/>
                          </a:solidFill>
                        </a:rPr>
                        <a:t>…….</a:t>
                      </a:r>
                    </a:p>
                  </a:txBody>
                  <a:tcPr anchor="ctr">
                    <a:solidFill>
                      <a:schemeClr val="accent2">
                        <a:lumMod val="20000"/>
                        <a:lumOff val="80000"/>
                      </a:schemeClr>
                    </a:solidFill>
                  </a:tcPr>
                </a:tc>
                <a:extLst>
                  <a:ext uri="{0D108BD9-81ED-4DB2-BD59-A6C34878D82A}">
                    <a16:rowId xmlns:a16="http://schemas.microsoft.com/office/drawing/2014/main" val="10000"/>
                  </a:ext>
                </a:extLst>
              </a:tr>
              <a:tr h="448755">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latin typeface="+mn-lt"/>
                          <a:ea typeface="+mn-ea"/>
                          <a:cs typeface="+mn-cs"/>
                        </a:rPr>
                        <a:t>Frequency</a:t>
                      </a:r>
                    </a:p>
                  </a:txBody>
                  <a:tcPr anchor="ctr">
                    <a:solidFill>
                      <a:schemeClr val="accent2">
                        <a:lumMod val="20000"/>
                        <a:lumOff val="8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Monthly</a:t>
                      </a:r>
                    </a:p>
                  </a:txBody>
                  <a:tcPr anchor="ctr">
                    <a:solidFill>
                      <a:schemeClr val="accent2">
                        <a:lumMod val="40000"/>
                        <a:lumOff val="6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Quarterly or six-monthly</a:t>
                      </a:r>
                    </a:p>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(at payment milestone)*</a:t>
                      </a:r>
                    </a:p>
                  </a:txBody>
                  <a:tcPr anchor="ctr">
                    <a:solidFill>
                      <a:schemeClr val="accent2">
                        <a:lumMod val="40000"/>
                        <a:lumOff val="6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Ad-hoc meetings organized by ECMWF</a:t>
                      </a:r>
                    </a:p>
                  </a:txBody>
                  <a:tcPr anchor="ctr">
                    <a:solidFill>
                      <a:schemeClr val="accent2">
                        <a:lumMod val="40000"/>
                        <a:lumOff val="60000"/>
                      </a:schemeClr>
                    </a:solidFill>
                  </a:tcPr>
                </a:tc>
                <a:extLst>
                  <a:ext uri="{0D108BD9-81ED-4DB2-BD59-A6C34878D82A}">
                    <a16:rowId xmlns:a16="http://schemas.microsoft.com/office/drawing/2014/main" val="10001"/>
                  </a:ext>
                </a:extLst>
              </a:tr>
              <a:tr h="448755">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latin typeface="+mn-lt"/>
                          <a:ea typeface="+mn-ea"/>
                          <a:cs typeface="+mn-cs"/>
                        </a:rPr>
                        <a:t>Participants</a:t>
                      </a:r>
                    </a:p>
                  </a:txBody>
                  <a:tcPr anchor="ctr">
                    <a:solidFill>
                      <a:schemeClr val="accent2">
                        <a:lumMod val="20000"/>
                        <a:lumOff val="8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Lead contractor and ECMWF</a:t>
                      </a:r>
                    </a:p>
                  </a:txBody>
                  <a:tcPr anchor="ctr">
                    <a:solidFill>
                      <a:schemeClr val="accent2">
                        <a:lumMod val="40000"/>
                        <a:lumOff val="6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Lead contractor and ECMWF</a:t>
                      </a:r>
                    </a:p>
                  </a:txBody>
                  <a:tcPr anchor="ctr">
                    <a:solidFill>
                      <a:schemeClr val="accent2">
                        <a:lumMod val="40000"/>
                        <a:lumOff val="6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a:t>
                      </a:r>
                    </a:p>
                  </a:txBody>
                  <a:tcPr anchor="ctr">
                    <a:solidFill>
                      <a:schemeClr val="accent2">
                        <a:lumMod val="40000"/>
                        <a:lumOff val="60000"/>
                      </a:schemeClr>
                    </a:solidFill>
                  </a:tcPr>
                </a:tc>
                <a:extLst>
                  <a:ext uri="{0D108BD9-81ED-4DB2-BD59-A6C34878D82A}">
                    <a16:rowId xmlns:a16="http://schemas.microsoft.com/office/drawing/2014/main" val="10002"/>
                  </a:ext>
                </a:extLst>
              </a:tr>
              <a:tr h="987261">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latin typeface="+mn-lt"/>
                          <a:ea typeface="+mn-ea"/>
                          <a:cs typeface="+mn-cs"/>
                        </a:rPr>
                        <a:t>Content</a:t>
                      </a:r>
                    </a:p>
                  </a:txBody>
                  <a:tcPr anchor="ctr">
                    <a:solidFill>
                      <a:schemeClr val="accent2">
                        <a:lumMod val="20000"/>
                        <a:lumOff val="80000"/>
                      </a:schemeClr>
                    </a:solidFill>
                  </a:tcPr>
                </a:tc>
                <a:tc>
                  <a:txBody>
                    <a:bodyPr/>
                    <a:lstStyle/>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Main method of liaising with ECMWF</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Discuss progress in a more frequent and a less formal way</a:t>
                      </a:r>
                    </a:p>
                  </a:txBody>
                  <a:tcPr>
                    <a:solidFill>
                      <a:schemeClr val="accent2">
                        <a:lumMod val="40000"/>
                        <a:lumOff val="60000"/>
                      </a:schemeClr>
                    </a:solidFill>
                  </a:tcPr>
                </a:tc>
                <a:tc>
                  <a:txBody>
                    <a:bodyPr/>
                    <a:lstStyle/>
                    <a:p>
                      <a:pPr marL="452438" lvl="2" indent="-452438">
                        <a:defRPr/>
                      </a:pPr>
                      <a:r>
                        <a:rPr lang="en-GB" altLang="en-US" sz="1200" b="1" dirty="0">
                          <a:solidFill>
                            <a:schemeClr val="tx1"/>
                          </a:solidFill>
                        </a:rPr>
                        <a:t>Discuss progress</a:t>
                      </a:r>
                      <a:r>
                        <a:rPr lang="en-GB" altLang="en-US" sz="1200" dirty="0">
                          <a:solidFill>
                            <a:schemeClr val="tx1"/>
                          </a:solidFill>
                        </a:rPr>
                        <a:t>:</a:t>
                      </a:r>
                    </a:p>
                    <a:p>
                      <a:pPr marL="180000" lvl="2" indent="-180000" algn="l" defTabSz="1219170" rtl="0" eaLnBrk="1" latinLnBrk="0" hangingPunct="1">
                        <a:buFont typeface="Wingdings" panose="05000000000000000000" pitchFamily="2" charset="2"/>
                        <a:buChar char="§"/>
                        <a:defRPr/>
                      </a:pPr>
                      <a:r>
                        <a:rPr lang="en-GB" sz="1200" b="0" kern="1200" dirty="0">
                          <a:solidFill>
                            <a:schemeClr val="tx1"/>
                          </a:solidFill>
                          <a:latin typeface="+mn-lt"/>
                          <a:cs typeface="Verdana" panose="020B0604030504040204" pitchFamily="34" charset="0"/>
                        </a:rPr>
                        <a:t>Status on all work-packages</a:t>
                      </a:r>
                    </a:p>
                    <a:p>
                      <a:pPr marL="180000" lvl="2" indent="-180000" algn="l" defTabSz="1219170" rtl="0" eaLnBrk="1" latinLnBrk="0" hangingPunct="1">
                        <a:buFont typeface="Wingdings" panose="05000000000000000000" pitchFamily="2" charset="2"/>
                        <a:buChar char="§"/>
                        <a:defRPr/>
                      </a:pPr>
                      <a:r>
                        <a:rPr lang="en-GB" sz="1200" b="0" kern="1200" dirty="0">
                          <a:solidFill>
                            <a:schemeClr val="tx1"/>
                          </a:solidFill>
                          <a:latin typeface="+mn-lt"/>
                          <a:cs typeface="Verdana" panose="020B0604030504040204" pitchFamily="34" charset="0"/>
                        </a:rPr>
                        <a:t>Plans </a:t>
                      </a:r>
                      <a:r>
                        <a:rPr lang="en-GB" sz="1200" b="0" kern="1200" dirty="0">
                          <a:solidFill>
                            <a:schemeClr val="tx1"/>
                          </a:solidFill>
                          <a:latin typeface="+mn-lt"/>
                          <a:ea typeface="+mn-ea"/>
                          <a:cs typeface="Verdana" panose="020B0604030504040204" pitchFamily="34" charset="0"/>
                        </a:rPr>
                        <a:t>for</a:t>
                      </a:r>
                      <a:r>
                        <a:rPr lang="en-GB" sz="1200" b="0" kern="1200" dirty="0">
                          <a:solidFill>
                            <a:schemeClr val="tx1"/>
                          </a:solidFill>
                          <a:latin typeface="+mn-lt"/>
                          <a:cs typeface="Verdana" panose="020B0604030504040204" pitchFamily="34" charset="0"/>
                        </a:rPr>
                        <a:t> the following months</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Update risk register and mitigation strategy</a:t>
                      </a:r>
                    </a:p>
                  </a:txBody>
                  <a:tcPr>
                    <a:solidFill>
                      <a:schemeClr val="accent2">
                        <a:lumMod val="40000"/>
                        <a:lumOff val="60000"/>
                      </a:schemeClr>
                    </a:solidFill>
                  </a:tcPr>
                </a:tc>
                <a:tc>
                  <a:txBody>
                    <a:bodyPr/>
                    <a:lstStyle/>
                    <a:p>
                      <a:pPr marL="0" lvl="2" indent="0" algn="ctr" defTabSz="1219170" rtl="0" eaLnBrk="1" latinLnBrk="0" hangingPunct="1">
                        <a:buFont typeface="Wingdings" panose="05000000000000000000" pitchFamily="2" charset="2"/>
                        <a:buNone/>
                        <a:defRPr/>
                      </a:pPr>
                      <a:r>
                        <a:rPr lang="en-GB" altLang="en-US" sz="1200" b="1" kern="1200" dirty="0">
                          <a:solidFill>
                            <a:schemeClr val="tx1"/>
                          </a:solidFill>
                          <a:latin typeface="+mn-lt"/>
                          <a:cs typeface="Verdana" panose="020B0604030504040204" pitchFamily="34" charset="0"/>
                        </a:rPr>
                        <a:t>………….</a:t>
                      </a:r>
                    </a:p>
                  </a:txBody>
                  <a:tcPr anchor="ctr">
                    <a:solidFill>
                      <a:schemeClr val="accent2">
                        <a:lumMod val="40000"/>
                        <a:lumOff val="60000"/>
                      </a:schemeClr>
                    </a:solidFill>
                  </a:tcPr>
                </a:tc>
                <a:extLst>
                  <a:ext uri="{0D108BD9-81ED-4DB2-BD59-A6C34878D82A}">
                    <a16:rowId xmlns:a16="http://schemas.microsoft.com/office/drawing/2014/main" val="10003"/>
                  </a:ext>
                </a:extLst>
              </a:tr>
              <a:tr h="727332">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latin typeface="+mn-lt"/>
                          <a:ea typeface="+mn-ea"/>
                          <a:cs typeface="+mn-cs"/>
                        </a:rPr>
                        <a:t>Actions</a:t>
                      </a:r>
                    </a:p>
                  </a:txBody>
                  <a:tcPr anchor="ctr">
                    <a:solidFill>
                      <a:schemeClr val="accent2">
                        <a:lumMod val="20000"/>
                        <a:lumOff val="80000"/>
                      </a:schemeClr>
                    </a:solidFill>
                  </a:tcPr>
                </a:tc>
                <a:tc>
                  <a:txBody>
                    <a:bodyPr/>
                    <a:lstStyle/>
                    <a:p>
                      <a:pPr marL="0" lvl="2" indent="0" algn="l" defTabSz="1219170" rtl="0" eaLnBrk="1" latinLnBrk="0" hangingPunct="1">
                        <a:buFont typeface="Wingdings" panose="05000000000000000000" pitchFamily="2" charset="2"/>
                        <a:buNone/>
                        <a:defRPr/>
                      </a:pPr>
                      <a:r>
                        <a:rPr lang="en-GB" altLang="en-US" sz="1200" b="0" kern="1200" dirty="0">
                          <a:solidFill>
                            <a:schemeClr val="tx1"/>
                          </a:solidFill>
                          <a:latin typeface="+mn-lt"/>
                          <a:cs typeface="Verdana" panose="020B0604030504040204" pitchFamily="34" charset="0"/>
                        </a:rPr>
                        <a:t>Lead contractor to provide:</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Agenda (min 2 days advance)</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Minutes</a:t>
                      </a:r>
                    </a:p>
                  </a:txBody>
                  <a:tcPr>
                    <a:solidFill>
                      <a:schemeClr val="accent2">
                        <a:lumMod val="40000"/>
                        <a:lumOff val="60000"/>
                      </a:schemeClr>
                    </a:solidFill>
                  </a:tcPr>
                </a:tc>
                <a:tc>
                  <a:txBody>
                    <a:bodyPr/>
                    <a:lstStyle/>
                    <a:p>
                      <a:pPr marL="0" lvl="2" indent="0" algn="l" defTabSz="1219170" rtl="0" eaLnBrk="1" latinLnBrk="0" hangingPunct="1">
                        <a:buFont typeface="Wingdings" panose="05000000000000000000" pitchFamily="2" charset="2"/>
                        <a:buNone/>
                        <a:defRPr/>
                      </a:pPr>
                      <a:r>
                        <a:rPr lang="en-GB" altLang="en-US" sz="1200" b="0" kern="1200" dirty="0">
                          <a:solidFill>
                            <a:schemeClr val="tx1"/>
                          </a:solidFill>
                          <a:latin typeface="+mn-lt"/>
                          <a:cs typeface="Verdana" panose="020B0604030504040204" pitchFamily="34" charset="0"/>
                        </a:rPr>
                        <a:t>Lead contractor to provide:</a:t>
                      </a:r>
                    </a:p>
                    <a:p>
                      <a:pPr marL="180000" marR="0" lvl="2" indent="-180000" algn="l" defTabSz="121917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altLang="en-US" sz="1200" b="0" kern="1200" dirty="0">
                          <a:solidFill>
                            <a:schemeClr val="tx1"/>
                          </a:solidFill>
                          <a:latin typeface="+mn-lt"/>
                          <a:cs typeface="Verdana" panose="020B0604030504040204" pitchFamily="34" charset="0"/>
                        </a:rPr>
                        <a:t>Agenda (min 5 days advance)</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Minutes</a:t>
                      </a:r>
                    </a:p>
                  </a:txBody>
                  <a:tcPr>
                    <a:solidFill>
                      <a:schemeClr val="accent2">
                        <a:lumMod val="40000"/>
                        <a:lumOff val="60000"/>
                      </a:schemeClr>
                    </a:solidFill>
                  </a:tcPr>
                </a:tc>
                <a:tc>
                  <a:txBody>
                    <a:bodyPr/>
                    <a:lstStyle/>
                    <a:p>
                      <a:pPr marL="0" lvl="2" indent="0" algn="l" defTabSz="1219170" rtl="0" eaLnBrk="1" latinLnBrk="0" hangingPunct="1">
                        <a:buFont typeface="Wingdings" panose="05000000000000000000" pitchFamily="2" charset="2"/>
                        <a:buNone/>
                        <a:defRPr/>
                      </a:pPr>
                      <a:r>
                        <a:rPr lang="en-GB" altLang="en-US" sz="1200" b="0" kern="1200" dirty="0">
                          <a:solidFill>
                            <a:schemeClr val="tx1"/>
                          </a:solidFill>
                          <a:latin typeface="+mn-lt"/>
                          <a:cs typeface="Verdana" panose="020B0604030504040204" pitchFamily="34" charset="0"/>
                        </a:rPr>
                        <a:t>ECMWF to provide:</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Agenda</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Minutes</a:t>
                      </a:r>
                    </a:p>
                  </a:txBody>
                  <a:tcPr>
                    <a:solidFill>
                      <a:schemeClr val="accent2">
                        <a:lumMod val="40000"/>
                        <a:lumOff val="60000"/>
                      </a:schemeClr>
                    </a:solidFill>
                  </a:tcPr>
                </a:tc>
                <a:extLst>
                  <a:ext uri="{0D108BD9-81ED-4DB2-BD59-A6C34878D82A}">
                    <a16:rowId xmlns:a16="http://schemas.microsoft.com/office/drawing/2014/main" val="2327366004"/>
                  </a:ext>
                </a:extLst>
              </a:tr>
            </a:tbl>
          </a:graphicData>
        </a:graphic>
      </p:graphicFrame>
      <p:sp>
        <p:nvSpPr>
          <p:cNvPr id="5" name="Content Placeholder 2">
            <a:extLst>
              <a:ext uri="{FF2B5EF4-FFF2-40B4-BE49-F238E27FC236}">
                <a16:creationId xmlns:a16="http://schemas.microsoft.com/office/drawing/2014/main" id="{918D201B-842A-4C85-A0DE-715C73C30A15}"/>
              </a:ext>
            </a:extLst>
          </p:cNvPr>
          <p:cNvSpPr txBox="1">
            <a:spLocks/>
          </p:cNvSpPr>
          <p:nvPr/>
        </p:nvSpPr>
        <p:spPr bwMode="auto">
          <a:xfrm>
            <a:off x="867704" y="4371950"/>
            <a:ext cx="4608512" cy="347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2438" indent="-452438" algn="l" rtl="0" eaLnBrk="0" fontAlgn="base" hangingPunct="0">
              <a:spcBef>
                <a:spcPct val="20000"/>
              </a:spcBef>
              <a:spcAft>
                <a:spcPct val="0"/>
              </a:spcAft>
              <a:buClr>
                <a:srgbClr val="231F89"/>
              </a:buClr>
              <a:buFont typeface="Wingdings" panose="05000000000000000000" pitchFamily="2" charset="2"/>
              <a:buChar char="«"/>
              <a:defRPr sz="1900">
                <a:solidFill>
                  <a:srgbClr val="941333"/>
                </a:solidFill>
                <a:latin typeface="+mn-lt"/>
                <a:ea typeface="+mn-ea"/>
                <a:cs typeface="+mn-cs"/>
              </a:defRPr>
            </a:lvl1pPr>
            <a:lvl2pPr marL="804863" indent="-350838" algn="l" rtl="0" eaLnBrk="0" fontAlgn="base" hangingPunct="0">
              <a:spcBef>
                <a:spcPct val="20000"/>
              </a:spcBef>
              <a:spcAft>
                <a:spcPct val="0"/>
              </a:spcAft>
              <a:buClr>
                <a:srgbClr val="231F89"/>
              </a:buClr>
              <a:buFont typeface="Wingdings" panose="05000000000000000000" pitchFamily="2" charset="2"/>
              <a:buChar char="«"/>
              <a:defRPr>
                <a:solidFill>
                  <a:srgbClr val="941333"/>
                </a:solidFill>
                <a:latin typeface="+mn-lt"/>
              </a:defRPr>
            </a:lvl2pPr>
            <a:lvl3pPr marL="1089025" indent="-282575" algn="l" rtl="0" eaLnBrk="0" fontAlgn="base" hangingPunct="0">
              <a:spcBef>
                <a:spcPct val="20000"/>
              </a:spcBef>
              <a:spcAft>
                <a:spcPct val="0"/>
              </a:spcAft>
              <a:buClr>
                <a:srgbClr val="231F89"/>
              </a:buClr>
              <a:buFont typeface="Wingdings" panose="05000000000000000000" pitchFamily="2" charset="2"/>
              <a:buChar char="«"/>
              <a:defRPr sz="1700">
                <a:solidFill>
                  <a:srgbClr val="941333"/>
                </a:solidFill>
                <a:latin typeface="+mn-lt"/>
              </a:defRPr>
            </a:lvl3pPr>
            <a:lvl4pPr marL="1355725" indent="-265113" algn="l" rtl="0" eaLnBrk="0" fontAlgn="base" hangingPunct="0">
              <a:spcBef>
                <a:spcPct val="20000"/>
              </a:spcBef>
              <a:spcAft>
                <a:spcPct val="0"/>
              </a:spcAft>
              <a:buClr>
                <a:srgbClr val="231F89"/>
              </a:buClr>
              <a:buFont typeface="Wingdings" panose="05000000000000000000" pitchFamily="2" charset="2"/>
              <a:buChar char="«"/>
              <a:defRPr sz="1600">
                <a:solidFill>
                  <a:srgbClr val="941333"/>
                </a:solidFill>
                <a:latin typeface="+mn-lt"/>
              </a:defRPr>
            </a:lvl4pPr>
            <a:lvl5pPr marL="1582738" indent="-225425" algn="l" rtl="0" eaLnBrk="0" fontAlgn="base" hangingPunct="0">
              <a:spcBef>
                <a:spcPct val="20000"/>
              </a:spcBef>
              <a:spcAft>
                <a:spcPct val="0"/>
              </a:spcAft>
              <a:buClr>
                <a:srgbClr val="231F89"/>
              </a:buClr>
              <a:buFont typeface="Wingdings" panose="05000000000000000000" pitchFamily="2" charset="2"/>
              <a:buChar char="«"/>
              <a:defRPr sz="1500">
                <a:solidFill>
                  <a:srgbClr val="941333"/>
                </a:solidFill>
                <a:latin typeface="+mn-lt"/>
              </a:defRPr>
            </a:lvl5pPr>
            <a:lvl6pPr marL="2039938" indent="-225425" algn="l" rtl="0" fontAlgn="base">
              <a:spcBef>
                <a:spcPct val="20000"/>
              </a:spcBef>
              <a:spcAft>
                <a:spcPct val="0"/>
              </a:spcAft>
              <a:buClr>
                <a:srgbClr val="FFC901"/>
              </a:buClr>
              <a:buFont typeface="Wingdings" pitchFamily="2" charset="2"/>
              <a:buChar char="«"/>
              <a:defRPr sz="1500">
                <a:solidFill>
                  <a:srgbClr val="00468C"/>
                </a:solidFill>
                <a:latin typeface="+mn-lt"/>
              </a:defRPr>
            </a:lvl6pPr>
            <a:lvl7pPr marL="2497138" indent="-225425" algn="l" rtl="0" fontAlgn="base">
              <a:spcBef>
                <a:spcPct val="20000"/>
              </a:spcBef>
              <a:spcAft>
                <a:spcPct val="0"/>
              </a:spcAft>
              <a:buClr>
                <a:srgbClr val="FFC901"/>
              </a:buClr>
              <a:buFont typeface="Wingdings" pitchFamily="2" charset="2"/>
              <a:buChar char="«"/>
              <a:defRPr sz="1500">
                <a:solidFill>
                  <a:srgbClr val="00468C"/>
                </a:solidFill>
                <a:latin typeface="+mn-lt"/>
              </a:defRPr>
            </a:lvl7pPr>
            <a:lvl8pPr marL="2954338" indent="-225425" algn="l" rtl="0" fontAlgn="base">
              <a:spcBef>
                <a:spcPct val="20000"/>
              </a:spcBef>
              <a:spcAft>
                <a:spcPct val="0"/>
              </a:spcAft>
              <a:buClr>
                <a:srgbClr val="FFC901"/>
              </a:buClr>
              <a:buFont typeface="Wingdings" pitchFamily="2" charset="2"/>
              <a:buChar char="«"/>
              <a:defRPr sz="1500">
                <a:solidFill>
                  <a:srgbClr val="00468C"/>
                </a:solidFill>
                <a:latin typeface="+mn-lt"/>
              </a:defRPr>
            </a:lvl8pPr>
            <a:lvl9pPr marL="3411538" indent="-225425" algn="l" rtl="0" fontAlgn="base">
              <a:spcBef>
                <a:spcPct val="20000"/>
              </a:spcBef>
              <a:spcAft>
                <a:spcPct val="0"/>
              </a:spcAft>
              <a:buClr>
                <a:srgbClr val="FFC901"/>
              </a:buClr>
              <a:buFont typeface="Wingdings" pitchFamily="2" charset="2"/>
              <a:buChar char="«"/>
              <a:defRPr sz="1500">
                <a:solidFill>
                  <a:srgbClr val="00468C"/>
                </a:solidFill>
                <a:latin typeface="+mn-lt"/>
              </a:defRPr>
            </a:lvl9pPr>
          </a:lstStyle>
          <a:p>
            <a:pPr marL="635000" lvl="2" indent="0">
              <a:buFont typeface="Wingdings" panose="05000000000000000000" pitchFamily="2" charset="2"/>
              <a:buNone/>
              <a:defRPr/>
            </a:pPr>
            <a:endParaRPr lang="en-GB" altLang="en-US" sz="600" b="0" kern="0" dirty="0">
              <a:cs typeface="Verdana" panose="020B0604030504040204" pitchFamily="34" charset="0"/>
            </a:endParaRPr>
          </a:p>
          <a:p>
            <a:pPr marL="0" lvl="2" indent="0">
              <a:buFont typeface="Wingdings" panose="05000000000000000000" pitchFamily="2" charset="2"/>
              <a:buNone/>
              <a:defRPr/>
            </a:pPr>
            <a:r>
              <a:rPr lang="en-GB" altLang="en-US" sz="1100" kern="0" dirty="0">
                <a:solidFill>
                  <a:schemeClr val="tx1"/>
                </a:solidFill>
              </a:rPr>
              <a:t>*</a:t>
            </a:r>
            <a:r>
              <a:rPr lang="en-GB" altLang="en-US" sz="1100" b="0" kern="0" dirty="0">
                <a:solidFill>
                  <a:schemeClr val="tx1"/>
                </a:solidFill>
              </a:rPr>
              <a:t> See Annex 3B for agreed frequency</a:t>
            </a:r>
          </a:p>
        </p:txBody>
      </p:sp>
    </p:spTree>
    <p:extLst>
      <p:ext uri="{BB962C8B-B14F-4D97-AF65-F5344CB8AC3E}">
        <p14:creationId xmlns:p14="http://schemas.microsoft.com/office/powerpoint/2010/main" val="1036260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1CB063-42B0-4F47-8EFA-E56F3B1E335C}"/>
              </a:ext>
            </a:extLst>
          </p:cNvPr>
          <p:cNvSpPr>
            <a:spLocks noGrp="1"/>
          </p:cNvSpPr>
          <p:nvPr>
            <p:ph type="title"/>
          </p:nvPr>
        </p:nvSpPr>
        <p:spPr/>
        <p:txBody>
          <a:bodyPr/>
          <a:lstStyle/>
          <a:p>
            <a:r>
              <a:rPr lang="en-GB" dirty="0"/>
              <a:t>Contract Verification / Payment Procedure</a:t>
            </a:r>
          </a:p>
        </p:txBody>
      </p:sp>
      <p:sp>
        <p:nvSpPr>
          <p:cNvPr id="4" name="Content Placeholder 2">
            <a:extLst>
              <a:ext uri="{FF2B5EF4-FFF2-40B4-BE49-F238E27FC236}">
                <a16:creationId xmlns:a16="http://schemas.microsoft.com/office/drawing/2014/main" id="{940766F0-56FE-47EA-AD2A-CECC019238AC}"/>
              </a:ext>
            </a:extLst>
          </p:cNvPr>
          <p:cNvSpPr>
            <a:spLocks noGrp="1"/>
          </p:cNvSpPr>
          <p:nvPr>
            <p:ph idx="1"/>
          </p:nvPr>
        </p:nvSpPr>
        <p:spPr>
          <a:xfrm>
            <a:off x="1387047" y="843558"/>
            <a:ext cx="7299753" cy="3528392"/>
          </a:xfrm>
        </p:spPr>
        <p:txBody>
          <a:bodyPr>
            <a:normAutofit fontScale="85000" lnSpcReduction="10000"/>
          </a:bodyPr>
          <a:lstStyle/>
          <a:p>
            <a:pPr marL="0" indent="0">
              <a:buNone/>
            </a:pPr>
            <a:r>
              <a:rPr lang="en-GB" altLang="en-US" sz="1700" dirty="0">
                <a:ea typeface="Geneva"/>
                <a:cs typeface="Verdana" panose="020B0604030504040204" pitchFamily="34" charset="0"/>
              </a:rPr>
              <a:t>Contract Verification and payment procedure is described in Annex 3C</a:t>
            </a:r>
          </a:p>
          <a:p>
            <a:endParaRPr lang="en-GB" altLang="en-US" sz="1700" dirty="0">
              <a:ea typeface="Geneva"/>
              <a:cs typeface="Verdana" panose="020B0604030504040204" pitchFamily="34" charset="0"/>
            </a:endParaRPr>
          </a:p>
          <a:p>
            <a:pPr marL="0" indent="0">
              <a:buNone/>
            </a:pPr>
            <a:r>
              <a:rPr lang="en-GB" altLang="en-US" sz="1700" dirty="0">
                <a:ea typeface="Geneva"/>
                <a:cs typeface="Verdana" panose="020B0604030504040204" pitchFamily="34" charset="0"/>
              </a:rPr>
              <a:t>Two different payment schemes exist for Copernicus contracts:</a:t>
            </a:r>
          </a:p>
          <a:p>
            <a:endParaRPr lang="en-GB" altLang="en-US" sz="1700" dirty="0">
              <a:ea typeface="Geneva"/>
              <a:cs typeface="Verdana" panose="020B0604030504040204" pitchFamily="34" charset="0"/>
            </a:endParaRPr>
          </a:p>
          <a:p>
            <a:pPr lvl="1">
              <a:buFont typeface="Arial" panose="020B0604020202020204" pitchFamily="34" charset="0"/>
              <a:buChar char="•"/>
            </a:pPr>
            <a:r>
              <a:rPr lang="en-GB" altLang="en-US" sz="1700" b="1" dirty="0">
                <a:ea typeface="Geneva"/>
                <a:cs typeface="Verdana" panose="020B0604030504040204" pitchFamily="34" charset="0"/>
              </a:rPr>
              <a:t>Cost-Reimbursement </a:t>
            </a:r>
          </a:p>
          <a:p>
            <a:pPr lvl="2">
              <a:buFont typeface="Calibri" panose="020F0502020204030204" pitchFamily="34" charset="0"/>
              <a:buChar char="-"/>
            </a:pPr>
            <a:r>
              <a:rPr lang="en-GB" altLang="en-US" sz="1500" dirty="0">
                <a:ea typeface="Geneva"/>
                <a:cs typeface="Verdana" panose="020B0604030504040204" pitchFamily="34" charset="0"/>
              </a:rPr>
              <a:t>shall mean that the Price to be paid for Services is the actual and acceptable costs and expenses associated with the Services (See Clause 4 of Framework Agreement), claimed at rates which have been agreed between the Parties in advance;</a:t>
            </a:r>
          </a:p>
          <a:p>
            <a:pPr lvl="2"/>
            <a:endParaRPr lang="en-GB" altLang="en-US" sz="1500" dirty="0">
              <a:ea typeface="Geneva"/>
              <a:cs typeface="Verdana" panose="020B0604030504040204" pitchFamily="34" charset="0"/>
            </a:endParaRPr>
          </a:p>
          <a:p>
            <a:pPr lvl="1">
              <a:buFont typeface="Arial" panose="020B0604020202020204" pitchFamily="34" charset="0"/>
              <a:buChar char="•"/>
            </a:pPr>
            <a:r>
              <a:rPr lang="en-GB" altLang="en-US" sz="1700" b="1" dirty="0">
                <a:ea typeface="Geneva"/>
                <a:cs typeface="Verdana" panose="020B0604030504040204" pitchFamily="34" charset="0"/>
              </a:rPr>
              <a:t>Fixed-Price or Pre-Agreed Price</a:t>
            </a:r>
          </a:p>
          <a:p>
            <a:pPr lvl="2">
              <a:buFont typeface="Calibri" panose="020F0502020204030204" pitchFamily="34" charset="0"/>
              <a:buChar char="-"/>
            </a:pPr>
            <a:r>
              <a:rPr lang="en-GB" altLang="en-US" sz="1500" dirty="0">
                <a:ea typeface="Geneva"/>
                <a:cs typeface="Verdana" panose="020B0604030504040204" pitchFamily="34" charset="0"/>
              </a:rPr>
              <a:t>shall mean that the Price to be paid for Services has been agreed between the Parties in advance and will be paid, as agreed, subject to acceptance of the Deliverables and subject to audits against costs and expenses submitted in Annex 2. </a:t>
            </a:r>
          </a:p>
          <a:p>
            <a:pPr lvl="2">
              <a:buFont typeface="Calibri" panose="020F0502020204030204" pitchFamily="34" charset="0"/>
              <a:buChar char="-"/>
            </a:pPr>
            <a:r>
              <a:rPr lang="en-GB" altLang="en-US" sz="1500" dirty="0">
                <a:ea typeface="Geneva"/>
                <a:cs typeface="Verdana" panose="020B0604030504040204" pitchFamily="34" charset="0"/>
              </a:rPr>
              <a:t>No use of resources (list of expenses) to be provided. However, costs incurred must remain eligible.</a:t>
            </a:r>
          </a:p>
        </p:txBody>
      </p:sp>
    </p:spTree>
    <p:extLst>
      <p:ext uri="{BB962C8B-B14F-4D97-AF65-F5344CB8AC3E}">
        <p14:creationId xmlns:p14="http://schemas.microsoft.com/office/powerpoint/2010/main" val="2468382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 name="TextBox 53">
            <a:extLst>
              <a:ext uri="{FF2B5EF4-FFF2-40B4-BE49-F238E27FC236}">
                <a16:creationId xmlns:a16="http://schemas.microsoft.com/office/drawing/2014/main" id="{2143C3AB-A21A-4581-B194-E62C04726ECC}"/>
              </a:ext>
            </a:extLst>
          </p:cNvPr>
          <p:cNvSpPr txBox="1"/>
          <p:nvPr/>
        </p:nvSpPr>
        <p:spPr>
          <a:xfrm>
            <a:off x="1115616" y="1123251"/>
            <a:ext cx="6818658" cy="2816651"/>
          </a:xfrm>
          <a:prstGeom prst="rect">
            <a:avLst/>
          </a:prstGeom>
          <a:solidFill>
            <a:schemeClr val="bg1">
              <a:lumMod val="85000"/>
            </a:schemeClr>
          </a:solidFill>
        </p:spPr>
        <p:txBody>
          <a:bodyPr wrap="square" rtlCol="0">
            <a:noAutofit/>
          </a:bodyPr>
          <a:lstStyle/>
          <a:p>
            <a:pPr defTabSz="514350"/>
            <a:endParaRPr lang="en-GB" sz="1013" dirty="0">
              <a:solidFill>
                <a:prstClr val="black"/>
              </a:solidFill>
              <a:latin typeface="Calibri"/>
            </a:endParaRPr>
          </a:p>
        </p:txBody>
      </p:sp>
      <p:sp>
        <p:nvSpPr>
          <p:cNvPr id="7" name="Diamond 6"/>
          <p:cNvSpPr/>
          <p:nvPr/>
        </p:nvSpPr>
        <p:spPr>
          <a:xfrm>
            <a:off x="1749062" y="2549942"/>
            <a:ext cx="1101928" cy="762015"/>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675" dirty="0" err="1">
                <a:solidFill>
                  <a:prstClr val="black"/>
                </a:solidFill>
                <a:latin typeface="Calibri"/>
              </a:rPr>
              <a:t>Review</a:t>
            </a:r>
            <a:r>
              <a:rPr lang="fr-FR" sz="675" dirty="0">
                <a:solidFill>
                  <a:prstClr val="black"/>
                </a:solidFill>
                <a:latin typeface="Calibri"/>
              </a:rPr>
              <a:t> of Del1</a:t>
            </a:r>
          </a:p>
          <a:p>
            <a:pPr algn="ctr" defTabSz="514350"/>
            <a:endParaRPr lang="fr-FR" sz="100" dirty="0">
              <a:solidFill>
                <a:prstClr val="black"/>
              </a:solidFill>
              <a:latin typeface="Calibri"/>
            </a:endParaRPr>
          </a:p>
          <a:p>
            <a:pPr algn="ctr" defTabSz="514350"/>
            <a:r>
              <a:rPr lang="fr-FR" sz="675" dirty="0" err="1">
                <a:solidFill>
                  <a:prstClr val="black"/>
                </a:solidFill>
                <a:latin typeface="Calibri"/>
              </a:rPr>
              <a:t>Approved</a:t>
            </a:r>
            <a:endParaRPr lang="fr-FR" sz="675" dirty="0">
              <a:solidFill>
                <a:prstClr val="black"/>
              </a:solidFill>
              <a:latin typeface="Calibri"/>
            </a:endParaRPr>
          </a:p>
          <a:p>
            <a:pPr algn="ctr" defTabSz="514350"/>
            <a:r>
              <a:rPr lang="fr-FR" sz="675" dirty="0">
                <a:solidFill>
                  <a:prstClr val="black"/>
                </a:solidFill>
                <a:latin typeface="Calibri"/>
              </a:rPr>
              <a:t>?</a:t>
            </a:r>
            <a:endParaRPr lang="en-GB" sz="844" dirty="0">
              <a:solidFill>
                <a:prstClr val="black"/>
              </a:solidFill>
              <a:latin typeface="Calibri"/>
            </a:endParaRPr>
          </a:p>
        </p:txBody>
      </p:sp>
      <p:sp>
        <p:nvSpPr>
          <p:cNvPr id="9" name="TextBox 8"/>
          <p:cNvSpPr txBox="1"/>
          <p:nvPr/>
        </p:nvSpPr>
        <p:spPr>
          <a:xfrm>
            <a:off x="1908354" y="1855157"/>
            <a:ext cx="734786" cy="482055"/>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p>
            <a:pPr algn="ctr" defTabSz="514350"/>
            <a:r>
              <a:rPr lang="en-GB" sz="844" dirty="0">
                <a:solidFill>
                  <a:prstClr val="black"/>
                </a:solidFill>
                <a:latin typeface="Calibri"/>
              </a:rPr>
              <a:t>Submit</a:t>
            </a:r>
          </a:p>
          <a:p>
            <a:pPr algn="ctr" defTabSz="514350"/>
            <a:r>
              <a:rPr lang="en-GB" sz="844" dirty="0">
                <a:solidFill>
                  <a:prstClr val="black"/>
                </a:solidFill>
                <a:latin typeface="Calibri"/>
              </a:rPr>
              <a:t>Deliverable 1</a:t>
            </a:r>
          </a:p>
        </p:txBody>
      </p:sp>
      <p:cxnSp>
        <p:nvCxnSpPr>
          <p:cNvPr id="6" name="Straight Arrow Connector 5"/>
          <p:cNvCxnSpPr>
            <a:cxnSpLocks/>
            <a:stCxn id="7" idx="2"/>
          </p:cNvCxnSpPr>
          <p:nvPr/>
        </p:nvCxnSpPr>
        <p:spPr>
          <a:xfrm flipH="1">
            <a:off x="2275630" y="3311957"/>
            <a:ext cx="24396" cy="265040"/>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12" name="Connector: Elbow 11"/>
          <p:cNvCxnSpPr>
            <a:cxnSpLocks/>
            <a:stCxn id="7" idx="1"/>
            <a:endCxn id="9" idx="1"/>
          </p:cNvCxnSpPr>
          <p:nvPr/>
        </p:nvCxnSpPr>
        <p:spPr>
          <a:xfrm rot="10800000" flipH="1">
            <a:off x="1749062" y="2096186"/>
            <a:ext cx="159292" cy="834765"/>
          </a:xfrm>
          <a:prstGeom prst="bentConnector3">
            <a:avLst>
              <a:gd name="adj1" fmla="val -143510"/>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20" name="TextBox 19"/>
          <p:cNvSpPr txBox="1"/>
          <p:nvPr/>
        </p:nvSpPr>
        <p:spPr>
          <a:xfrm>
            <a:off x="1618638" y="2355885"/>
            <a:ext cx="412033" cy="248209"/>
          </a:xfrm>
          <a:prstGeom prst="rect">
            <a:avLst/>
          </a:prstGeom>
          <a:noFill/>
        </p:spPr>
        <p:txBody>
          <a:bodyPr wrap="square" rtlCol="0">
            <a:spAutoFit/>
          </a:bodyPr>
          <a:lstStyle/>
          <a:p>
            <a:pPr defTabSz="514350"/>
            <a:r>
              <a:rPr lang="fr-FR" sz="1013" dirty="0">
                <a:solidFill>
                  <a:srgbClr val="F79646">
                    <a:lumMod val="75000"/>
                  </a:srgbClr>
                </a:solidFill>
                <a:latin typeface="Calibri"/>
              </a:rPr>
              <a:t>No</a:t>
            </a:r>
            <a:endParaRPr lang="en-GB" sz="1013" dirty="0">
              <a:solidFill>
                <a:srgbClr val="F79646">
                  <a:lumMod val="75000"/>
                </a:srgbClr>
              </a:solidFill>
              <a:latin typeface="Calibri"/>
            </a:endParaRPr>
          </a:p>
        </p:txBody>
      </p:sp>
      <p:sp>
        <p:nvSpPr>
          <p:cNvPr id="21" name="TextBox 20"/>
          <p:cNvSpPr txBox="1"/>
          <p:nvPr/>
        </p:nvSpPr>
        <p:spPr>
          <a:xfrm>
            <a:off x="2295534" y="3336103"/>
            <a:ext cx="460366" cy="248209"/>
          </a:xfrm>
          <a:prstGeom prst="rect">
            <a:avLst/>
          </a:prstGeom>
          <a:noFill/>
        </p:spPr>
        <p:txBody>
          <a:bodyPr wrap="square" rtlCol="0">
            <a:spAutoFit/>
          </a:bodyPr>
          <a:lstStyle/>
          <a:p>
            <a:pPr defTabSz="514350"/>
            <a:r>
              <a:rPr lang="fr-FR" sz="1013" dirty="0" err="1">
                <a:solidFill>
                  <a:srgbClr val="00B050"/>
                </a:solidFill>
                <a:latin typeface="Calibri"/>
              </a:rPr>
              <a:t>Yes</a:t>
            </a:r>
            <a:endParaRPr lang="en-GB" sz="1013" dirty="0">
              <a:solidFill>
                <a:srgbClr val="00B050"/>
              </a:solidFill>
              <a:latin typeface="Calibri"/>
            </a:endParaRPr>
          </a:p>
        </p:txBody>
      </p:sp>
      <p:cxnSp>
        <p:nvCxnSpPr>
          <p:cNvPr id="23" name="Straight Arrow Connector 22"/>
          <p:cNvCxnSpPr>
            <a:cxnSpLocks/>
            <a:stCxn id="9" idx="2"/>
            <a:endCxn id="7" idx="0"/>
          </p:cNvCxnSpPr>
          <p:nvPr/>
        </p:nvCxnSpPr>
        <p:spPr>
          <a:xfrm>
            <a:off x="2275747" y="2337212"/>
            <a:ext cx="24279" cy="212730"/>
          </a:xfrm>
          <a:prstGeom prst="straightConnector1">
            <a:avLst/>
          </a:prstGeom>
          <a:ln>
            <a:solidFill>
              <a:srgbClr val="00B050"/>
            </a:solidFill>
            <a:tailEnd type="triangle"/>
          </a:ln>
        </p:spPr>
        <p:style>
          <a:lnRef idx="3">
            <a:schemeClr val="accent6"/>
          </a:lnRef>
          <a:fillRef idx="0">
            <a:schemeClr val="accent6"/>
          </a:fillRef>
          <a:effectRef idx="2">
            <a:schemeClr val="accent6"/>
          </a:effectRef>
          <a:fontRef idx="minor">
            <a:schemeClr val="tx1"/>
          </a:fontRef>
        </p:style>
      </p:cxnSp>
      <p:sp>
        <p:nvSpPr>
          <p:cNvPr id="31" name="TextBox 30"/>
          <p:cNvSpPr txBox="1"/>
          <p:nvPr/>
        </p:nvSpPr>
        <p:spPr>
          <a:xfrm>
            <a:off x="4132366" y="2224408"/>
            <a:ext cx="359492" cy="507831"/>
          </a:xfrm>
          <a:prstGeom prst="rect">
            <a:avLst/>
          </a:prstGeom>
          <a:noFill/>
        </p:spPr>
        <p:txBody>
          <a:bodyPr wrap="square" rtlCol="0">
            <a:spAutoFit/>
          </a:bodyPr>
          <a:lstStyle/>
          <a:p>
            <a:pPr defTabSz="514350"/>
            <a:r>
              <a:rPr lang="fr-FR" sz="2700" dirty="0">
                <a:solidFill>
                  <a:prstClr val="black"/>
                </a:solidFill>
                <a:latin typeface="Calibri"/>
              </a:rPr>
              <a:t>…</a:t>
            </a:r>
            <a:endParaRPr lang="en-GB" sz="2700" dirty="0">
              <a:solidFill>
                <a:prstClr val="black"/>
              </a:solidFill>
              <a:latin typeface="Calibri"/>
            </a:endParaRPr>
          </a:p>
        </p:txBody>
      </p:sp>
      <p:sp>
        <p:nvSpPr>
          <p:cNvPr id="32" name="Diamond 31"/>
          <p:cNvSpPr/>
          <p:nvPr/>
        </p:nvSpPr>
        <p:spPr>
          <a:xfrm>
            <a:off x="3196222" y="2523506"/>
            <a:ext cx="1087746" cy="762015"/>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675" dirty="0" err="1">
                <a:solidFill>
                  <a:prstClr val="black"/>
                </a:solidFill>
                <a:latin typeface="Calibri"/>
              </a:rPr>
              <a:t>Review</a:t>
            </a:r>
            <a:r>
              <a:rPr lang="fr-FR" sz="675" dirty="0">
                <a:solidFill>
                  <a:prstClr val="black"/>
                </a:solidFill>
                <a:latin typeface="Calibri"/>
              </a:rPr>
              <a:t> of Del2</a:t>
            </a:r>
          </a:p>
          <a:p>
            <a:pPr algn="ctr" defTabSz="514350"/>
            <a:r>
              <a:rPr lang="fr-FR" sz="675" dirty="0" err="1">
                <a:solidFill>
                  <a:prstClr val="black"/>
                </a:solidFill>
                <a:latin typeface="Calibri"/>
              </a:rPr>
              <a:t>Approved</a:t>
            </a:r>
            <a:endParaRPr lang="fr-FR" sz="675" dirty="0">
              <a:solidFill>
                <a:prstClr val="black"/>
              </a:solidFill>
              <a:latin typeface="Calibri"/>
            </a:endParaRPr>
          </a:p>
          <a:p>
            <a:pPr algn="ctr" defTabSz="514350"/>
            <a:r>
              <a:rPr lang="fr-FR" sz="675" dirty="0">
                <a:solidFill>
                  <a:prstClr val="black"/>
                </a:solidFill>
                <a:latin typeface="Calibri"/>
              </a:rPr>
              <a:t>?</a:t>
            </a:r>
            <a:endParaRPr lang="en-GB" sz="675" dirty="0">
              <a:solidFill>
                <a:prstClr val="black"/>
              </a:solidFill>
              <a:latin typeface="Calibri"/>
            </a:endParaRPr>
          </a:p>
        </p:txBody>
      </p:sp>
      <p:sp>
        <p:nvSpPr>
          <p:cNvPr id="33" name="TextBox 32"/>
          <p:cNvSpPr txBox="1"/>
          <p:nvPr/>
        </p:nvSpPr>
        <p:spPr>
          <a:xfrm>
            <a:off x="3355395" y="1857092"/>
            <a:ext cx="734786" cy="482055"/>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844" dirty="0">
                <a:solidFill>
                  <a:prstClr val="black"/>
                </a:solidFill>
                <a:latin typeface="Calibri"/>
              </a:rPr>
              <a:t>Submit</a:t>
            </a:r>
          </a:p>
          <a:p>
            <a:pPr defTabSz="514350"/>
            <a:r>
              <a:rPr lang="en-GB" sz="844" dirty="0">
                <a:solidFill>
                  <a:prstClr val="black"/>
                </a:solidFill>
                <a:latin typeface="Calibri"/>
              </a:rPr>
              <a:t>Deliverable 2</a:t>
            </a:r>
          </a:p>
        </p:txBody>
      </p:sp>
      <p:cxnSp>
        <p:nvCxnSpPr>
          <p:cNvPr id="34" name="Straight Arrow Connector 33"/>
          <p:cNvCxnSpPr>
            <a:cxnSpLocks/>
            <a:stCxn id="32" idx="2"/>
          </p:cNvCxnSpPr>
          <p:nvPr/>
        </p:nvCxnSpPr>
        <p:spPr>
          <a:xfrm flipH="1">
            <a:off x="3722789" y="3285521"/>
            <a:ext cx="17306" cy="280248"/>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35" name="Connector: Elbow 34"/>
          <p:cNvCxnSpPr>
            <a:cxnSpLocks/>
            <a:stCxn id="32" idx="1"/>
            <a:endCxn id="33" idx="1"/>
          </p:cNvCxnSpPr>
          <p:nvPr/>
        </p:nvCxnSpPr>
        <p:spPr>
          <a:xfrm rot="10800000" flipH="1">
            <a:off x="3196221" y="2098120"/>
            <a:ext cx="159173" cy="806394"/>
          </a:xfrm>
          <a:prstGeom prst="bentConnector3">
            <a:avLst>
              <a:gd name="adj1" fmla="val -143617"/>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36" name="TextBox 35"/>
          <p:cNvSpPr txBox="1"/>
          <p:nvPr/>
        </p:nvSpPr>
        <p:spPr>
          <a:xfrm>
            <a:off x="2987824" y="2327432"/>
            <a:ext cx="344555" cy="248209"/>
          </a:xfrm>
          <a:prstGeom prst="rect">
            <a:avLst/>
          </a:prstGeom>
          <a:noFill/>
        </p:spPr>
        <p:txBody>
          <a:bodyPr wrap="square" rtlCol="0">
            <a:spAutoFit/>
          </a:bodyPr>
          <a:lstStyle/>
          <a:p>
            <a:pPr defTabSz="514350"/>
            <a:r>
              <a:rPr lang="fr-FR" sz="1013" dirty="0">
                <a:solidFill>
                  <a:srgbClr val="F79646">
                    <a:lumMod val="75000"/>
                  </a:srgbClr>
                </a:solidFill>
                <a:latin typeface="Calibri"/>
              </a:rPr>
              <a:t>No</a:t>
            </a:r>
            <a:endParaRPr lang="en-GB" sz="1013" dirty="0">
              <a:solidFill>
                <a:srgbClr val="F79646">
                  <a:lumMod val="75000"/>
                </a:srgbClr>
              </a:solidFill>
              <a:latin typeface="Calibri"/>
            </a:endParaRPr>
          </a:p>
        </p:txBody>
      </p:sp>
      <p:sp>
        <p:nvSpPr>
          <p:cNvPr id="37" name="TextBox 36"/>
          <p:cNvSpPr txBox="1"/>
          <p:nvPr/>
        </p:nvSpPr>
        <p:spPr>
          <a:xfrm>
            <a:off x="3722788" y="3328752"/>
            <a:ext cx="526567" cy="248209"/>
          </a:xfrm>
          <a:prstGeom prst="rect">
            <a:avLst/>
          </a:prstGeom>
          <a:noFill/>
        </p:spPr>
        <p:txBody>
          <a:bodyPr wrap="square" rtlCol="0">
            <a:spAutoFit/>
          </a:bodyPr>
          <a:lstStyle/>
          <a:p>
            <a:pPr defTabSz="514350"/>
            <a:r>
              <a:rPr lang="fr-FR" sz="1013" dirty="0" err="1">
                <a:solidFill>
                  <a:srgbClr val="00B050"/>
                </a:solidFill>
                <a:latin typeface="Calibri"/>
              </a:rPr>
              <a:t>Yes</a:t>
            </a:r>
            <a:endParaRPr lang="en-GB" sz="1013" dirty="0">
              <a:solidFill>
                <a:srgbClr val="00B050"/>
              </a:solidFill>
              <a:latin typeface="Calibri"/>
            </a:endParaRPr>
          </a:p>
        </p:txBody>
      </p:sp>
      <p:cxnSp>
        <p:nvCxnSpPr>
          <p:cNvPr id="38" name="Straight Arrow Connector 37"/>
          <p:cNvCxnSpPr>
            <a:cxnSpLocks/>
            <a:stCxn id="33" idx="2"/>
            <a:endCxn id="32" idx="0"/>
          </p:cNvCxnSpPr>
          <p:nvPr/>
        </p:nvCxnSpPr>
        <p:spPr>
          <a:xfrm>
            <a:off x="3722788" y="2339147"/>
            <a:ext cx="17307" cy="184359"/>
          </a:xfrm>
          <a:prstGeom prst="straightConnector1">
            <a:avLst/>
          </a:prstGeom>
          <a:ln>
            <a:solidFill>
              <a:srgbClr val="00B050"/>
            </a:solidFill>
            <a:tailEnd type="triangle"/>
          </a:ln>
        </p:spPr>
        <p:style>
          <a:lnRef idx="3">
            <a:schemeClr val="accent6"/>
          </a:lnRef>
          <a:fillRef idx="0">
            <a:schemeClr val="accent6"/>
          </a:fillRef>
          <a:effectRef idx="2">
            <a:schemeClr val="accent6"/>
          </a:effectRef>
          <a:fontRef idx="minor">
            <a:schemeClr val="tx1"/>
          </a:fontRef>
        </p:style>
      </p:cxnSp>
      <p:sp>
        <p:nvSpPr>
          <p:cNvPr id="47" name="TextBox 46"/>
          <p:cNvSpPr txBox="1"/>
          <p:nvPr/>
        </p:nvSpPr>
        <p:spPr>
          <a:xfrm>
            <a:off x="4975543" y="1855157"/>
            <a:ext cx="830522" cy="482055"/>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844" dirty="0">
                <a:solidFill>
                  <a:prstClr val="black"/>
                </a:solidFill>
                <a:latin typeface="Calibri"/>
              </a:rPr>
              <a:t>Submit</a:t>
            </a:r>
          </a:p>
          <a:p>
            <a:pPr defTabSz="514350"/>
            <a:r>
              <a:rPr lang="en-GB" sz="844" dirty="0">
                <a:solidFill>
                  <a:prstClr val="black"/>
                </a:solidFill>
                <a:latin typeface="Calibri"/>
              </a:rPr>
              <a:t>last Deliverable</a:t>
            </a:r>
          </a:p>
        </p:txBody>
      </p:sp>
      <p:cxnSp>
        <p:nvCxnSpPr>
          <p:cNvPr id="48" name="Straight Arrow Connector 47"/>
          <p:cNvCxnSpPr>
            <a:cxnSpLocks/>
            <a:stCxn id="59" idx="2"/>
          </p:cNvCxnSpPr>
          <p:nvPr/>
        </p:nvCxnSpPr>
        <p:spPr>
          <a:xfrm flipH="1">
            <a:off x="5398883" y="3261890"/>
            <a:ext cx="5850" cy="314096"/>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49" name="Connector: Elbow 48"/>
          <p:cNvCxnSpPr>
            <a:cxnSpLocks/>
            <a:stCxn id="59" idx="1"/>
            <a:endCxn id="47" idx="1"/>
          </p:cNvCxnSpPr>
          <p:nvPr/>
        </p:nvCxnSpPr>
        <p:spPr>
          <a:xfrm rot="10800000" flipH="1">
            <a:off x="4869313" y="2096185"/>
            <a:ext cx="106229" cy="784698"/>
          </a:xfrm>
          <a:prstGeom prst="bentConnector3">
            <a:avLst>
              <a:gd name="adj1" fmla="val -215195"/>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50" name="TextBox 49"/>
          <p:cNvSpPr txBox="1"/>
          <p:nvPr/>
        </p:nvSpPr>
        <p:spPr>
          <a:xfrm>
            <a:off x="4736815" y="2298978"/>
            <a:ext cx="397782" cy="248209"/>
          </a:xfrm>
          <a:prstGeom prst="rect">
            <a:avLst/>
          </a:prstGeom>
          <a:noFill/>
        </p:spPr>
        <p:txBody>
          <a:bodyPr wrap="square" rtlCol="0">
            <a:spAutoFit/>
          </a:bodyPr>
          <a:lstStyle/>
          <a:p>
            <a:pPr defTabSz="514350"/>
            <a:r>
              <a:rPr lang="fr-FR" sz="1013" dirty="0">
                <a:solidFill>
                  <a:srgbClr val="F79646">
                    <a:lumMod val="75000"/>
                  </a:srgbClr>
                </a:solidFill>
                <a:latin typeface="Calibri"/>
              </a:rPr>
              <a:t>No</a:t>
            </a:r>
            <a:endParaRPr lang="en-GB" sz="1013" dirty="0">
              <a:solidFill>
                <a:srgbClr val="F79646">
                  <a:lumMod val="75000"/>
                </a:srgbClr>
              </a:solidFill>
              <a:latin typeface="Calibri"/>
            </a:endParaRPr>
          </a:p>
        </p:txBody>
      </p:sp>
      <p:sp>
        <p:nvSpPr>
          <p:cNvPr id="51" name="TextBox 50"/>
          <p:cNvSpPr txBox="1"/>
          <p:nvPr/>
        </p:nvSpPr>
        <p:spPr>
          <a:xfrm>
            <a:off x="5383996" y="3319752"/>
            <a:ext cx="422069" cy="248209"/>
          </a:xfrm>
          <a:prstGeom prst="rect">
            <a:avLst/>
          </a:prstGeom>
          <a:noFill/>
        </p:spPr>
        <p:txBody>
          <a:bodyPr wrap="square" rtlCol="0">
            <a:spAutoFit/>
          </a:bodyPr>
          <a:lstStyle/>
          <a:p>
            <a:pPr defTabSz="514350"/>
            <a:r>
              <a:rPr lang="fr-FR" sz="1013" dirty="0" err="1">
                <a:solidFill>
                  <a:srgbClr val="00B050"/>
                </a:solidFill>
                <a:latin typeface="Calibri"/>
              </a:rPr>
              <a:t>Yes</a:t>
            </a:r>
            <a:endParaRPr lang="en-GB" sz="1013" dirty="0">
              <a:solidFill>
                <a:srgbClr val="00B050"/>
              </a:solidFill>
              <a:latin typeface="Calibri"/>
            </a:endParaRPr>
          </a:p>
        </p:txBody>
      </p:sp>
      <p:cxnSp>
        <p:nvCxnSpPr>
          <p:cNvPr id="52" name="Straight Arrow Connector 51"/>
          <p:cNvCxnSpPr>
            <a:cxnSpLocks/>
            <a:stCxn id="47" idx="2"/>
            <a:endCxn id="59" idx="0"/>
          </p:cNvCxnSpPr>
          <p:nvPr/>
        </p:nvCxnSpPr>
        <p:spPr>
          <a:xfrm>
            <a:off x="5390804" y="2337212"/>
            <a:ext cx="13929" cy="162663"/>
          </a:xfrm>
          <a:prstGeom prst="straightConnector1">
            <a:avLst/>
          </a:prstGeom>
          <a:ln>
            <a:solidFill>
              <a:srgbClr val="00B050"/>
            </a:solidFill>
            <a:tailEnd type="triangle"/>
          </a:ln>
        </p:spPr>
        <p:style>
          <a:lnRef idx="3">
            <a:schemeClr val="accent6"/>
          </a:lnRef>
          <a:fillRef idx="0">
            <a:schemeClr val="accent6"/>
          </a:fillRef>
          <a:effectRef idx="2">
            <a:schemeClr val="accent6"/>
          </a:effectRef>
          <a:fontRef idx="minor">
            <a:schemeClr val="tx1"/>
          </a:fontRef>
        </p:style>
      </p:cxnSp>
      <p:cxnSp>
        <p:nvCxnSpPr>
          <p:cNvPr id="66" name="Connector: Elbow 65"/>
          <p:cNvCxnSpPr>
            <a:cxnSpLocks/>
            <a:stCxn id="47" idx="2"/>
            <a:endCxn id="71" idx="0"/>
          </p:cNvCxnSpPr>
          <p:nvPr/>
        </p:nvCxnSpPr>
        <p:spPr>
          <a:xfrm rot="16200000" flipH="1">
            <a:off x="5891505" y="1836510"/>
            <a:ext cx="268085" cy="1269487"/>
          </a:xfrm>
          <a:prstGeom prst="bentConnector3">
            <a:avLst>
              <a:gd name="adj1" fmla="val 50000"/>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92" name="Straight Arrow Connector 91"/>
          <p:cNvCxnSpPr>
            <a:cxnSpLocks/>
            <a:stCxn id="71" idx="2"/>
          </p:cNvCxnSpPr>
          <p:nvPr/>
        </p:nvCxnSpPr>
        <p:spPr>
          <a:xfrm flipH="1">
            <a:off x="6656867" y="3347167"/>
            <a:ext cx="3424" cy="196686"/>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40" name="Title 5"/>
          <p:cNvSpPr txBox="1">
            <a:spLocks/>
          </p:cNvSpPr>
          <p:nvPr/>
        </p:nvSpPr>
        <p:spPr>
          <a:xfrm>
            <a:off x="1522905" y="240364"/>
            <a:ext cx="5864322" cy="216024"/>
          </a:xfrm>
          <a:prstGeom prst="rect">
            <a:avLst/>
          </a:prstGeom>
          <a:noFill/>
          <a:ln>
            <a:noFill/>
          </a:ln>
        </p:spPr>
        <p:txBody>
          <a:bodyPr vert="horz" lIns="51435" tIns="25718" rIns="51435" bIns="25718" rtlCol="0" anchor="ctr">
            <a:noAutofit/>
          </a:bodyPr>
          <a:lstStyle>
            <a:lvl1pPr algn="l" defTabSz="1219170" rtl="0" eaLnBrk="1" latinLnBrk="0" hangingPunct="1">
              <a:spcBef>
                <a:spcPct val="0"/>
              </a:spcBef>
              <a:buNone/>
              <a:defRPr sz="2400" b="0" kern="1200" spc="933" baseline="0">
                <a:ln>
                  <a:noFill/>
                </a:ln>
                <a:solidFill>
                  <a:schemeClr val="bg1"/>
                </a:solidFill>
                <a:latin typeface="+mj-lt"/>
                <a:ea typeface="+mj-ea"/>
                <a:cs typeface="+mj-cs"/>
              </a:defRPr>
            </a:lvl1pPr>
          </a:lstStyle>
          <a:p>
            <a:pPr defTabSz="685784"/>
            <a:endParaRPr lang="en-GB" sz="1800" b="1" spc="525" dirty="0">
              <a:solidFill>
                <a:schemeClr val="bg1">
                  <a:lumMod val="50000"/>
                </a:schemeClr>
              </a:solidFill>
              <a:latin typeface="Calibri"/>
            </a:endParaRPr>
          </a:p>
        </p:txBody>
      </p:sp>
      <p:sp>
        <p:nvSpPr>
          <p:cNvPr id="42" name="TextBox 41"/>
          <p:cNvSpPr txBox="1"/>
          <p:nvPr/>
        </p:nvSpPr>
        <p:spPr>
          <a:xfrm>
            <a:off x="6134101" y="592732"/>
            <a:ext cx="692183" cy="222240"/>
          </a:xfrm>
          <a:prstGeom prst="rect">
            <a:avLst/>
          </a:prstGeom>
          <a:solidFill>
            <a:schemeClr val="accent5">
              <a:lumMod val="40000"/>
              <a:lumOff val="60000"/>
            </a:schemeClr>
          </a:solidFill>
          <a:ln w="31750">
            <a:solidFill>
              <a:schemeClr val="accent5">
                <a:lumMod val="75000"/>
              </a:schemeClr>
            </a:solidFill>
          </a:ln>
        </p:spPr>
        <p:txBody>
          <a:bodyPr wrap="square" rtlCol="0">
            <a:spAutoFit/>
          </a:bodyPr>
          <a:lstStyle/>
          <a:p>
            <a:pPr algn="ctr" defTabSz="514350"/>
            <a:r>
              <a:rPr lang="en-GB" sz="844" dirty="0">
                <a:solidFill>
                  <a:prstClr val="black"/>
                </a:solidFill>
                <a:latin typeface="Calibri"/>
              </a:rPr>
              <a:t>Contractor</a:t>
            </a:r>
          </a:p>
        </p:txBody>
      </p:sp>
      <p:sp>
        <p:nvSpPr>
          <p:cNvPr id="43" name="TextBox 42"/>
          <p:cNvSpPr txBox="1"/>
          <p:nvPr/>
        </p:nvSpPr>
        <p:spPr>
          <a:xfrm>
            <a:off x="6929392" y="590113"/>
            <a:ext cx="668420" cy="232403"/>
          </a:xfrm>
          <a:prstGeom prst="rect">
            <a:avLst/>
          </a:prstGeom>
          <a:solidFill>
            <a:srgbClr val="E6CDFF"/>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5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514350"/>
            <a:r>
              <a:rPr lang="fr-FR" sz="844" dirty="0">
                <a:solidFill>
                  <a:prstClr val="black"/>
                </a:solidFill>
                <a:latin typeface="Calibri"/>
              </a:rPr>
              <a:t>ECMWF</a:t>
            </a:r>
            <a:endParaRPr lang="en-GB" sz="844" dirty="0">
              <a:solidFill>
                <a:prstClr val="black"/>
              </a:solidFill>
              <a:latin typeface="Calibri"/>
            </a:endParaRPr>
          </a:p>
        </p:txBody>
      </p:sp>
      <p:sp>
        <p:nvSpPr>
          <p:cNvPr id="71" name="TextBox 70"/>
          <p:cNvSpPr txBox="1"/>
          <p:nvPr/>
        </p:nvSpPr>
        <p:spPr>
          <a:xfrm>
            <a:off x="6065432" y="2605297"/>
            <a:ext cx="1189718" cy="741870"/>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844" dirty="0">
                <a:solidFill>
                  <a:prstClr val="black"/>
                </a:solidFill>
                <a:latin typeface="Calibri"/>
              </a:rPr>
              <a:t>Submit</a:t>
            </a:r>
          </a:p>
          <a:p>
            <a:pPr defTabSz="514350"/>
            <a:r>
              <a:rPr lang="en-GB" sz="844" dirty="0">
                <a:solidFill>
                  <a:prstClr val="black"/>
                </a:solidFill>
                <a:latin typeface="Calibri"/>
              </a:rPr>
              <a:t>Notification of Milestone Completion</a:t>
            </a:r>
          </a:p>
          <a:p>
            <a:pPr defTabSz="514350"/>
            <a:r>
              <a:rPr lang="en-GB" sz="844" i="1" dirty="0">
                <a:solidFill>
                  <a:prstClr val="black"/>
                </a:solidFill>
                <a:latin typeface="Calibri"/>
              </a:rPr>
              <a:t>(and Use Of Resources)*</a:t>
            </a:r>
          </a:p>
        </p:txBody>
      </p:sp>
      <p:cxnSp>
        <p:nvCxnSpPr>
          <p:cNvPr id="86" name="Straight Arrow Connector 85"/>
          <p:cNvCxnSpPr>
            <a:cxnSpLocks/>
          </p:cNvCxnSpPr>
          <p:nvPr/>
        </p:nvCxnSpPr>
        <p:spPr>
          <a:xfrm>
            <a:off x="2275627" y="3563751"/>
            <a:ext cx="5105941" cy="1"/>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59" name="Diamond 58"/>
          <p:cNvSpPr/>
          <p:nvPr/>
        </p:nvSpPr>
        <p:spPr>
          <a:xfrm>
            <a:off x="4869314" y="2499875"/>
            <a:ext cx="1070837" cy="762015"/>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675" dirty="0" err="1">
                <a:solidFill>
                  <a:prstClr val="black"/>
                </a:solidFill>
                <a:latin typeface="Calibri"/>
              </a:rPr>
              <a:t>Review</a:t>
            </a:r>
            <a:r>
              <a:rPr lang="fr-FR" sz="675" dirty="0">
                <a:solidFill>
                  <a:prstClr val="black"/>
                </a:solidFill>
                <a:latin typeface="Calibri"/>
              </a:rPr>
              <a:t> last Del</a:t>
            </a:r>
          </a:p>
          <a:p>
            <a:pPr algn="ctr" defTabSz="514350"/>
            <a:r>
              <a:rPr lang="fr-FR" sz="675" dirty="0" err="1">
                <a:solidFill>
                  <a:prstClr val="black"/>
                </a:solidFill>
                <a:latin typeface="Calibri"/>
              </a:rPr>
              <a:t>Approved</a:t>
            </a:r>
            <a:endParaRPr lang="fr-FR" sz="675" dirty="0">
              <a:solidFill>
                <a:prstClr val="black"/>
              </a:solidFill>
              <a:latin typeface="Calibri"/>
            </a:endParaRPr>
          </a:p>
          <a:p>
            <a:pPr algn="ctr" defTabSz="514350"/>
            <a:r>
              <a:rPr lang="fr-FR" sz="675" dirty="0">
                <a:solidFill>
                  <a:prstClr val="black"/>
                </a:solidFill>
                <a:latin typeface="Calibri"/>
              </a:rPr>
              <a:t>?</a:t>
            </a:r>
            <a:endParaRPr lang="en-GB" sz="675" dirty="0">
              <a:solidFill>
                <a:prstClr val="black"/>
              </a:solidFill>
              <a:latin typeface="Calibri"/>
            </a:endParaRPr>
          </a:p>
        </p:txBody>
      </p:sp>
      <p:sp>
        <p:nvSpPr>
          <p:cNvPr id="67" name="TextBox 66"/>
          <p:cNvSpPr txBox="1"/>
          <p:nvPr/>
        </p:nvSpPr>
        <p:spPr>
          <a:xfrm>
            <a:off x="1522905" y="4213591"/>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 Annex 3C</a:t>
            </a:r>
          </a:p>
        </p:txBody>
      </p:sp>
      <p:sp>
        <p:nvSpPr>
          <p:cNvPr id="4" name="Title 3">
            <a:extLst>
              <a:ext uri="{FF2B5EF4-FFF2-40B4-BE49-F238E27FC236}">
                <a16:creationId xmlns:a16="http://schemas.microsoft.com/office/drawing/2014/main" id="{9EA85CCE-76B0-4DC8-8F78-A92915F3E6F7}"/>
              </a:ext>
            </a:extLst>
          </p:cNvPr>
          <p:cNvSpPr>
            <a:spLocks noGrp="1"/>
          </p:cNvSpPr>
          <p:nvPr>
            <p:ph type="title"/>
          </p:nvPr>
        </p:nvSpPr>
        <p:spPr/>
        <p:txBody>
          <a:bodyPr/>
          <a:lstStyle/>
          <a:p>
            <a:r>
              <a:rPr lang="en-GB" dirty="0"/>
              <a:t>Review procedure- Deliverables</a:t>
            </a:r>
          </a:p>
        </p:txBody>
      </p:sp>
      <p:sp>
        <p:nvSpPr>
          <p:cNvPr id="53" name="TextBox 52">
            <a:extLst>
              <a:ext uri="{FF2B5EF4-FFF2-40B4-BE49-F238E27FC236}">
                <a16:creationId xmlns:a16="http://schemas.microsoft.com/office/drawing/2014/main" id="{76137F08-3E72-4B4E-A33D-357B252BE586}"/>
              </a:ext>
            </a:extLst>
          </p:cNvPr>
          <p:cNvSpPr txBox="1"/>
          <p:nvPr/>
        </p:nvSpPr>
        <p:spPr>
          <a:xfrm>
            <a:off x="1852088" y="1154411"/>
            <a:ext cx="1513279" cy="253916"/>
          </a:xfrm>
          <a:prstGeom prst="rect">
            <a:avLst/>
          </a:prstGeom>
          <a:noFill/>
        </p:spPr>
        <p:txBody>
          <a:bodyPr wrap="square" rtlCol="0">
            <a:spAutoFit/>
          </a:bodyPr>
          <a:lstStyle/>
          <a:p>
            <a:pPr defTabSz="514350"/>
            <a:r>
              <a:rPr lang="en-GB" sz="1050" b="1" dirty="0">
                <a:solidFill>
                  <a:prstClr val="black"/>
                </a:solidFill>
                <a:latin typeface="Calibri"/>
              </a:rPr>
              <a:t>Deliverable Review</a:t>
            </a:r>
          </a:p>
        </p:txBody>
      </p:sp>
      <p:sp>
        <p:nvSpPr>
          <p:cNvPr id="39" name="Arrow: Right 26">
            <a:extLst>
              <a:ext uri="{FF2B5EF4-FFF2-40B4-BE49-F238E27FC236}">
                <a16:creationId xmlns:a16="http://schemas.microsoft.com/office/drawing/2014/main" id="{96AECB69-B2FF-44DA-AC7E-364573AAAA81}"/>
              </a:ext>
            </a:extLst>
          </p:cNvPr>
          <p:cNvSpPr/>
          <p:nvPr/>
        </p:nvSpPr>
        <p:spPr>
          <a:xfrm>
            <a:off x="1121648" y="3694599"/>
            <a:ext cx="6812625" cy="493294"/>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en-GB" sz="1400" dirty="0">
                <a:solidFill>
                  <a:prstClr val="white"/>
                </a:solidFill>
                <a:latin typeface="Calibri"/>
              </a:rPr>
              <a:t>TIME</a:t>
            </a:r>
          </a:p>
        </p:txBody>
      </p:sp>
    </p:spTree>
    <p:extLst>
      <p:ext uri="{BB962C8B-B14F-4D97-AF65-F5344CB8AC3E}">
        <p14:creationId xmlns:p14="http://schemas.microsoft.com/office/powerpoint/2010/main" val="4033703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8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20" grpId="0"/>
      <p:bldP spid="21" grpId="0"/>
      <p:bldP spid="31" grpId="0"/>
      <p:bldP spid="32" grpId="0" animBg="1"/>
      <p:bldP spid="33" grpId="0" animBg="1"/>
      <p:bldP spid="36" grpId="0"/>
      <p:bldP spid="37" grpId="0"/>
      <p:bldP spid="47" grpId="0" animBg="1"/>
      <p:bldP spid="50" grpId="0"/>
      <p:bldP spid="51" grpId="0"/>
      <p:bldP spid="71" grpId="0" animBg="1"/>
      <p:bldP spid="5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1115616" y="1123251"/>
            <a:ext cx="3567713" cy="2855306"/>
          </a:xfrm>
          <a:prstGeom prst="rect">
            <a:avLst/>
          </a:prstGeom>
          <a:solidFill>
            <a:schemeClr val="bg1">
              <a:lumMod val="85000"/>
            </a:schemeClr>
          </a:solidFill>
        </p:spPr>
        <p:txBody>
          <a:bodyPr wrap="square" rtlCol="0">
            <a:noAutofit/>
          </a:bodyPr>
          <a:lstStyle/>
          <a:p>
            <a:pPr defTabSz="514350"/>
            <a:endParaRPr lang="en-GB" sz="1013" dirty="0">
              <a:solidFill>
                <a:prstClr val="black"/>
              </a:solidFill>
              <a:latin typeface="Calibri"/>
            </a:endParaRPr>
          </a:p>
        </p:txBody>
      </p:sp>
      <p:sp>
        <p:nvSpPr>
          <p:cNvPr id="28" name="Rectangle 27"/>
          <p:cNvSpPr/>
          <p:nvPr/>
        </p:nvSpPr>
        <p:spPr>
          <a:xfrm>
            <a:off x="4077828" y="1123251"/>
            <a:ext cx="2537750" cy="285530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en-GB" sz="1013">
              <a:solidFill>
                <a:prstClr val="white"/>
              </a:solidFill>
              <a:latin typeface="Calibri"/>
            </a:endParaRPr>
          </a:p>
        </p:txBody>
      </p:sp>
      <p:sp>
        <p:nvSpPr>
          <p:cNvPr id="7" name="Diamond 6"/>
          <p:cNvSpPr/>
          <p:nvPr/>
        </p:nvSpPr>
        <p:spPr>
          <a:xfrm>
            <a:off x="1405514" y="2040808"/>
            <a:ext cx="724979" cy="373536"/>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300" dirty="0" err="1">
                <a:solidFill>
                  <a:prstClr val="black"/>
                </a:solidFill>
                <a:latin typeface="Calibri"/>
              </a:rPr>
              <a:t>Review</a:t>
            </a:r>
            <a:r>
              <a:rPr lang="fr-FR" sz="300" dirty="0">
                <a:solidFill>
                  <a:prstClr val="black"/>
                </a:solidFill>
                <a:latin typeface="Calibri"/>
              </a:rPr>
              <a:t> of Del1</a:t>
            </a:r>
          </a:p>
          <a:p>
            <a:pPr algn="ctr" defTabSz="514350"/>
            <a:r>
              <a:rPr lang="fr-FR" sz="300" dirty="0" err="1">
                <a:solidFill>
                  <a:prstClr val="black"/>
                </a:solidFill>
                <a:latin typeface="Calibri"/>
              </a:rPr>
              <a:t>Approved</a:t>
            </a:r>
            <a:endParaRPr lang="fr-FR" sz="300" dirty="0">
              <a:solidFill>
                <a:prstClr val="black"/>
              </a:solidFill>
              <a:latin typeface="Calibri"/>
            </a:endParaRPr>
          </a:p>
          <a:p>
            <a:pPr algn="ctr" defTabSz="514350"/>
            <a:r>
              <a:rPr lang="fr-FR" sz="300" dirty="0">
                <a:solidFill>
                  <a:prstClr val="black"/>
                </a:solidFill>
                <a:latin typeface="Calibri"/>
              </a:rPr>
              <a:t>?</a:t>
            </a:r>
          </a:p>
        </p:txBody>
      </p:sp>
      <p:sp>
        <p:nvSpPr>
          <p:cNvPr id="9" name="TextBox 8"/>
          <p:cNvSpPr txBox="1"/>
          <p:nvPr/>
        </p:nvSpPr>
        <p:spPr>
          <a:xfrm>
            <a:off x="1615110" y="1419622"/>
            <a:ext cx="277703" cy="369332"/>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450" dirty="0">
                <a:solidFill>
                  <a:prstClr val="black"/>
                </a:solidFill>
                <a:latin typeface="Calibri"/>
              </a:rPr>
              <a:t>Submit</a:t>
            </a:r>
          </a:p>
          <a:p>
            <a:pPr defTabSz="514350"/>
            <a:r>
              <a:rPr lang="en-GB" sz="450" dirty="0">
                <a:solidFill>
                  <a:prstClr val="black"/>
                </a:solidFill>
                <a:latin typeface="Calibri"/>
              </a:rPr>
              <a:t>Del1</a:t>
            </a:r>
          </a:p>
        </p:txBody>
      </p:sp>
      <p:cxnSp>
        <p:nvCxnSpPr>
          <p:cNvPr id="12" name="Connector: Elbow 11"/>
          <p:cNvCxnSpPr>
            <a:cxnSpLocks/>
            <a:stCxn id="7" idx="1"/>
            <a:endCxn id="9" idx="1"/>
          </p:cNvCxnSpPr>
          <p:nvPr/>
        </p:nvCxnSpPr>
        <p:spPr>
          <a:xfrm rot="10800000" flipH="1">
            <a:off x="1405514" y="1604288"/>
            <a:ext cx="209596" cy="623288"/>
          </a:xfrm>
          <a:prstGeom prst="bentConnector3">
            <a:avLst>
              <a:gd name="adj1" fmla="val -109067"/>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20" name="TextBox 19"/>
          <p:cNvSpPr txBox="1"/>
          <p:nvPr/>
        </p:nvSpPr>
        <p:spPr>
          <a:xfrm>
            <a:off x="1259632" y="1784554"/>
            <a:ext cx="365639" cy="196208"/>
          </a:xfrm>
          <a:prstGeom prst="rect">
            <a:avLst/>
          </a:prstGeom>
          <a:noFill/>
        </p:spPr>
        <p:txBody>
          <a:bodyPr wrap="square" rtlCol="0">
            <a:spAutoFit/>
          </a:bodyPr>
          <a:lstStyle/>
          <a:p>
            <a:pPr defTabSz="514350"/>
            <a:r>
              <a:rPr lang="fr-FR" sz="675" dirty="0">
                <a:solidFill>
                  <a:srgbClr val="F79646">
                    <a:lumMod val="75000"/>
                  </a:srgbClr>
                </a:solidFill>
                <a:latin typeface="Calibri"/>
              </a:rPr>
              <a:t>No</a:t>
            </a:r>
            <a:endParaRPr lang="en-GB" sz="675" dirty="0">
              <a:solidFill>
                <a:srgbClr val="F79646">
                  <a:lumMod val="75000"/>
                </a:srgbClr>
              </a:solidFill>
              <a:latin typeface="Calibri"/>
            </a:endParaRPr>
          </a:p>
        </p:txBody>
      </p:sp>
      <p:sp>
        <p:nvSpPr>
          <p:cNvPr id="21" name="TextBox 20"/>
          <p:cNvSpPr txBox="1"/>
          <p:nvPr/>
        </p:nvSpPr>
        <p:spPr>
          <a:xfrm>
            <a:off x="1721398" y="2419996"/>
            <a:ext cx="375665" cy="196208"/>
          </a:xfrm>
          <a:prstGeom prst="rect">
            <a:avLst/>
          </a:prstGeom>
          <a:noFill/>
        </p:spPr>
        <p:txBody>
          <a:bodyPr wrap="square" rtlCol="0">
            <a:spAutoFit/>
          </a:bodyPr>
          <a:lstStyle/>
          <a:p>
            <a:pPr defTabSz="514350"/>
            <a:r>
              <a:rPr lang="fr-FR" sz="675" dirty="0" err="1">
                <a:solidFill>
                  <a:srgbClr val="00B050"/>
                </a:solidFill>
                <a:latin typeface="Calibri"/>
              </a:rPr>
              <a:t>Yes</a:t>
            </a:r>
            <a:endParaRPr lang="en-GB" sz="675" dirty="0">
              <a:solidFill>
                <a:srgbClr val="00B050"/>
              </a:solidFill>
              <a:latin typeface="Calibri"/>
            </a:endParaRPr>
          </a:p>
        </p:txBody>
      </p:sp>
      <p:cxnSp>
        <p:nvCxnSpPr>
          <p:cNvPr id="23" name="Straight Arrow Connector 22"/>
          <p:cNvCxnSpPr>
            <a:cxnSpLocks/>
            <a:stCxn id="9" idx="2"/>
            <a:endCxn id="7" idx="0"/>
          </p:cNvCxnSpPr>
          <p:nvPr/>
        </p:nvCxnSpPr>
        <p:spPr>
          <a:xfrm>
            <a:off x="1753962" y="1788954"/>
            <a:ext cx="14042" cy="251854"/>
          </a:xfrm>
          <a:prstGeom prst="straightConnector1">
            <a:avLst/>
          </a:prstGeom>
          <a:ln>
            <a:solidFill>
              <a:srgbClr val="00B050"/>
            </a:solidFill>
            <a:tailEnd type="triangle"/>
          </a:ln>
        </p:spPr>
        <p:style>
          <a:lnRef idx="3">
            <a:schemeClr val="accent6"/>
          </a:lnRef>
          <a:fillRef idx="0">
            <a:schemeClr val="accent6"/>
          </a:fillRef>
          <a:effectRef idx="2">
            <a:schemeClr val="accent6"/>
          </a:effectRef>
          <a:fontRef idx="minor">
            <a:schemeClr val="tx1"/>
          </a:fontRef>
        </p:style>
      </p:cxnSp>
      <p:sp>
        <p:nvSpPr>
          <p:cNvPr id="31" name="TextBox 30"/>
          <p:cNvSpPr txBox="1"/>
          <p:nvPr/>
        </p:nvSpPr>
        <p:spPr>
          <a:xfrm>
            <a:off x="1825427" y="1645932"/>
            <a:ext cx="359492" cy="403957"/>
          </a:xfrm>
          <a:prstGeom prst="rect">
            <a:avLst/>
          </a:prstGeom>
          <a:noFill/>
        </p:spPr>
        <p:txBody>
          <a:bodyPr wrap="square" rtlCol="0">
            <a:spAutoFit/>
          </a:bodyPr>
          <a:lstStyle/>
          <a:p>
            <a:pPr defTabSz="514350"/>
            <a:r>
              <a:rPr lang="fr-FR" sz="2025" dirty="0">
                <a:solidFill>
                  <a:prstClr val="black"/>
                </a:solidFill>
                <a:latin typeface="Calibri"/>
              </a:rPr>
              <a:t>…</a:t>
            </a:r>
            <a:endParaRPr lang="en-GB" sz="2025" dirty="0">
              <a:solidFill>
                <a:prstClr val="black"/>
              </a:solidFill>
              <a:latin typeface="Calibri"/>
            </a:endParaRPr>
          </a:p>
        </p:txBody>
      </p:sp>
      <p:sp>
        <p:nvSpPr>
          <p:cNvPr id="53" name="Rectangle 52"/>
          <p:cNvSpPr/>
          <p:nvPr/>
        </p:nvSpPr>
        <p:spPr>
          <a:xfrm>
            <a:off x="6553737" y="1123251"/>
            <a:ext cx="1380537" cy="285530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en-GB" sz="1013">
              <a:solidFill>
                <a:prstClr val="white"/>
              </a:solidFill>
              <a:latin typeface="Calibri"/>
            </a:endParaRPr>
          </a:p>
        </p:txBody>
      </p:sp>
      <p:cxnSp>
        <p:nvCxnSpPr>
          <p:cNvPr id="87" name="Straight Arrow Connector 86"/>
          <p:cNvCxnSpPr>
            <a:cxnSpLocks/>
          </p:cNvCxnSpPr>
          <p:nvPr/>
        </p:nvCxnSpPr>
        <p:spPr>
          <a:xfrm flipH="1">
            <a:off x="4991887" y="2257216"/>
            <a:ext cx="272360" cy="184348"/>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91" name="Straight Arrow Connector 90"/>
          <p:cNvCxnSpPr>
            <a:cxnSpLocks/>
            <a:endCxn id="95" idx="2"/>
          </p:cNvCxnSpPr>
          <p:nvPr/>
        </p:nvCxnSpPr>
        <p:spPr>
          <a:xfrm flipV="1">
            <a:off x="4962379" y="2204493"/>
            <a:ext cx="233580" cy="162861"/>
          </a:xfrm>
          <a:prstGeom prst="straightConnector1">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95" name="TextBox 94"/>
          <p:cNvSpPr txBox="1"/>
          <p:nvPr/>
        </p:nvSpPr>
        <p:spPr>
          <a:xfrm>
            <a:off x="4757482" y="1592531"/>
            <a:ext cx="876953" cy="611962"/>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fr-FR" sz="844" dirty="0">
                <a:solidFill>
                  <a:prstClr val="black"/>
                </a:solidFill>
                <a:latin typeface="Calibri"/>
              </a:rPr>
              <a:t>i</a:t>
            </a:r>
            <a:r>
              <a:rPr lang="en-GB" sz="844" dirty="0" err="1">
                <a:solidFill>
                  <a:prstClr val="black"/>
                </a:solidFill>
                <a:latin typeface="Calibri"/>
              </a:rPr>
              <a:t>mplement</a:t>
            </a:r>
            <a:r>
              <a:rPr lang="en-GB" sz="844" dirty="0">
                <a:solidFill>
                  <a:prstClr val="black"/>
                </a:solidFill>
                <a:latin typeface="Calibri"/>
              </a:rPr>
              <a:t> corrections</a:t>
            </a:r>
          </a:p>
          <a:p>
            <a:pPr defTabSz="514350"/>
            <a:r>
              <a:rPr lang="en-GB" sz="844" dirty="0">
                <a:solidFill>
                  <a:prstClr val="black"/>
                </a:solidFill>
                <a:latin typeface="Calibri"/>
              </a:rPr>
              <a:t>Progress meeting</a:t>
            </a:r>
          </a:p>
        </p:txBody>
      </p:sp>
      <p:sp>
        <p:nvSpPr>
          <p:cNvPr id="100" name="Diamond 99"/>
          <p:cNvSpPr/>
          <p:nvPr/>
        </p:nvSpPr>
        <p:spPr>
          <a:xfrm>
            <a:off x="4189408" y="2395145"/>
            <a:ext cx="1450962" cy="949434"/>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788" dirty="0" err="1">
                <a:solidFill>
                  <a:prstClr val="black"/>
                </a:solidFill>
                <a:latin typeface="Calibri"/>
              </a:rPr>
              <a:t>Verify</a:t>
            </a:r>
            <a:r>
              <a:rPr lang="fr-FR" sz="788" dirty="0">
                <a:solidFill>
                  <a:prstClr val="black"/>
                </a:solidFill>
                <a:latin typeface="Calibri"/>
              </a:rPr>
              <a:t> </a:t>
            </a:r>
            <a:r>
              <a:rPr lang="fr-FR" sz="788" dirty="0" err="1">
                <a:solidFill>
                  <a:prstClr val="black"/>
                </a:solidFill>
                <a:latin typeface="Calibri"/>
              </a:rPr>
              <a:t>contract</a:t>
            </a:r>
            <a:r>
              <a:rPr lang="fr-FR" sz="788" dirty="0">
                <a:solidFill>
                  <a:prstClr val="black"/>
                </a:solidFill>
                <a:latin typeface="Calibri"/>
              </a:rPr>
              <a:t> performance</a:t>
            </a:r>
          </a:p>
          <a:p>
            <a:pPr algn="ctr" defTabSz="514350"/>
            <a:endParaRPr lang="fr-FR" sz="100" dirty="0">
              <a:solidFill>
                <a:prstClr val="black"/>
              </a:solidFill>
              <a:latin typeface="Calibri"/>
            </a:endParaRPr>
          </a:p>
          <a:p>
            <a:pPr algn="ctr" defTabSz="514350"/>
            <a:r>
              <a:rPr lang="fr-FR" sz="788" dirty="0">
                <a:solidFill>
                  <a:prstClr val="black"/>
                </a:solidFill>
                <a:latin typeface="Calibri"/>
              </a:rPr>
              <a:t>All </a:t>
            </a:r>
            <a:r>
              <a:rPr lang="fr-FR" sz="788" dirty="0" err="1">
                <a:solidFill>
                  <a:prstClr val="black"/>
                </a:solidFill>
                <a:latin typeface="Calibri"/>
              </a:rPr>
              <a:t>deliverables</a:t>
            </a:r>
            <a:endParaRPr lang="fr-FR" sz="788" dirty="0">
              <a:solidFill>
                <a:prstClr val="black"/>
              </a:solidFill>
              <a:latin typeface="Calibri"/>
            </a:endParaRPr>
          </a:p>
          <a:p>
            <a:pPr algn="ctr" defTabSz="514350"/>
            <a:r>
              <a:rPr lang="fr-FR" sz="788" dirty="0" err="1">
                <a:solidFill>
                  <a:prstClr val="black"/>
                </a:solidFill>
                <a:latin typeface="Calibri"/>
              </a:rPr>
              <a:t>Approved</a:t>
            </a:r>
            <a:r>
              <a:rPr lang="fr-FR" sz="788" dirty="0">
                <a:solidFill>
                  <a:prstClr val="black"/>
                </a:solidFill>
                <a:latin typeface="Calibri"/>
              </a:rPr>
              <a:t>?</a:t>
            </a:r>
            <a:endParaRPr lang="en-GB" sz="788" dirty="0">
              <a:solidFill>
                <a:prstClr val="black"/>
              </a:solidFill>
              <a:latin typeface="Calibri"/>
            </a:endParaRPr>
          </a:p>
        </p:txBody>
      </p:sp>
      <p:sp>
        <p:nvSpPr>
          <p:cNvPr id="103" name="TextBox 102"/>
          <p:cNvSpPr txBox="1"/>
          <p:nvPr/>
        </p:nvSpPr>
        <p:spPr>
          <a:xfrm>
            <a:off x="4664278" y="2154773"/>
            <a:ext cx="416566" cy="248209"/>
          </a:xfrm>
          <a:prstGeom prst="rect">
            <a:avLst/>
          </a:prstGeom>
          <a:noFill/>
        </p:spPr>
        <p:txBody>
          <a:bodyPr wrap="square" rtlCol="0">
            <a:spAutoFit/>
          </a:bodyPr>
          <a:lstStyle/>
          <a:p>
            <a:pPr defTabSz="514350"/>
            <a:r>
              <a:rPr lang="fr-FR" sz="1013" dirty="0">
                <a:solidFill>
                  <a:srgbClr val="F79646">
                    <a:lumMod val="75000"/>
                  </a:srgbClr>
                </a:solidFill>
                <a:latin typeface="Calibri"/>
              </a:rPr>
              <a:t>No</a:t>
            </a:r>
            <a:endParaRPr lang="en-GB" sz="1013" dirty="0">
              <a:solidFill>
                <a:srgbClr val="F79646">
                  <a:lumMod val="75000"/>
                </a:srgbClr>
              </a:solidFill>
              <a:latin typeface="Calibri"/>
            </a:endParaRPr>
          </a:p>
        </p:txBody>
      </p:sp>
      <p:sp>
        <p:nvSpPr>
          <p:cNvPr id="104" name="TextBox 103"/>
          <p:cNvSpPr txBox="1"/>
          <p:nvPr/>
        </p:nvSpPr>
        <p:spPr>
          <a:xfrm>
            <a:off x="5536077" y="2533215"/>
            <a:ext cx="401575" cy="248209"/>
          </a:xfrm>
          <a:prstGeom prst="rect">
            <a:avLst/>
          </a:prstGeom>
          <a:noFill/>
        </p:spPr>
        <p:txBody>
          <a:bodyPr wrap="square" rtlCol="0">
            <a:spAutoFit/>
          </a:bodyPr>
          <a:lstStyle/>
          <a:p>
            <a:pPr defTabSz="514350"/>
            <a:r>
              <a:rPr lang="fr-FR" sz="1013" dirty="0" err="1">
                <a:solidFill>
                  <a:srgbClr val="00B050"/>
                </a:solidFill>
                <a:latin typeface="Calibri"/>
              </a:rPr>
              <a:t>Yes</a:t>
            </a:r>
            <a:endParaRPr lang="en-GB" sz="1013" dirty="0">
              <a:solidFill>
                <a:srgbClr val="00B050"/>
              </a:solidFill>
              <a:latin typeface="Calibri"/>
            </a:endParaRPr>
          </a:p>
        </p:txBody>
      </p:sp>
      <p:cxnSp>
        <p:nvCxnSpPr>
          <p:cNvPr id="105" name="Straight Arrow Connector 104"/>
          <p:cNvCxnSpPr>
            <a:cxnSpLocks/>
          </p:cNvCxnSpPr>
          <p:nvPr/>
        </p:nvCxnSpPr>
        <p:spPr>
          <a:xfrm flipV="1">
            <a:off x="5364019" y="2404904"/>
            <a:ext cx="413423" cy="250644"/>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109" name="TextBox 108"/>
          <p:cNvSpPr txBox="1"/>
          <p:nvPr/>
        </p:nvSpPr>
        <p:spPr>
          <a:xfrm>
            <a:off x="5808808" y="2230057"/>
            <a:ext cx="734786" cy="368010"/>
          </a:xfrm>
          <a:prstGeom prst="rect">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5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514350"/>
            <a:r>
              <a:rPr lang="fr-FR" sz="788" dirty="0">
                <a:solidFill>
                  <a:prstClr val="black"/>
                </a:solidFill>
                <a:latin typeface="Calibri"/>
              </a:rPr>
              <a:t>I</a:t>
            </a:r>
            <a:r>
              <a:rPr lang="en-GB" sz="788" dirty="0" err="1">
                <a:solidFill>
                  <a:prstClr val="black"/>
                </a:solidFill>
                <a:latin typeface="Calibri"/>
              </a:rPr>
              <a:t>ssue</a:t>
            </a:r>
            <a:r>
              <a:rPr lang="en-GB" sz="788" dirty="0">
                <a:solidFill>
                  <a:prstClr val="black"/>
                </a:solidFill>
                <a:latin typeface="Calibri"/>
              </a:rPr>
              <a:t> Notice of Acceptance</a:t>
            </a:r>
          </a:p>
        </p:txBody>
      </p:sp>
      <p:sp>
        <p:nvSpPr>
          <p:cNvPr id="32" name="TextBox 31"/>
          <p:cNvSpPr txBox="1"/>
          <p:nvPr/>
        </p:nvSpPr>
        <p:spPr>
          <a:xfrm>
            <a:off x="5790038" y="3003798"/>
            <a:ext cx="753556" cy="571310"/>
          </a:xfrm>
          <a:prstGeom prst="rect">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5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514350"/>
            <a:r>
              <a:rPr lang="fr-FR" sz="844" dirty="0">
                <a:solidFill>
                  <a:prstClr val="black"/>
                </a:solidFill>
                <a:latin typeface="Calibri"/>
              </a:rPr>
              <a:t>I</a:t>
            </a:r>
            <a:r>
              <a:rPr lang="en-GB" sz="844" dirty="0" err="1">
                <a:solidFill>
                  <a:prstClr val="black"/>
                </a:solidFill>
                <a:latin typeface="Calibri"/>
              </a:rPr>
              <a:t>ssue</a:t>
            </a:r>
            <a:r>
              <a:rPr lang="en-GB" sz="844" dirty="0">
                <a:solidFill>
                  <a:prstClr val="black"/>
                </a:solidFill>
                <a:latin typeface="Calibri"/>
              </a:rPr>
              <a:t> Notice of Need of Remedial Action</a:t>
            </a:r>
          </a:p>
        </p:txBody>
      </p:sp>
      <p:sp>
        <p:nvSpPr>
          <p:cNvPr id="35" name="TextBox 34"/>
          <p:cNvSpPr txBox="1"/>
          <p:nvPr/>
        </p:nvSpPr>
        <p:spPr>
          <a:xfrm>
            <a:off x="5508104" y="2859782"/>
            <a:ext cx="415019" cy="248209"/>
          </a:xfrm>
          <a:prstGeom prst="rect">
            <a:avLst/>
          </a:prstGeom>
          <a:noFill/>
        </p:spPr>
        <p:txBody>
          <a:bodyPr wrap="square" rtlCol="0">
            <a:spAutoFit/>
          </a:bodyPr>
          <a:lstStyle/>
          <a:p>
            <a:pPr defTabSz="514350"/>
            <a:r>
              <a:rPr lang="fr-FR" sz="1013" dirty="0">
                <a:solidFill>
                  <a:srgbClr val="F79646">
                    <a:lumMod val="75000"/>
                  </a:srgbClr>
                </a:solidFill>
                <a:latin typeface="Calibri"/>
              </a:rPr>
              <a:t>No</a:t>
            </a:r>
            <a:endParaRPr lang="en-GB" sz="1013" dirty="0">
              <a:solidFill>
                <a:srgbClr val="F79646">
                  <a:lumMod val="75000"/>
                </a:srgbClr>
              </a:solidFill>
              <a:latin typeface="Calibri"/>
            </a:endParaRPr>
          </a:p>
        </p:txBody>
      </p:sp>
      <p:cxnSp>
        <p:nvCxnSpPr>
          <p:cNvPr id="36" name="Straight Arrow Connector 35"/>
          <p:cNvCxnSpPr>
            <a:cxnSpLocks/>
            <a:stCxn id="109" idx="0"/>
            <a:endCxn id="41" idx="1"/>
          </p:cNvCxnSpPr>
          <p:nvPr/>
        </p:nvCxnSpPr>
        <p:spPr>
          <a:xfrm rot="5400000" flipH="1" flipV="1">
            <a:off x="6218019" y="1839117"/>
            <a:ext cx="349123" cy="432759"/>
          </a:xfrm>
          <a:prstGeom prst="bentConnector2">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41" name="TextBox 40"/>
          <p:cNvSpPr txBox="1"/>
          <p:nvPr/>
        </p:nvSpPr>
        <p:spPr>
          <a:xfrm>
            <a:off x="6608960" y="1574953"/>
            <a:ext cx="1083533" cy="611962"/>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844" dirty="0">
                <a:solidFill>
                  <a:prstClr val="black"/>
                </a:solidFill>
                <a:latin typeface="Calibri"/>
              </a:rPr>
              <a:t>Send invoice </a:t>
            </a:r>
            <a:r>
              <a:rPr lang="en-GB" sz="844" b="1" dirty="0">
                <a:solidFill>
                  <a:prstClr val="black"/>
                </a:solidFill>
                <a:latin typeface="Calibri"/>
              </a:rPr>
              <a:t>AND</a:t>
            </a:r>
            <a:r>
              <a:rPr lang="en-GB" sz="844" dirty="0">
                <a:solidFill>
                  <a:prstClr val="black"/>
                </a:solidFill>
                <a:latin typeface="Calibri"/>
              </a:rPr>
              <a:t> Notice of Acceptance to </a:t>
            </a:r>
            <a:r>
              <a:rPr lang="en-GB" sz="844" dirty="0">
                <a:solidFill>
                  <a:prstClr val="black"/>
                </a:solidFill>
                <a:latin typeface="Calibri"/>
                <a:hlinkClick r:id="rId3"/>
              </a:rPr>
              <a:t>finance@ecmwf</a:t>
            </a:r>
            <a:r>
              <a:rPr lang="en-GB" sz="844">
                <a:solidFill>
                  <a:prstClr val="black"/>
                </a:solidFill>
                <a:latin typeface="Calibri"/>
                <a:hlinkClick r:id="rId3"/>
              </a:rPr>
              <a:t>.int</a:t>
            </a:r>
            <a:r>
              <a:rPr lang="en-GB" sz="844" dirty="0">
                <a:solidFill>
                  <a:prstClr val="black"/>
                </a:solidFill>
                <a:latin typeface="Calibri"/>
              </a:rPr>
              <a:t> </a:t>
            </a:r>
          </a:p>
        </p:txBody>
      </p:sp>
      <p:sp>
        <p:nvSpPr>
          <p:cNvPr id="44" name="TextBox 43"/>
          <p:cNvSpPr txBox="1"/>
          <p:nvPr/>
        </p:nvSpPr>
        <p:spPr>
          <a:xfrm>
            <a:off x="7156663" y="2719552"/>
            <a:ext cx="734786" cy="181781"/>
          </a:xfrm>
          <a:prstGeom prst="rect">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5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514350"/>
            <a:r>
              <a:rPr lang="en-GB" sz="844" dirty="0">
                <a:solidFill>
                  <a:prstClr val="black"/>
                </a:solidFill>
                <a:latin typeface="Calibri"/>
              </a:rPr>
              <a:t>Payment</a:t>
            </a:r>
          </a:p>
        </p:txBody>
      </p:sp>
      <p:cxnSp>
        <p:nvCxnSpPr>
          <p:cNvPr id="45" name="Straight Arrow Connector 35"/>
          <p:cNvCxnSpPr>
            <a:cxnSpLocks/>
            <a:stCxn id="41" idx="2"/>
            <a:endCxn id="44" idx="0"/>
          </p:cNvCxnSpPr>
          <p:nvPr/>
        </p:nvCxnSpPr>
        <p:spPr>
          <a:xfrm rot="16200000" flipH="1">
            <a:off x="7071073" y="2266568"/>
            <a:ext cx="532637" cy="373329"/>
          </a:xfrm>
          <a:prstGeom prst="bentConnector3">
            <a:avLst>
              <a:gd name="adj1" fmla="val 50000"/>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2" name="TextBox 1"/>
          <p:cNvSpPr txBox="1"/>
          <p:nvPr/>
        </p:nvSpPr>
        <p:spPr>
          <a:xfrm>
            <a:off x="1522905" y="4213591"/>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 Annex 3C</a:t>
            </a:r>
          </a:p>
        </p:txBody>
      </p:sp>
      <p:sp>
        <p:nvSpPr>
          <p:cNvPr id="49" name="TextBox 48"/>
          <p:cNvSpPr txBox="1"/>
          <p:nvPr/>
        </p:nvSpPr>
        <p:spPr>
          <a:xfrm>
            <a:off x="3146192" y="1419622"/>
            <a:ext cx="831864" cy="871777"/>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844" dirty="0">
                <a:solidFill>
                  <a:prstClr val="black"/>
                </a:solidFill>
                <a:latin typeface="Calibri"/>
              </a:rPr>
              <a:t>Submit</a:t>
            </a:r>
          </a:p>
          <a:p>
            <a:pPr defTabSz="514350"/>
            <a:r>
              <a:rPr lang="en-GB" sz="844" dirty="0">
                <a:solidFill>
                  <a:prstClr val="black"/>
                </a:solidFill>
                <a:latin typeface="Calibri"/>
              </a:rPr>
              <a:t>Notification of Milestone Completion</a:t>
            </a:r>
          </a:p>
          <a:p>
            <a:pPr defTabSz="514350"/>
            <a:r>
              <a:rPr lang="en-GB" sz="844" dirty="0">
                <a:solidFill>
                  <a:prstClr val="black"/>
                </a:solidFill>
                <a:latin typeface="Calibri"/>
              </a:rPr>
              <a:t>(and Use Of Resources)*</a:t>
            </a:r>
          </a:p>
        </p:txBody>
      </p:sp>
      <p:sp>
        <p:nvSpPr>
          <p:cNvPr id="58" name="Diamond 57"/>
          <p:cNvSpPr/>
          <p:nvPr/>
        </p:nvSpPr>
        <p:spPr>
          <a:xfrm>
            <a:off x="2414539" y="2040807"/>
            <a:ext cx="706248" cy="355655"/>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300" dirty="0" err="1">
                <a:solidFill>
                  <a:prstClr val="black"/>
                </a:solidFill>
                <a:latin typeface="Calibri"/>
              </a:rPr>
              <a:t>Review</a:t>
            </a:r>
            <a:r>
              <a:rPr lang="fr-FR" sz="300" dirty="0">
                <a:solidFill>
                  <a:prstClr val="black"/>
                </a:solidFill>
                <a:latin typeface="Calibri"/>
              </a:rPr>
              <a:t> last Del</a:t>
            </a:r>
          </a:p>
          <a:p>
            <a:pPr algn="ctr" defTabSz="514350"/>
            <a:r>
              <a:rPr lang="fr-FR" sz="300" dirty="0" err="1">
                <a:solidFill>
                  <a:prstClr val="black"/>
                </a:solidFill>
                <a:latin typeface="Calibri"/>
              </a:rPr>
              <a:t>Approved</a:t>
            </a:r>
            <a:endParaRPr lang="fr-FR" sz="300" dirty="0">
              <a:solidFill>
                <a:prstClr val="black"/>
              </a:solidFill>
              <a:latin typeface="Calibri"/>
            </a:endParaRPr>
          </a:p>
          <a:p>
            <a:pPr algn="ctr" defTabSz="514350"/>
            <a:r>
              <a:rPr lang="fr-FR" sz="300" dirty="0">
                <a:solidFill>
                  <a:prstClr val="black"/>
                </a:solidFill>
                <a:latin typeface="Calibri"/>
              </a:rPr>
              <a:t>?</a:t>
            </a:r>
          </a:p>
        </p:txBody>
      </p:sp>
      <p:sp>
        <p:nvSpPr>
          <p:cNvPr id="59" name="TextBox 58"/>
          <p:cNvSpPr txBox="1"/>
          <p:nvPr/>
        </p:nvSpPr>
        <p:spPr>
          <a:xfrm>
            <a:off x="2592306" y="1419622"/>
            <a:ext cx="309156" cy="369332"/>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800"/>
            </a:lvl1pPr>
          </a:lstStyle>
          <a:p>
            <a:pPr defTabSz="514350"/>
            <a:r>
              <a:rPr lang="en-GB" sz="450" dirty="0">
                <a:solidFill>
                  <a:prstClr val="black"/>
                </a:solidFill>
                <a:latin typeface="Calibri"/>
              </a:rPr>
              <a:t>Submit</a:t>
            </a:r>
          </a:p>
          <a:p>
            <a:pPr defTabSz="514350"/>
            <a:r>
              <a:rPr lang="en-GB" sz="450" dirty="0">
                <a:solidFill>
                  <a:prstClr val="black"/>
                </a:solidFill>
                <a:latin typeface="Calibri"/>
              </a:rPr>
              <a:t>Last Del</a:t>
            </a:r>
          </a:p>
        </p:txBody>
      </p:sp>
      <p:cxnSp>
        <p:nvCxnSpPr>
          <p:cNvPr id="61" name="Connector: Elbow 11"/>
          <p:cNvCxnSpPr>
            <a:cxnSpLocks/>
            <a:stCxn id="58" idx="1"/>
            <a:endCxn id="59" idx="1"/>
          </p:cNvCxnSpPr>
          <p:nvPr/>
        </p:nvCxnSpPr>
        <p:spPr>
          <a:xfrm rot="10800000" flipH="1">
            <a:off x="2414538" y="1604289"/>
            <a:ext cx="177767" cy="614347"/>
          </a:xfrm>
          <a:prstGeom prst="bentConnector3">
            <a:avLst>
              <a:gd name="adj1" fmla="val -128595"/>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62" name="TextBox 61"/>
          <p:cNvSpPr txBox="1"/>
          <p:nvPr/>
        </p:nvSpPr>
        <p:spPr>
          <a:xfrm>
            <a:off x="2283748" y="1784554"/>
            <a:ext cx="359250" cy="196208"/>
          </a:xfrm>
          <a:prstGeom prst="rect">
            <a:avLst/>
          </a:prstGeom>
          <a:noFill/>
        </p:spPr>
        <p:txBody>
          <a:bodyPr wrap="square" rtlCol="0">
            <a:spAutoFit/>
          </a:bodyPr>
          <a:lstStyle/>
          <a:p>
            <a:pPr defTabSz="514350"/>
            <a:r>
              <a:rPr lang="fr-FR" sz="675" dirty="0">
                <a:solidFill>
                  <a:srgbClr val="F79646">
                    <a:lumMod val="75000"/>
                  </a:srgbClr>
                </a:solidFill>
                <a:latin typeface="Calibri"/>
              </a:rPr>
              <a:t>No</a:t>
            </a:r>
            <a:endParaRPr lang="en-GB" sz="675" dirty="0">
              <a:solidFill>
                <a:srgbClr val="F79646">
                  <a:lumMod val="75000"/>
                </a:srgbClr>
              </a:solidFill>
              <a:latin typeface="Calibri"/>
            </a:endParaRPr>
          </a:p>
        </p:txBody>
      </p:sp>
      <p:sp>
        <p:nvSpPr>
          <p:cNvPr id="63" name="TextBox 62"/>
          <p:cNvSpPr txBox="1"/>
          <p:nvPr/>
        </p:nvSpPr>
        <p:spPr>
          <a:xfrm>
            <a:off x="2458104" y="2431978"/>
            <a:ext cx="332936" cy="196208"/>
          </a:xfrm>
          <a:prstGeom prst="rect">
            <a:avLst/>
          </a:prstGeom>
          <a:noFill/>
        </p:spPr>
        <p:txBody>
          <a:bodyPr wrap="square" rtlCol="0">
            <a:spAutoFit/>
          </a:bodyPr>
          <a:lstStyle/>
          <a:p>
            <a:pPr defTabSz="514350"/>
            <a:r>
              <a:rPr lang="fr-FR" sz="675" dirty="0" err="1">
                <a:solidFill>
                  <a:srgbClr val="00B050"/>
                </a:solidFill>
                <a:latin typeface="Calibri"/>
              </a:rPr>
              <a:t>Yes</a:t>
            </a:r>
            <a:endParaRPr lang="en-GB" sz="675" dirty="0">
              <a:solidFill>
                <a:srgbClr val="00B050"/>
              </a:solidFill>
              <a:latin typeface="Calibri"/>
            </a:endParaRPr>
          </a:p>
        </p:txBody>
      </p:sp>
      <p:cxnSp>
        <p:nvCxnSpPr>
          <p:cNvPr id="64" name="Straight Arrow Connector 63"/>
          <p:cNvCxnSpPr>
            <a:cxnSpLocks/>
            <a:stCxn id="59" idx="2"/>
            <a:endCxn id="58" idx="0"/>
          </p:cNvCxnSpPr>
          <p:nvPr/>
        </p:nvCxnSpPr>
        <p:spPr>
          <a:xfrm>
            <a:off x="2746884" y="1788954"/>
            <a:ext cx="20779" cy="251853"/>
          </a:xfrm>
          <a:prstGeom prst="straightConnector1">
            <a:avLst/>
          </a:prstGeom>
          <a:ln>
            <a:solidFill>
              <a:srgbClr val="00B050"/>
            </a:solidFill>
            <a:tailEnd type="triangle"/>
          </a:ln>
        </p:spPr>
        <p:style>
          <a:lnRef idx="3">
            <a:schemeClr val="accent6"/>
          </a:lnRef>
          <a:fillRef idx="0">
            <a:schemeClr val="accent6"/>
          </a:fillRef>
          <a:effectRef idx="2">
            <a:schemeClr val="accent6"/>
          </a:effectRef>
          <a:fontRef idx="minor">
            <a:schemeClr val="tx1"/>
          </a:fontRef>
        </p:style>
      </p:cxnSp>
      <p:cxnSp>
        <p:nvCxnSpPr>
          <p:cNvPr id="65" name="Connector: Elbow 65"/>
          <p:cNvCxnSpPr>
            <a:cxnSpLocks/>
            <a:stCxn id="59" idx="2"/>
            <a:endCxn id="49" idx="1"/>
          </p:cNvCxnSpPr>
          <p:nvPr/>
        </p:nvCxnSpPr>
        <p:spPr>
          <a:xfrm rot="16200000" flipH="1">
            <a:off x="2913260" y="1622578"/>
            <a:ext cx="66557" cy="399308"/>
          </a:xfrm>
          <a:prstGeom prst="bentConnector2">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77" name="Arrow: Right 26"/>
          <p:cNvSpPr/>
          <p:nvPr/>
        </p:nvSpPr>
        <p:spPr>
          <a:xfrm>
            <a:off x="4075467" y="3622568"/>
            <a:ext cx="2480149" cy="695321"/>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fr-FR" altLang="en-US" sz="900" b="1" dirty="0">
                <a:solidFill>
                  <a:srgbClr val="FF0000"/>
                </a:solidFill>
                <a:latin typeface="Calibri"/>
              </a:rPr>
              <a:t>45 </a:t>
            </a:r>
            <a:r>
              <a:rPr lang="fr-FR" altLang="en-US" sz="900" b="1" dirty="0" err="1">
                <a:solidFill>
                  <a:srgbClr val="FF0000"/>
                </a:solidFill>
                <a:latin typeface="Calibri"/>
              </a:rPr>
              <a:t>days</a:t>
            </a:r>
            <a:r>
              <a:rPr lang="fr-FR" altLang="en-US" sz="900" b="1" dirty="0">
                <a:solidFill>
                  <a:srgbClr val="FF0000"/>
                </a:solidFill>
                <a:latin typeface="Calibri"/>
              </a:rPr>
              <a:t> </a:t>
            </a:r>
            <a:r>
              <a:rPr lang="fr-FR" altLang="en-US" sz="900" dirty="0">
                <a:solidFill>
                  <a:srgbClr val="FF0000"/>
                </a:solidFill>
                <a:latin typeface="Calibri"/>
              </a:rPr>
              <a:t>for </a:t>
            </a:r>
            <a:r>
              <a:rPr lang="fr-FR" altLang="en-US" sz="900" dirty="0" err="1">
                <a:solidFill>
                  <a:srgbClr val="FF0000"/>
                </a:solidFill>
                <a:latin typeface="Calibri"/>
              </a:rPr>
              <a:t>development</a:t>
            </a:r>
            <a:r>
              <a:rPr lang="fr-FR" altLang="en-US" sz="900" dirty="0">
                <a:solidFill>
                  <a:srgbClr val="FF0000"/>
                </a:solidFill>
                <a:latin typeface="Calibri"/>
              </a:rPr>
              <a:t> </a:t>
            </a:r>
            <a:r>
              <a:rPr lang="fr-FR" altLang="en-US" sz="900" dirty="0" err="1">
                <a:solidFill>
                  <a:srgbClr val="FF0000"/>
                </a:solidFill>
                <a:latin typeface="Calibri"/>
              </a:rPr>
              <a:t>activities</a:t>
            </a:r>
            <a:endParaRPr lang="fr-FR" altLang="en-US" sz="900" dirty="0">
              <a:solidFill>
                <a:srgbClr val="FF0000"/>
              </a:solidFill>
              <a:latin typeface="Calibri"/>
            </a:endParaRPr>
          </a:p>
          <a:p>
            <a:pPr algn="ctr" defTabSz="514350">
              <a:defRPr/>
            </a:pPr>
            <a:r>
              <a:rPr lang="fr-FR" altLang="en-US" sz="900" b="1" dirty="0">
                <a:solidFill>
                  <a:srgbClr val="FF0000"/>
                </a:solidFill>
                <a:latin typeface="Calibri"/>
              </a:rPr>
              <a:t>21 </a:t>
            </a:r>
            <a:r>
              <a:rPr lang="fr-FR" altLang="en-US" sz="900" b="1" dirty="0" err="1">
                <a:solidFill>
                  <a:srgbClr val="FF0000"/>
                </a:solidFill>
                <a:latin typeface="Calibri"/>
              </a:rPr>
              <a:t>days</a:t>
            </a:r>
            <a:r>
              <a:rPr lang="fr-FR" altLang="en-US" sz="900" b="1" dirty="0">
                <a:solidFill>
                  <a:srgbClr val="FF0000"/>
                </a:solidFill>
                <a:latin typeface="Calibri"/>
              </a:rPr>
              <a:t> </a:t>
            </a:r>
            <a:r>
              <a:rPr lang="fr-FR" altLang="en-US" sz="900" dirty="0">
                <a:solidFill>
                  <a:srgbClr val="FF0000"/>
                </a:solidFill>
                <a:latin typeface="Calibri"/>
              </a:rPr>
              <a:t>for </a:t>
            </a:r>
            <a:r>
              <a:rPr lang="fr-FR" altLang="en-US" sz="900" dirty="0" err="1">
                <a:solidFill>
                  <a:srgbClr val="FF0000"/>
                </a:solidFill>
                <a:latin typeface="Calibri"/>
              </a:rPr>
              <a:t>operational</a:t>
            </a:r>
            <a:r>
              <a:rPr lang="fr-FR" altLang="en-US" sz="900" dirty="0">
                <a:solidFill>
                  <a:srgbClr val="FF0000"/>
                </a:solidFill>
                <a:latin typeface="Calibri"/>
              </a:rPr>
              <a:t> </a:t>
            </a:r>
            <a:r>
              <a:rPr lang="fr-FR" altLang="en-US" sz="900" dirty="0" err="1">
                <a:solidFill>
                  <a:srgbClr val="FF0000"/>
                </a:solidFill>
                <a:latin typeface="Calibri"/>
              </a:rPr>
              <a:t>activities</a:t>
            </a:r>
            <a:endParaRPr lang="en-GB" altLang="en-US" sz="900" dirty="0">
              <a:solidFill>
                <a:srgbClr val="FF0000"/>
              </a:solidFill>
              <a:latin typeface="Calibri"/>
            </a:endParaRPr>
          </a:p>
        </p:txBody>
      </p:sp>
      <p:sp>
        <p:nvSpPr>
          <p:cNvPr id="79" name="Arrow: Right 26"/>
          <p:cNvSpPr/>
          <p:nvPr/>
        </p:nvSpPr>
        <p:spPr>
          <a:xfrm>
            <a:off x="1121649" y="3694599"/>
            <a:ext cx="2950146" cy="493294"/>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en-GB" sz="1013" dirty="0">
              <a:solidFill>
                <a:prstClr val="white"/>
              </a:solidFill>
              <a:latin typeface="Calibri"/>
            </a:endParaRPr>
          </a:p>
        </p:txBody>
      </p:sp>
      <p:cxnSp>
        <p:nvCxnSpPr>
          <p:cNvPr id="110" name="Straight Arrow Connector 109"/>
          <p:cNvCxnSpPr>
            <a:cxnSpLocks/>
          </p:cNvCxnSpPr>
          <p:nvPr/>
        </p:nvCxnSpPr>
        <p:spPr>
          <a:xfrm>
            <a:off x="5456780" y="2933538"/>
            <a:ext cx="314363" cy="326966"/>
          </a:xfrm>
          <a:prstGeom prst="straightConnector1">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cxnSp>
        <p:nvCxnSpPr>
          <p:cNvPr id="114" name="Straight Arrow Connector 113"/>
          <p:cNvCxnSpPr>
            <a:cxnSpLocks/>
          </p:cNvCxnSpPr>
          <p:nvPr/>
        </p:nvCxnSpPr>
        <p:spPr>
          <a:xfrm flipH="1" flipV="1">
            <a:off x="5325392" y="2977802"/>
            <a:ext cx="452050" cy="441923"/>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27" name="Arrow: Right 26"/>
          <p:cNvSpPr/>
          <p:nvPr/>
        </p:nvSpPr>
        <p:spPr>
          <a:xfrm>
            <a:off x="6570043" y="3676132"/>
            <a:ext cx="1390682" cy="532767"/>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900" b="1" dirty="0">
                <a:solidFill>
                  <a:prstClr val="white"/>
                </a:solidFill>
                <a:latin typeface="Calibri"/>
              </a:rPr>
              <a:t>Max 30 </a:t>
            </a:r>
            <a:r>
              <a:rPr lang="fr-FR" sz="900" b="1" dirty="0" err="1">
                <a:solidFill>
                  <a:prstClr val="white"/>
                </a:solidFill>
                <a:latin typeface="Calibri"/>
              </a:rPr>
              <a:t>days</a:t>
            </a:r>
            <a:endParaRPr lang="en-GB" sz="900" b="1" dirty="0">
              <a:solidFill>
                <a:prstClr val="white"/>
              </a:solidFill>
              <a:latin typeface="Calibri"/>
            </a:endParaRPr>
          </a:p>
        </p:txBody>
      </p:sp>
      <p:sp>
        <p:nvSpPr>
          <p:cNvPr id="69" name="TextBox 68"/>
          <p:cNvSpPr txBox="1"/>
          <p:nvPr/>
        </p:nvSpPr>
        <p:spPr>
          <a:xfrm>
            <a:off x="4420694" y="1157265"/>
            <a:ext cx="1835570" cy="248209"/>
          </a:xfrm>
          <a:prstGeom prst="rect">
            <a:avLst/>
          </a:prstGeom>
          <a:noFill/>
        </p:spPr>
        <p:txBody>
          <a:bodyPr wrap="square" rtlCol="0">
            <a:spAutoFit/>
          </a:bodyPr>
          <a:lstStyle/>
          <a:p>
            <a:pPr defTabSz="514350"/>
            <a:r>
              <a:rPr lang="en-GB" sz="1013" b="1" dirty="0">
                <a:solidFill>
                  <a:prstClr val="black"/>
                </a:solidFill>
                <a:latin typeface="Calibri"/>
              </a:rPr>
              <a:t>Contract Performance Review</a:t>
            </a:r>
          </a:p>
        </p:txBody>
      </p:sp>
      <p:sp>
        <p:nvSpPr>
          <p:cNvPr id="84" name="TextBox 83"/>
          <p:cNvSpPr txBox="1"/>
          <p:nvPr/>
        </p:nvSpPr>
        <p:spPr>
          <a:xfrm>
            <a:off x="6913051" y="1157265"/>
            <a:ext cx="661910" cy="248209"/>
          </a:xfrm>
          <a:prstGeom prst="rect">
            <a:avLst/>
          </a:prstGeom>
          <a:noFill/>
        </p:spPr>
        <p:txBody>
          <a:bodyPr wrap="square" rtlCol="0">
            <a:spAutoFit/>
          </a:bodyPr>
          <a:lstStyle/>
          <a:p>
            <a:pPr defTabSz="514350"/>
            <a:r>
              <a:rPr lang="en-GB" sz="1013" b="1" dirty="0">
                <a:solidFill>
                  <a:prstClr val="black"/>
                </a:solidFill>
                <a:latin typeface="Calibri"/>
              </a:rPr>
              <a:t>Payment</a:t>
            </a:r>
          </a:p>
        </p:txBody>
      </p:sp>
      <p:sp>
        <p:nvSpPr>
          <p:cNvPr id="3" name="Title 2">
            <a:extLst>
              <a:ext uri="{FF2B5EF4-FFF2-40B4-BE49-F238E27FC236}">
                <a16:creationId xmlns:a16="http://schemas.microsoft.com/office/drawing/2014/main" id="{F20E8CAB-B015-4001-A621-39233AA69E3D}"/>
              </a:ext>
            </a:extLst>
          </p:cNvPr>
          <p:cNvSpPr>
            <a:spLocks noGrp="1"/>
          </p:cNvSpPr>
          <p:nvPr>
            <p:ph type="title"/>
          </p:nvPr>
        </p:nvSpPr>
        <p:spPr/>
        <p:txBody>
          <a:bodyPr/>
          <a:lstStyle/>
          <a:p>
            <a:r>
              <a:rPr lang="en-GB" dirty="0"/>
              <a:t>Review procedure- Deliverables</a:t>
            </a:r>
          </a:p>
        </p:txBody>
      </p:sp>
      <p:sp>
        <p:nvSpPr>
          <p:cNvPr id="66" name="TextBox 65">
            <a:extLst>
              <a:ext uri="{FF2B5EF4-FFF2-40B4-BE49-F238E27FC236}">
                <a16:creationId xmlns:a16="http://schemas.microsoft.com/office/drawing/2014/main" id="{19F24228-D47B-4CD4-A62C-6E14016C710C}"/>
              </a:ext>
            </a:extLst>
          </p:cNvPr>
          <p:cNvSpPr txBox="1"/>
          <p:nvPr/>
        </p:nvSpPr>
        <p:spPr>
          <a:xfrm>
            <a:off x="6134101" y="592732"/>
            <a:ext cx="692183" cy="222240"/>
          </a:xfrm>
          <a:prstGeom prst="rect">
            <a:avLst/>
          </a:prstGeom>
          <a:solidFill>
            <a:schemeClr val="accent5">
              <a:lumMod val="40000"/>
              <a:lumOff val="60000"/>
            </a:schemeClr>
          </a:solidFill>
          <a:ln w="31750">
            <a:solidFill>
              <a:schemeClr val="accent5">
                <a:lumMod val="75000"/>
              </a:schemeClr>
            </a:solidFill>
          </a:ln>
        </p:spPr>
        <p:txBody>
          <a:bodyPr wrap="square" rtlCol="0">
            <a:spAutoFit/>
          </a:bodyPr>
          <a:lstStyle/>
          <a:p>
            <a:pPr algn="ctr" defTabSz="514350"/>
            <a:r>
              <a:rPr lang="en-GB" sz="844" dirty="0">
                <a:solidFill>
                  <a:prstClr val="black"/>
                </a:solidFill>
                <a:latin typeface="Calibri"/>
              </a:rPr>
              <a:t>Contractor</a:t>
            </a:r>
          </a:p>
        </p:txBody>
      </p:sp>
      <p:sp>
        <p:nvSpPr>
          <p:cNvPr id="67" name="TextBox 66">
            <a:extLst>
              <a:ext uri="{FF2B5EF4-FFF2-40B4-BE49-F238E27FC236}">
                <a16:creationId xmlns:a16="http://schemas.microsoft.com/office/drawing/2014/main" id="{014F2DD9-C372-4E20-A678-389FA3B38BE7}"/>
              </a:ext>
            </a:extLst>
          </p:cNvPr>
          <p:cNvSpPr txBox="1"/>
          <p:nvPr/>
        </p:nvSpPr>
        <p:spPr>
          <a:xfrm>
            <a:off x="6929392" y="590113"/>
            <a:ext cx="668420" cy="232403"/>
          </a:xfrm>
          <a:prstGeom prst="rect">
            <a:avLst/>
          </a:prstGeom>
          <a:solidFill>
            <a:srgbClr val="E6CDFF"/>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5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514350"/>
            <a:r>
              <a:rPr lang="fr-FR" sz="844" dirty="0">
                <a:solidFill>
                  <a:prstClr val="black"/>
                </a:solidFill>
                <a:latin typeface="Calibri"/>
              </a:rPr>
              <a:t>ECMWF</a:t>
            </a:r>
            <a:endParaRPr lang="en-GB" sz="844" dirty="0">
              <a:solidFill>
                <a:prstClr val="black"/>
              </a:solidFill>
              <a:latin typeface="Calibri"/>
            </a:endParaRPr>
          </a:p>
        </p:txBody>
      </p:sp>
      <p:sp>
        <p:nvSpPr>
          <p:cNvPr id="81" name="TextBox 80">
            <a:extLst>
              <a:ext uri="{FF2B5EF4-FFF2-40B4-BE49-F238E27FC236}">
                <a16:creationId xmlns:a16="http://schemas.microsoft.com/office/drawing/2014/main" id="{2F2AD96B-E208-4EB8-8808-2CBEBCF2CF82}"/>
              </a:ext>
            </a:extLst>
          </p:cNvPr>
          <p:cNvSpPr txBox="1"/>
          <p:nvPr/>
        </p:nvSpPr>
        <p:spPr>
          <a:xfrm>
            <a:off x="1852088" y="1154411"/>
            <a:ext cx="1513279" cy="253916"/>
          </a:xfrm>
          <a:prstGeom prst="rect">
            <a:avLst/>
          </a:prstGeom>
          <a:noFill/>
        </p:spPr>
        <p:txBody>
          <a:bodyPr wrap="square" rtlCol="0">
            <a:spAutoFit/>
          </a:bodyPr>
          <a:lstStyle/>
          <a:p>
            <a:pPr defTabSz="514350"/>
            <a:r>
              <a:rPr lang="en-GB" sz="1050" b="1" dirty="0">
                <a:solidFill>
                  <a:prstClr val="black"/>
                </a:solidFill>
                <a:latin typeface="Calibri"/>
              </a:rPr>
              <a:t>Deliverable Review</a:t>
            </a:r>
          </a:p>
        </p:txBody>
      </p:sp>
      <p:cxnSp>
        <p:nvCxnSpPr>
          <p:cNvPr id="68" name="Straight Arrow Connector 67">
            <a:extLst>
              <a:ext uri="{FF2B5EF4-FFF2-40B4-BE49-F238E27FC236}">
                <a16:creationId xmlns:a16="http://schemas.microsoft.com/office/drawing/2014/main" id="{8D13A33A-DBB3-4AF4-85E1-D42F58EB5C6F}"/>
              </a:ext>
            </a:extLst>
          </p:cNvPr>
          <p:cNvCxnSpPr>
            <a:cxnSpLocks/>
            <a:endCxn id="100" idx="1"/>
          </p:cNvCxnSpPr>
          <p:nvPr/>
        </p:nvCxnSpPr>
        <p:spPr>
          <a:xfrm>
            <a:off x="1753962" y="2869862"/>
            <a:ext cx="2435446" cy="0"/>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6" name="Straight Arrow Connector 5"/>
          <p:cNvCxnSpPr>
            <a:cxnSpLocks/>
            <a:stCxn id="7" idx="2"/>
          </p:cNvCxnSpPr>
          <p:nvPr/>
        </p:nvCxnSpPr>
        <p:spPr>
          <a:xfrm>
            <a:off x="1768004" y="2414344"/>
            <a:ext cx="0" cy="519194"/>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86" name="Straight Arrow Connector 85"/>
          <p:cNvCxnSpPr>
            <a:cxnSpLocks/>
            <a:stCxn id="49" idx="2"/>
          </p:cNvCxnSpPr>
          <p:nvPr/>
        </p:nvCxnSpPr>
        <p:spPr>
          <a:xfrm>
            <a:off x="3562124" y="2291399"/>
            <a:ext cx="0" cy="609934"/>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60" name="Straight Arrow Connector 59"/>
          <p:cNvCxnSpPr>
            <a:cxnSpLocks/>
            <a:stCxn id="58" idx="2"/>
          </p:cNvCxnSpPr>
          <p:nvPr/>
        </p:nvCxnSpPr>
        <p:spPr>
          <a:xfrm flipH="1">
            <a:off x="2766550" y="2396462"/>
            <a:ext cx="1113" cy="504871"/>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2399466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100" grpId="0" animBg="1"/>
      <p:bldP spid="103" grpId="0"/>
      <p:bldP spid="104" grpId="0"/>
      <p:bldP spid="109" grpId="0" animBg="1"/>
      <p:bldP spid="32" grpId="0" animBg="1"/>
      <p:bldP spid="35" grpId="0"/>
      <p:bldP spid="41" grpId="0" animBg="1"/>
      <p:bldP spid="44" grpId="0" animBg="1"/>
      <p:bldP spid="77" grpId="0" animBg="1"/>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34384D-5209-48A4-B91C-F9F676FA8B78}"/>
              </a:ext>
            </a:extLst>
          </p:cNvPr>
          <p:cNvSpPr>
            <a:spLocks noGrp="1"/>
          </p:cNvSpPr>
          <p:nvPr>
            <p:ph type="title"/>
          </p:nvPr>
        </p:nvSpPr>
        <p:spPr/>
        <p:txBody>
          <a:bodyPr/>
          <a:lstStyle/>
          <a:p>
            <a:r>
              <a:rPr lang="en-GB" dirty="0"/>
              <a:t>Contract Verification / Payment Procedure</a:t>
            </a:r>
          </a:p>
        </p:txBody>
      </p:sp>
      <p:sp>
        <p:nvSpPr>
          <p:cNvPr id="5" name="Content Placeholder 4">
            <a:extLst>
              <a:ext uri="{FF2B5EF4-FFF2-40B4-BE49-F238E27FC236}">
                <a16:creationId xmlns:a16="http://schemas.microsoft.com/office/drawing/2014/main" id="{5F6BCCDA-9486-4CA7-83EE-CAF47F35A4CB}"/>
              </a:ext>
            </a:extLst>
          </p:cNvPr>
          <p:cNvSpPr>
            <a:spLocks noGrp="1"/>
          </p:cNvSpPr>
          <p:nvPr>
            <p:ph idx="1"/>
          </p:nvPr>
        </p:nvSpPr>
        <p:spPr/>
        <p:txBody>
          <a:bodyPr>
            <a:normAutofit lnSpcReduction="10000"/>
          </a:bodyPr>
          <a:lstStyle/>
          <a:p>
            <a:pPr algn="just"/>
            <a:endParaRPr lang="en-GB" dirty="0">
              <a:latin typeface="+mj-lt"/>
              <a:cs typeface="Calibri Light" panose="020F0302020204030204" pitchFamily="34" charset="0"/>
            </a:endParaRPr>
          </a:p>
          <a:p>
            <a:pPr algn="just">
              <a:buFont typeface="Wingdings" panose="05000000000000000000" pitchFamily="2" charset="2"/>
              <a:buChar char="Ø"/>
            </a:pPr>
            <a:r>
              <a:rPr lang="en-GB" dirty="0">
                <a:latin typeface="+mj-lt"/>
                <a:cs typeface="Calibri Light" panose="020F0302020204030204" pitchFamily="34" charset="0"/>
              </a:rPr>
              <a:t>The review from ECMWF (21/45 days) starts when we receive the </a:t>
            </a:r>
            <a:r>
              <a:rPr lang="en-GB" b="1" dirty="0">
                <a:latin typeface="+mj-lt"/>
                <a:cs typeface="Calibri Light" panose="020F0302020204030204" pitchFamily="34" charset="0"/>
              </a:rPr>
              <a:t>Milestone Completion Notification </a:t>
            </a:r>
            <a:r>
              <a:rPr lang="en-GB" dirty="0">
                <a:latin typeface="+mj-lt"/>
                <a:cs typeface="Calibri Light" panose="020F0302020204030204" pitchFamily="34" charset="0"/>
              </a:rPr>
              <a:t>document </a:t>
            </a:r>
          </a:p>
          <a:p>
            <a:pPr algn="just">
              <a:buFont typeface="Wingdings" panose="05000000000000000000" pitchFamily="2" charset="2"/>
              <a:buChar char="Ø"/>
            </a:pPr>
            <a:endParaRPr lang="en-GB" dirty="0">
              <a:latin typeface="+mj-lt"/>
              <a:cs typeface="Calibri Light" panose="020F0302020204030204" pitchFamily="34" charset="0"/>
            </a:endParaRPr>
          </a:p>
          <a:p>
            <a:pPr algn="just">
              <a:buFont typeface="Wingdings" panose="05000000000000000000" pitchFamily="2" charset="2"/>
              <a:buChar char="Ø"/>
            </a:pPr>
            <a:r>
              <a:rPr lang="en-GB" dirty="0">
                <a:latin typeface="+mj-lt"/>
                <a:cs typeface="Calibri Light" panose="020F0302020204030204" pitchFamily="34" charset="0"/>
              </a:rPr>
              <a:t>The </a:t>
            </a:r>
            <a:r>
              <a:rPr lang="en-GB" b="1" dirty="0">
                <a:latin typeface="+mj-lt"/>
                <a:cs typeface="Calibri Light" panose="020F0302020204030204" pitchFamily="34" charset="0"/>
              </a:rPr>
              <a:t>Notice of Acceptance </a:t>
            </a:r>
            <a:r>
              <a:rPr lang="en-GB" dirty="0">
                <a:latin typeface="+mj-lt"/>
                <a:cs typeface="Calibri Light" panose="020F0302020204030204" pitchFamily="34" charset="0"/>
              </a:rPr>
              <a:t>is the document against which the contractor can issue ECMWF their invoice for the value accepted by ECMWF</a:t>
            </a:r>
          </a:p>
          <a:p>
            <a:pPr algn="just">
              <a:buFont typeface="Wingdings" panose="05000000000000000000" pitchFamily="2" charset="2"/>
              <a:buChar char="Ø"/>
            </a:pPr>
            <a:endParaRPr lang="en-GB" dirty="0">
              <a:latin typeface="+mj-lt"/>
              <a:cs typeface="Calibri Light" panose="020F0302020204030204" pitchFamily="34" charset="0"/>
            </a:endParaRPr>
          </a:p>
          <a:p>
            <a:pPr algn="just">
              <a:buFont typeface="Wingdings" panose="05000000000000000000" pitchFamily="2" charset="2"/>
              <a:buChar char="Ø"/>
            </a:pPr>
            <a:r>
              <a:rPr lang="en-GB" dirty="0">
                <a:latin typeface="+mj-lt"/>
                <a:cs typeface="Calibri Light" panose="020F0302020204030204" pitchFamily="34" charset="0"/>
              </a:rPr>
              <a:t>We envisage contractors to submit their </a:t>
            </a:r>
            <a:r>
              <a:rPr lang="en-GB" b="1" dirty="0">
                <a:latin typeface="+mj-lt"/>
                <a:cs typeface="Calibri Light" panose="020F0302020204030204" pitchFamily="34" charset="0"/>
              </a:rPr>
              <a:t>invoice</a:t>
            </a:r>
            <a:r>
              <a:rPr lang="en-GB" dirty="0">
                <a:latin typeface="+mj-lt"/>
                <a:cs typeface="Calibri Light" panose="020F0302020204030204" pitchFamily="34" charset="0"/>
              </a:rPr>
              <a:t> as soon as possible upon reception of the Notice of Acceptance and preferably not later than </a:t>
            </a:r>
            <a:r>
              <a:rPr lang="en-GB" u="sng" dirty="0">
                <a:latin typeface="+mj-lt"/>
                <a:cs typeface="Calibri Light" panose="020F0302020204030204" pitchFamily="34" charset="0"/>
              </a:rPr>
              <a:t>8 days</a:t>
            </a:r>
            <a:r>
              <a:rPr lang="en-GB" dirty="0">
                <a:latin typeface="+mj-lt"/>
                <a:cs typeface="Calibri Light" panose="020F0302020204030204" pitchFamily="34" charset="0"/>
              </a:rPr>
              <a:t> before the end of the calendar quarter </a:t>
            </a:r>
          </a:p>
        </p:txBody>
      </p:sp>
    </p:spTree>
    <p:extLst>
      <p:ext uri="{BB962C8B-B14F-4D97-AF65-F5344CB8AC3E}">
        <p14:creationId xmlns:p14="http://schemas.microsoft.com/office/powerpoint/2010/main" val="27782851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6FE462-FC27-4D7A-AD85-EF6724D29A47}"/>
              </a:ext>
            </a:extLst>
          </p:cNvPr>
          <p:cNvSpPr>
            <a:spLocks noGrp="1"/>
          </p:cNvSpPr>
          <p:nvPr>
            <p:ph type="title"/>
          </p:nvPr>
        </p:nvSpPr>
        <p:spPr/>
        <p:txBody>
          <a:bodyPr/>
          <a:lstStyle/>
          <a:p>
            <a:r>
              <a:rPr lang="en-GB" dirty="0"/>
              <a:t>Contract Amendments</a:t>
            </a:r>
          </a:p>
        </p:txBody>
      </p:sp>
      <p:sp>
        <p:nvSpPr>
          <p:cNvPr id="2" name="Content Placeholder 1">
            <a:extLst>
              <a:ext uri="{FF2B5EF4-FFF2-40B4-BE49-F238E27FC236}">
                <a16:creationId xmlns:a16="http://schemas.microsoft.com/office/drawing/2014/main" id="{14569DA3-69DA-48D5-9546-14649216044C}"/>
              </a:ext>
            </a:extLst>
          </p:cNvPr>
          <p:cNvSpPr>
            <a:spLocks noGrp="1"/>
          </p:cNvSpPr>
          <p:nvPr>
            <p:ph idx="1"/>
          </p:nvPr>
        </p:nvSpPr>
        <p:spPr/>
        <p:txBody>
          <a:bodyPr>
            <a:normAutofit/>
          </a:bodyPr>
          <a:lstStyle/>
          <a:p>
            <a:pPr marL="0" indent="0">
              <a:buNone/>
            </a:pPr>
            <a:r>
              <a:rPr lang="en-GB" sz="1600" dirty="0"/>
              <a:t>The Amendment format is used, for instance, when there are:</a:t>
            </a:r>
          </a:p>
          <a:p>
            <a:pPr marL="533400"/>
            <a:r>
              <a:rPr lang="en-GB" sz="1600" dirty="0"/>
              <a:t>changes to Specifications and/or Contractor’s proposal;</a:t>
            </a:r>
          </a:p>
          <a:p>
            <a:pPr marL="533400"/>
            <a:r>
              <a:rPr lang="en-GB" sz="1600" dirty="0"/>
              <a:t>price changes;</a:t>
            </a:r>
          </a:p>
          <a:p>
            <a:pPr marL="533400"/>
            <a:r>
              <a:rPr lang="en-GB" sz="1600" dirty="0"/>
              <a:t>changes in payment terms/schedules;</a:t>
            </a:r>
          </a:p>
          <a:p>
            <a:pPr marL="533400"/>
            <a:r>
              <a:rPr lang="en-GB" sz="1600" dirty="0"/>
              <a:t>extension of duration of contract, etc.</a:t>
            </a:r>
          </a:p>
          <a:p>
            <a:endParaRPr lang="en-GB" sz="1600" dirty="0"/>
          </a:p>
        </p:txBody>
      </p:sp>
      <p:sp>
        <p:nvSpPr>
          <p:cNvPr id="5" name="TextBox 4">
            <a:extLst>
              <a:ext uri="{FF2B5EF4-FFF2-40B4-BE49-F238E27FC236}">
                <a16:creationId xmlns:a16="http://schemas.microsoft.com/office/drawing/2014/main" id="{CC8346A1-CEEA-4126-8C96-6FCAA07AE033}"/>
              </a:ext>
            </a:extLst>
          </p:cNvPr>
          <p:cNvSpPr txBox="1"/>
          <p:nvPr/>
        </p:nvSpPr>
        <p:spPr>
          <a:xfrm>
            <a:off x="1522905" y="4573166"/>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Clause 2.5</a:t>
            </a:r>
          </a:p>
        </p:txBody>
      </p:sp>
      <p:sp>
        <p:nvSpPr>
          <p:cNvPr id="6" name="Content Placeholder 1">
            <a:extLst>
              <a:ext uri="{FF2B5EF4-FFF2-40B4-BE49-F238E27FC236}">
                <a16:creationId xmlns:a16="http://schemas.microsoft.com/office/drawing/2014/main" id="{3965E451-2D30-446C-8E01-4232D3745DE7}"/>
              </a:ext>
            </a:extLst>
          </p:cNvPr>
          <p:cNvSpPr txBox="1">
            <a:spLocks/>
          </p:cNvSpPr>
          <p:nvPr/>
        </p:nvSpPr>
        <p:spPr>
          <a:xfrm>
            <a:off x="1522905" y="2325885"/>
            <a:ext cx="7056785" cy="22472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Ø"/>
            </a:pPr>
            <a:r>
              <a:rPr lang="en-GB" sz="1400" dirty="0"/>
              <a:t>Reflects an official agreement between ECMWF and the contractor of changing the terms and conditions (including contractor and contact person details) and technical, contract implementation and financial specifications of the Framework Agreement or Service Contract;</a:t>
            </a:r>
          </a:p>
          <a:p>
            <a:pPr algn="just">
              <a:buFont typeface="Wingdings" panose="05000000000000000000" pitchFamily="2" charset="2"/>
              <a:buChar char="Ø"/>
            </a:pPr>
            <a:r>
              <a:rPr lang="en-GB" sz="1400" dirty="0"/>
              <a:t>Request for amendments to be conducted in line with Clause 2.5 of the T&amp;Cs;</a:t>
            </a:r>
          </a:p>
          <a:p>
            <a:pPr algn="just">
              <a:buFont typeface="Wingdings" panose="05000000000000000000" pitchFamily="2" charset="2"/>
              <a:buChar char="Ø"/>
            </a:pPr>
            <a:r>
              <a:rPr lang="en-GB" sz="1400" dirty="0"/>
              <a:t>Contractors shall notify ECMWF as soon as a request for changes is anticipated;</a:t>
            </a:r>
          </a:p>
          <a:p>
            <a:pPr algn="just">
              <a:buFont typeface="Wingdings" panose="05000000000000000000" pitchFamily="2" charset="2"/>
              <a:buChar char="Ø"/>
            </a:pPr>
            <a:r>
              <a:rPr lang="en-GB" sz="1400" dirty="0"/>
              <a:t>Delays in completing milestones and deliverables and/or reduced levels of quality of service provision shall not be a reason for ECMWF to accept an amendment unless it is justified by a force majeure.</a:t>
            </a:r>
          </a:p>
          <a:p>
            <a:pPr algn="just">
              <a:buFont typeface="Wingdings" panose="05000000000000000000" pitchFamily="2" charset="2"/>
              <a:buChar char="v"/>
            </a:pPr>
            <a:endParaRPr lang="en-GB" sz="1400" dirty="0"/>
          </a:p>
        </p:txBody>
      </p:sp>
    </p:spTree>
    <p:extLst>
      <p:ext uri="{BB962C8B-B14F-4D97-AF65-F5344CB8AC3E}">
        <p14:creationId xmlns:p14="http://schemas.microsoft.com/office/powerpoint/2010/main" val="329056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99CDC7-BFD4-45CC-8D67-EDF945B1B817}"/>
              </a:ext>
            </a:extLst>
          </p:cNvPr>
          <p:cNvSpPr>
            <a:spLocks noGrp="1"/>
          </p:cNvSpPr>
          <p:nvPr>
            <p:ph type="title"/>
          </p:nvPr>
        </p:nvSpPr>
        <p:spPr/>
        <p:txBody>
          <a:bodyPr/>
          <a:lstStyle/>
          <a:p>
            <a:r>
              <a:rPr lang="en-GB" dirty="0"/>
              <a:t>Contract Amendments</a:t>
            </a:r>
          </a:p>
        </p:txBody>
      </p:sp>
      <p:sp>
        <p:nvSpPr>
          <p:cNvPr id="5" name="Content Placeholder 1">
            <a:extLst>
              <a:ext uri="{FF2B5EF4-FFF2-40B4-BE49-F238E27FC236}">
                <a16:creationId xmlns:a16="http://schemas.microsoft.com/office/drawing/2014/main" id="{3CA40EFC-2C35-4F1C-BC02-624EB2484B98}"/>
              </a:ext>
            </a:extLst>
          </p:cNvPr>
          <p:cNvSpPr txBox="1">
            <a:spLocks/>
          </p:cNvSpPr>
          <p:nvPr/>
        </p:nvSpPr>
        <p:spPr>
          <a:xfrm>
            <a:off x="1547664" y="915566"/>
            <a:ext cx="7416824" cy="345638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dirty="0"/>
              <a:t>Amendment process: </a:t>
            </a:r>
          </a:p>
          <a:p>
            <a:pPr marL="533400">
              <a:buFont typeface="Wingdings" panose="05000000000000000000" pitchFamily="2" charset="2"/>
              <a:buChar char="Ø"/>
            </a:pPr>
            <a:r>
              <a:rPr lang="en-GB" sz="1800" dirty="0"/>
              <a:t>Detailed request for amendment to be sent to the Contract Management Officer</a:t>
            </a:r>
          </a:p>
          <a:p>
            <a:pPr marL="533400">
              <a:buFont typeface="Wingdings" panose="05000000000000000000" pitchFamily="2" charset="2"/>
              <a:buChar char="Ø"/>
            </a:pPr>
            <a:r>
              <a:rPr lang="en-GB" sz="1800" dirty="0"/>
              <a:t>Evaluation of the request by ECMWF (may involve Procurement/Legal/Finance departments) </a:t>
            </a:r>
          </a:p>
          <a:p>
            <a:pPr marL="533400">
              <a:buFont typeface="Wingdings" panose="05000000000000000000" pitchFamily="2" charset="2"/>
              <a:buChar char="Ø"/>
            </a:pPr>
            <a:r>
              <a:rPr lang="en-GB" sz="1800" dirty="0"/>
              <a:t>Contractual documents to be updated by the contractor (track-changes)</a:t>
            </a:r>
          </a:p>
          <a:p>
            <a:pPr marL="533400">
              <a:buFont typeface="Wingdings" panose="05000000000000000000" pitchFamily="2" charset="2"/>
              <a:buChar char="Ø"/>
            </a:pPr>
            <a:r>
              <a:rPr lang="en-GB" sz="1800" dirty="0"/>
              <a:t>Acceptance of contractual documents by ECMWF</a:t>
            </a:r>
          </a:p>
          <a:p>
            <a:pPr marL="533400">
              <a:buFont typeface="Wingdings" panose="05000000000000000000" pitchFamily="2" charset="2"/>
              <a:buChar char="Ø"/>
            </a:pPr>
            <a:r>
              <a:rPr lang="en-GB" sz="1800" dirty="0"/>
              <a:t>Amendment Agreement prepared by ECMWF</a:t>
            </a:r>
          </a:p>
          <a:p>
            <a:pPr marL="533400">
              <a:buFont typeface="Wingdings" panose="05000000000000000000" pitchFamily="2" charset="2"/>
              <a:buChar char="Ø"/>
            </a:pPr>
            <a:r>
              <a:rPr lang="en-GB" sz="1800" dirty="0"/>
              <a:t>Amendment Agreement signed</a:t>
            </a:r>
          </a:p>
        </p:txBody>
      </p:sp>
      <p:sp>
        <p:nvSpPr>
          <p:cNvPr id="4" name="TextBox 3">
            <a:extLst>
              <a:ext uri="{FF2B5EF4-FFF2-40B4-BE49-F238E27FC236}">
                <a16:creationId xmlns:a16="http://schemas.microsoft.com/office/drawing/2014/main" id="{ED88BEAF-8A1E-40F0-8F10-FF15A271F1AC}"/>
              </a:ext>
            </a:extLst>
          </p:cNvPr>
          <p:cNvSpPr txBox="1"/>
          <p:nvPr/>
        </p:nvSpPr>
        <p:spPr>
          <a:xfrm>
            <a:off x="1522905" y="4573166"/>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Clause 2.5</a:t>
            </a:r>
          </a:p>
        </p:txBody>
      </p:sp>
    </p:spTree>
    <p:extLst>
      <p:ext uri="{BB962C8B-B14F-4D97-AF65-F5344CB8AC3E}">
        <p14:creationId xmlns:p14="http://schemas.microsoft.com/office/powerpoint/2010/main" val="1734430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03D664-6C52-43C7-9989-47542E5CC966}"/>
              </a:ext>
            </a:extLst>
          </p:cNvPr>
          <p:cNvSpPr>
            <a:spLocks noGrp="1"/>
          </p:cNvSpPr>
          <p:nvPr>
            <p:ph type="title"/>
          </p:nvPr>
        </p:nvSpPr>
        <p:spPr/>
        <p:txBody>
          <a:bodyPr/>
          <a:lstStyle/>
          <a:p>
            <a:r>
              <a:rPr lang="en-GB" altLang="en-US" dirty="0"/>
              <a:t>VAT exemption</a:t>
            </a:r>
            <a:endParaRPr lang="en-GB" dirty="0"/>
          </a:p>
        </p:txBody>
      </p:sp>
      <p:sp>
        <p:nvSpPr>
          <p:cNvPr id="4" name="Content Placeholder 2">
            <a:extLst>
              <a:ext uri="{FF2B5EF4-FFF2-40B4-BE49-F238E27FC236}">
                <a16:creationId xmlns:a16="http://schemas.microsoft.com/office/drawing/2014/main" id="{CF628DE3-6869-4E94-BA57-0EFC537F2A0F}"/>
              </a:ext>
            </a:extLst>
          </p:cNvPr>
          <p:cNvSpPr>
            <a:spLocks noGrp="1"/>
          </p:cNvSpPr>
          <p:nvPr>
            <p:ph idx="1"/>
          </p:nvPr>
        </p:nvSpPr>
        <p:spPr>
          <a:xfrm>
            <a:off x="1387047" y="1257814"/>
            <a:ext cx="4409089" cy="3546184"/>
          </a:xfrm>
        </p:spPr>
        <p:txBody>
          <a:bodyPr>
            <a:normAutofit/>
          </a:bodyPr>
          <a:lstStyle/>
          <a:p>
            <a:pPr marL="0" indent="0">
              <a:buFont typeface="Wingdings" panose="05000000000000000000" pitchFamily="2" charset="2"/>
              <a:buNone/>
              <a:defRPr/>
            </a:pPr>
            <a:r>
              <a:rPr lang="en-GB" altLang="en-US" sz="1600" dirty="0"/>
              <a:t>Two cases for VAT exemption:</a:t>
            </a:r>
          </a:p>
          <a:p>
            <a:pPr>
              <a:defRPr/>
            </a:pPr>
            <a:endParaRPr lang="en-GB" altLang="en-US" sz="200" dirty="0"/>
          </a:p>
          <a:p>
            <a:pPr>
              <a:defRPr/>
            </a:pPr>
            <a:r>
              <a:rPr lang="en-GB" altLang="en-US" sz="1600" dirty="0"/>
              <a:t>Lead contractor is from an EU member state other than the UK:</a:t>
            </a:r>
          </a:p>
          <a:p>
            <a:pPr lvl="1">
              <a:buFont typeface="Calibri" panose="020F0502020204030204" pitchFamily="34" charset="0"/>
              <a:buChar char="-"/>
              <a:defRPr/>
            </a:pPr>
            <a:r>
              <a:rPr lang="en-GB" altLang="en-US" sz="1400" dirty="0"/>
              <a:t>Shortly after contract signature, ECMWF will provide the lead contractor with a VAT exemption certificate</a:t>
            </a:r>
          </a:p>
          <a:p>
            <a:pPr lvl="1">
              <a:buFont typeface="Calibri" panose="020F0502020204030204" pitchFamily="34" charset="0"/>
              <a:buChar char="-"/>
              <a:defRPr/>
            </a:pPr>
            <a:endParaRPr lang="en-GB" altLang="en-US" sz="200" dirty="0"/>
          </a:p>
          <a:p>
            <a:pPr lvl="1">
              <a:buFont typeface="Calibri" panose="020F0502020204030204" pitchFamily="34" charset="0"/>
              <a:buChar char="-"/>
              <a:defRPr/>
            </a:pPr>
            <a:r>
              <a:rPr lang="en-GB" altLang="en-US" sz="1400" dirty="0"/>
              <a:t>Lead contractor should then get in contact with their national tax office in order to receive advice on how to proceed</a:t>
            </a:r>
          </a:p>
          <a:p>
            <a:pPr>
              <a:defRPr/>
            </a:pPr>
            <a:endParaRPr lang="en-GB" altLang="en-US" sz="600" dirty="0"/>
          </a:p>
          <a:p>
            <a:pPr>
              <a:defRPr/>
            </a:pPr>
            <a:r>
              <a:rPr lang="en-GB" altLang="en-US" sz="1600" dirty="0"/>
              <a:t>Lead contractor is from the UK:</a:t>
            </a:r>
          </a:p>
          <a:p>
            <a:pPr lvl="1">
              <a:buFont typeface="Calibri" panose="020F0502020204030204" pitchFamily="34" charset="0"/>
              <a:buChar char="-"/>
              <a:defRPr/>
            </a:pPr>
            <a:r>
              <a:rPr lang="en-GB" altLang="en-US" sz="1400" dirty="0"/>
              <a:t>can invoice us the VAT (ECMWF gets reimbursed via the UK tax office)</a:t>
            </a:r>
          </a:p>
        </p:txBody>
      </p:sp>
      <p:pic>
        <p:nvPicPr>
          <p:cNvPr id="5" name="Picture 1">
            <a:extLst>
              <a:ext uri="{FF2B5EF4-FFF2-40B4-BE49-F238E27FC236}">
                <a16:creationId xmlns:a16="http://schemas.microsoft.com/office/drawing/2014/main" id="{32DB06A1-C40F-4BA4-BD9E-244AA6512CD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71993" y="1203598"/>
            <a:ext cx="3272007" cy="301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A59700B8-92F3-4EB3-A4FD-04F94968E368}"/>
              </a:ext>
            </a:extLst>
          </p:cNvPr>
          <p:cNvSpPr txBox="1"/>
          <p:nvPr/>
        </p:nvSpPr>
        <p:spPr>
          <a:xfrm>
            <a:off x="755576" y="637877"/>
            <a:ext cx="8939212" cy="338554"/>
          </a:xfrm>
          <a:prstGeom prst="rect">
            <a:avLst/>
          </a:prstGeom>
          <a:noFill/>
        </p:spPr>
        <p:txBody>
          <a:bodyPr>
            <a:spAutoFit/>
          </a:bodyPr>
          <a:lstStyle/>
          <a:p>
            <a:pPr>
              <a:defRPr/>
            </a:pPr>
            <a:r>
              <a:rPr lang="en-GB" sz="1600" b="0" dirty="0">
                <a:solidFill>
                  <a:srgbClr val="941333"/>
                </a:solidFill>
                <a:latin typeface="+mn-lt"/>
              </a:rPr>
              <a:t>Copernicus is an EU funded programme and is thus exempted from VAT</a:t>
            </a:r>
          </a:p>
        </p:txBody>
      </p:sp>
      <p:sp>
        <p:nvSpPr>
          <p:cNvPr id="2" name="TextBox 1">
            <a:extLst>
              <a:ext uri="{FF2B5EF4-FFF2-40B4-BE49-F238E27FC236}">
                <a16:creationId xmlns:a16="http://schemas.microsoft.com/office/drawing/2014/main" id="{6C1463FE-2662-4641-9DED-17C4D6441272}"/>
              </a:ext>
            </a:extLst>
          </p:cNvPr>
          <p:cNvSpPr txBox="1"/>
          <p:nvPr/>
        </p:nvSpPr>
        <p:spPr>
          <a:xfrm>
            <a:off x="1547664" y="4550082"/>
            <a:ext cx="4400564" cy="415498"/>
          </a:xfrm>
          <a:prstGeom prst="rect">
            <a:avLst/>
          </a:prstGeom>
          <a:noFill/>
        </p:spPr>
        <p:txBody>
          <a:bodyPr wrap="none" rtlCol="0">
            <a:spAutoFit/>
          </a:bodyPr>
          <a:lstStyle/>
          <a:p>
            <a:r>
              <a:rPr lang="en-GB" sz="1050" dirty="0"/>
              <a:t>Article 51 - Annex II:</a:t>
            </a:r>
          </a:p>
          <a:p>
            <a:r>
              <a:rPr lang="en-GB" sz="1050" u="sng" dirty="0">
                <a:hlinkClick r:id="rId3"/>
              </a:rPr>
              <a:t>https://eur-lex.europa.eu/legal-content/EN/ALL/?uri=CELEX%3A32011R0282</a:t>
            </a:r>
            <a:r>
              <a:rPr lang="en-GB" sz="1050" u="sng" dirty="0"/>
              <a:t> </a:t>
            </a:r>
            <a:endParaRPr lang="en-GB" sz="1050" dirty="0"/>
          </a:p>
        </p:txBody>
      </p:sp>
    </p:spTree>
    <p:extLst>
      <p:ext uri="{BB962C8B-B14F-4D97-AF65-F5344CB8AC3E}">
        <p14:creationId xmlns:p14="http://schemas.microsoft.com/office/powerpoint/2010/main" val="2153246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4CA2BE-1F86-4F03-B298-EA4FEC64FA03}"/>
              </a:ext>
            </a:extLst>
          </p:cNvPr>
          <p:cNvSpPr>
            <a:spLocks noGrp="1"/>
          </p:cNvSpPr>
          <p:nvPr>
            <p:ph type="title"/>
          </p:nvPr>
        </p:nvSpPr>
        <p:spPr/>
        <p:txBody>
          <a:bodyPr/>
          <a:lstStyle/>
          <a:p>
            <a:r>
              <a:rPr lang="en-GB" dirty="0"/>
              <a:t>Communicating as part of Copernicus</a:t>
            </a:r>
          </a:p>
        </p:txBody>
      </p:sp>
      <p:sp>
        <p:nvSpPr>
          <p:cNvPr id="4" name="Content Placeholder 2">
            <a:extLst>
              <a:ext uri="{FF2B5EF4-FFF2-40B4-BE49-F238E27FC236}">
                <a16:creationId xmlns:a16="http://schemas.microsoft.com/office/drawing/2014/main" id="{EFA1BEEC-DE24-495F-92BF-C3A8DE5B909F}"/>
              </a:ext>
            </a:extLst>
          </p:cNvPr>
          <p:cNvSpPr>
            <a:spLocks noGrp="1"/>
          </p:cNvSpPr>
          <p:nvPr>
            <p:ph idx="1"/>
          </p:nvPr>
        </p:nvSpPr>
        <p:spPr/>
        <p:txBody>
          <a:bodyPr>
            <a:noAutofit/>
          </a:bodyPr>
          <a:lstStyle/>
          <a:p>
            <a:r>
              <a:rPr lang="en-GB" altLang="en-US" sz="1600" dirty="0"/>
              <a:t>Copernicus is a </a:t>
            </a:r>
            <a:r>
              <a:rPr lang="en-GB" altLang="en-US" sz="1600" b="1" dirty="0"/>
              <a:t>single programme </a:t>
            </a:r>
            <a:r>
              <a:rPr lang="en-GB" altLang="en-US" sz="1600" dirty="0"/>
              <a:t>consisting of six services delivered by entrusted entities on behalf of the European Commission. </a:t>
            </a:r>
          </a:p>
          <a:p>
            <a:endParaRPr lang="en-GB" altLang="en-US" sz="1600" dirty="0"/>
          </a:p>
          <a:p>
            <a:r>
              <a:rPr lang="en-GB" altLang="en-US" sz="1600" dirty="0"/>
              <a:t>ECMWF is charged by the European Commission with communicating on their behalf in a unified and consistent way to:</a:t>
            </a:r>
          </a:p>
          <a:p>
            <a:pPr lvl="1"/>
            <a:r>
              <a:rPr lang="en-GB" altLang="en-US" sz="1600" dirty="0"/>
              <a:t>Raise awareness of the </a:t>
            </a:r>
            <a:r>
              <a:rPr lang="en-GB" altLang="en-US" sz="1600" b="1" dirty="0"/>
              <a:t>Copernicus brand</a:t>
            </a:r>
          </a:p>
          <a:p>
            <a:pPr lvl="1"/>
            <a:r>
              <a:rPr lang="en-GB" altLang="en-US" sz="1600" dirty="0"/>
              <a:t>Raise awareness of </a:t>
            </a:r>
            <a:r>
              <a:rPr lang="en-GB" altLang="en-US" sz="1600" b="1" dirty="0"/>
              <a:t>CAMS</a:t>
            </a:r>
            <a:r>
              <a:rPr lang="en-GB" altLang="en-US" sz="1600" dirty="0"/>
              <a:t> and </a:t>
            </a:r>
            <a:r>
              <a:rPr lang="en-GB" altLang="en-US" sz="1600" b="1" dirty="0"/>
              <a:t>C3S</a:t>
            </a:r>
            <a:r>
              <a:rPr lang="en-GB" altLang="en-US" sz="1600" dirty="0"/>
              <a:t> specifically</a:t>
            </a:r>
          </a:p>
          <a:p>
            <a:pPr lvl="1"/>
            <a:r>
              <a:rPr lang="en-GB" altLang="en-US" sz="1600" dirty="0"/>
              <a:t>Increase </a:t>
            </a:r>
            <a:r>
              <a:rPr lang="en-GB" altLang="en-US" sz="1600" b="1" dirty="0"/>
              <a:t>take up of the services/data</a:t>
            </a:r>
          </a:p>
          <a:p>
            <a:pPr marL="690546" lvl="2" indent="-214308"/>
            <a:endParaRPr lang="en-GB" altLang="en-US" dirty="0"/>
          </a:p>
          <a:p>
            <a:r>
              <a:rPr lang="en-GB" altLang="en-US" sz="1600" dirty="0"/>
              <a:t>This unity extends to all types of communication whether by ECMWF or </a:t>
            </a:r>
            <a:r>
              <a:rPr lang="en-GB" altLang="en-US" sz="1600" b="1" dirty="0"/>
              <a:t>its contracted providers. </a:t>
            </a:r>
            <a:r>
              <a:rPr lang="en-GB" altLang="en-US" sz="1600" dirty="0"/>
              <a:t>We are not a series of independent contracts but one Copernicus Climate Change Service/Atmosphere Monitoring Service. </a:t>
            </a:r>
          </a:p>
          <a:p>
            <a:endParaRPr lang="en-GB" altLang="en-US" sz="1600" dirty="0"/>
          </a:p>
          <a:p>
            <a:endParaRPr lang="en-GB" altLang="en-US" sz="1600" dirty="0"/>
          </a:p>
        </p:txBody>
      </p:sp>
    </p:spTree>
    <p:extLst>
      <p:ext uri="{BB962C8B-B14F-4D97-AF65-F5344CB8AC3E}">
        <p14:creationId xmlns:p14="http://schemas.microsoft.com/office/powerpoint/2010/main" val="2091439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750E845-60BA-4671-B26B-9B8BF5B6DFD5}"/>
              </a:ext>
            </a:extLst>
          </p:cNvPr>
          <p:cNvSpPr>
            <a:spLocks noGrp="1"/>
          </p:cNvSpPr>
          <p:nvPr>
            <p:ph type="title"/>
          </p:nvPr>
        </p:nvSpPr>
        <p:spPr/>
        <p:txBody>
          <a:bodyPr/>
          <a:lstStyle/>
          <a:p>
            <a:r>
              <a:rPr lang="en-GB" dirty="0"/>
              <a:t>Overview</a:t>
            </a:r>
          </a:p>
        </p:txBody>
      </p:sp>
      <p:sp>
        <p:nvSpPr>
          <p:cNvPr id="4" name="Content Placeholder 3">
            <a:extLst>
              <a:ext uri="{FF2B5EF4-FFF2-40B4-BE49-F238E27FC236}">
                <a16:creationId xmlns:a16="http://schemas.microsoft.com/office/drawing/2014/main" id="{36CE30BD-74D8-42A8-AF39-E78F2899009B}"/>
              </a:ext>
            </a:extLst>
          </p:cNvPr>
          <p:cNvSpPr>
            <a:spLocks noGrp="1"/>
          </p:cNvSpPr>
          <p:nvPr>
            <p:ph idx="1"/>
          </p:nvPr>
        </p:nvSpPr>
        <p:spPr/>
        <p:txBody>
          <a:bodyPr>
            <a:normAutofit/>
          </a:bodyPr>
          <a:lstStyle/>
          <a:p>
            <a:r>
              <a:rPr lang="en-GB" altLang="en-US" dirty="0"/>
              <a:t>ECMWF team</a:t>
            </a:r>
          </a:p>
          <a:p>
            <a:r>
              <a:rPr lang="en-GB" altLang="en-US" dirty="0"/>
              <a:t>Copernicus ≠ Horizon 2020</a:t>
            </a:r>
          </a:p>
          <a:p>
            <a:r>
              <a:rPr lang="en-GB" altLang="en-US" dirty="0"/>
              <a:t>Contractual Obligations: reporting and audits</a:t>
            </a:r>
          </a:p>
          <a:p>
            <a:r>
              <a:rPr lang="en-GB" altLang="en-US" dirty="0">
                <a:ea typeface="Geneva"/>
                <a:cs typeface="Verdana" panose="020B0604030504040204" pitchFamily="34" charset="0"/>
              </a:rPr>
              <a:t>Deliverables and Reports: templates and delivery to ECMWF </a:t>
            </a:r>
          </a:p>
          <a:p>
            <a:r>
              <a:rPr lang="en-GB" altLang="en-US" dirty="0"/>
              <a:t>Meetings</a:t>
            </a:r>
          </a:p>
          <a:p>
            <a:r>
              <a:rPr lang="en-GB" altLang="en-US" dirty="0"/>
              <a:t>Contract Verification and Payment Procedure</a:t>
            </a:r>
          </a:p>
          <a:p>
            <a:r>
              <a:rPr lang="en-GB" altLang="en-US" dirty="0"/>
              <a:t>Contract Amendments</a:t>
            </a:r>
          </a:p>
          <a:p>
            <a:r>
              <a:rPr lang="en-GB" altLang="en-US" dirty="0"/>
              <a:t>VAT exemption</a:t>
            </a:r>
          </a:p>
          <a:p>
            <a:r>
              <a:rPr lang="en-GB" altLang="en-US" dirty="0"/>
              <a:t>Communicating as part of Copernicus</a:t>
            </a:r>
          </a:p>
          <a:p>
            <a:r>
              <a:rPr lang="en-GB" altLang="en-US" dirty="0"/>
              <a:t>Copernicus User Support</a:t>
            </a:r>
          </a:p>
          <a:p>
            <a:endParaRPr lang="en-GB" dirty="0"/>
          </a:p>
        </p:txBody>
      </p:sp>
    </p:spTree>
    <p:extLst>
      <p:ext uri="{BB962C8B-B14F-4D97-AF65-F5344CB8AC3E}">
        <p14:creationId xmlns:p14="http://schemas.microsoft.com/office/powerpoint/2010/main" val="16527109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ADC966-9484-4CA3-8BAA-C668B18DEF34}"/>
              </a:ext>
            </a:extLst>
          </p:cNvPr>
          <p:cNvSpPr>
            <a:spLocks noGrp="1"/>
          </p:cNvSpPr>
          <p:nvPr>
            <p:ph type="title"/>
          </p:nvPr>
        </p:nvSpPr>
        <p:spPr/>
        <p:txBody>
          <a:bodyPr/>
          <a:lstStyle/>
          <a:p>
            <a:r>
              <a:rPr lang="en-GB" dirty="0"/>
              <a:t>Communicating as part of Copernicus</a:t>
            </a:r>
          </a:p>
        </p:txBody>
      </p:sp>
      <p:sp>
        <p:nvSpPr>
          <p:cNvPr id="4" name="Content Placeholder 2">
            <a:extLst>
              <a:ext uri="{FF2B5EF4-FFF2-40B4-BE49-F238E27FC236}">
                <a16:creationId xmlns:a16="http://schemas.microsoft.com/office/drawing/2014/main" id="{BD88897A-60AB-45F0-81F1-2CA4B34C6018}"/>
              </a:ext>
            </a:extLst>
          </p:cNvPr>
          <p:cNvSpPr>
            <a:spLocks noGrp="1"/>
          </p:cNvSpPr>
          <p:nvPr>
            <p:ph idx="1"/>
          </p:nvPr>
        </p:nvSpPr>
        <p:spPr/>
        <p:txBody>
          <a:bodyPr>
            <a:noAutofit/>
          </a:bodyPr>
          <a:lstStyle/>
          <a:p>
            <a:pPr marL="0" indent="0">
              <a:buNone/>
              <a:defRPr/>
            </a:pPr>
            <a:r>
              <a:rPr lang="en-GB" sz="1400" dirty="0"/>
              <a:t>In practice, this means that we should: </a:t>
            </a:r>
          </a:p>
          <a:p>
            <a:pPr>
              <a:spcBef>
                <a:spcPts val="600"/>
              </a:spcBef>
              <a:defRPr/>
            </a:pPr>
            <a:r>
              <a:rPr lang="en-GB" sz="1400" b="1" dirty="0"/>
              <a:t>Use standard branded templates </a:t>
            </a:r>
            <a:r>
              <a:rPr lang="en-GB" sz="1400" dirty="0"/>
              <a:t>for posters and any publicity material</a:t>
            </a:r>
          </a:p>
          <a:p>
            <a:pPr>
              <a:spcBef>
                <a:spcPts val="600"/>
              </a:spcBef>
              <a:defRPr/>
            </a:pPr>
            <a:r>
              <a:rPr lang="en-GB" sz="1400" b="1" dirty="0"/>
              <a:t>Use agreed wording in all press releases and media briefings, </a:t>
            </a:r>
            <a:r>
              <a:rPr lang="en-GB" sz="1400" dirty="0"/>
              <a:t>which should be co-ordinated with and approved by Copernicus Press Manager </a:t>
            </a:r>
            <a:r>
              <a:rPr lang="en-GB" sz="1400" b="1" dirty="0"/>
              <a:t>4 weeks before release</a:t>
            </a:r>
          </a:p>
          <a:p>
            <a:pPr>
              <a:spcBef>
                <a:spcPts val="600"/>
              </a:spcBef>
              <a:defRPr/>
            </a:pPr>
            <a:r>
              <a:rPr lang="en-GB" sz="1400" b="1" dirty="0"/>
              <a:t>Inform </a:t>
            </a:r>
            <a:r>
              <a:rPr lang="en-GB" sz="1400" dirty="0"/>
              <a:t>Copernicus Communication team at ECMWF </a:t>
            </a:r>
            <a:r>
              <a:rPr lang="en-GB" sz="1400" b="1" dirty="0"/>
              <a:t>about your events </a:t>
            </a:r>
            <a:r>
              <a:rPr lang="en-GB" sz="1400" dirty="0"/>
              <a:t>via </a:t>
            </a:r>
            <a:r>
              <a:rPr lang="en-GB" sz="1400" dirty="0">
                <a:hlinkClick r:id="rId2"/>
              </a:rPr>
              <a:t>copernicus-events@ecmwf.int</a:t>
            </a:r>
            <a:r>
              <a:rPr lang="en-GB" sz="1400" dirty="0"/>
              <a:t>, as they can provide events support and branded promotional materials </a:t>
            </a:r>
          </a:p>
          <a:p>
            <a:pPr>
              <a:spcBef>
                <a:spcPts val="600"/>
              </a:spcBef>
              <a:defRPr/>
            </a:pPr>
            <a:r>
              <a:rPr lang="en-GB" sz="1400" b="1" dirty="0"/>
              <a:t>Have only one website (per service) </a:t>
            </a:r>
            <a:r>
              <a:rPr lang="en-GB" sz="1400" dirty="0"/>
              <a:t>which must have the look and feel of the main service site (template is provided); preserve a seamless user journey; adhere to the service </a:t>
            </a:r>
            <a:r>
              <a:rPr lang="en-GB" sz="1400" dirty="0" err="1"/>
              <a:t>url</a:t>
            </a:r>
            <a:r>
              <a:rPr lang="en-GB" sz="1400" dirty="0"/>
              <a:t> structure, </a:t>
            </a:r>
            <a:r>
              <a:rPr lang="en-GB" sz="1400" dirty="0" err="1"/>
              <a:t>i.e</a:t>
            </a:r>
            <a:r>
              <a:rPr lang="en-GB" sz="1400" dirty="0"/>
              <a:t> example.climate.copernicus.eu; and be approved by the Copernicus Web Officer. </a:t>
            </a:r>
          </a:p>
          <a:p>
            <a:pPr>
              <a:spcBef>
                <a:spcPts val="600"/>
              </a:spcBef>
              <a:defRPr/>
            </a:pPr>
            <a:r>
              <a:rPr lang="en-GB" sz="1400" b="1" dirty="0"/>
              <a:t>Have one, centrally managed social media presence</a:t>
            </a:r>
            <a:r>
              <a:rPr lang="en-GB" sz="1400" dirty="0"/>
              <a:t>: no individual Twitter accounts for the service but content can be tweeted from personal/institutional accounts with mention of </a:t>
            </a:r>
            <a:r>
              <a:rPr lang="en-GB" sz="1400" dirty="0">
                <a:solidFill>
                  <a:srgbClr val="C00000"/>
                </a:solidFill>
              </a:rPr>
              <a:t>@</a:t>
            </a:r>
            <a:r>
              <a:rPr lang="en-GB" sz="1400" dirty="0" err="1">
                <a:solidFill>
                  <a:srgbClr val="C00000"/>
                </a:solidFill>
              </a:rPr>
              <a:t>CopernicusECMWF</a:t>
            </a:r>
            <a:r>
              <a:rPr lang="en-GB" sz="1400" dirty="0"/>
              <a:t>; also tag </a:t>
            </a:r>
            <a:r>
              <a:rPr lang="en-GB" sz="1400" dirty="0">
                <a:solidFill>
                  <a:srgbClr val="C00000"/>
                </a:solidFill>
              </a:rPr>
              <a:t>@</a:t>
            </a:r>
            <a:r>
              <a:rPr lang="en-GB" sz="1400" dirty="0" err="1">
                <a:solidFill>
                  <a:srgbClr val="C00000"/>
                </a:solidFill>
              </a:rPr>
              <a:t>CopernicusEU</a:t>
            </a:r>
            <a:r>
              <a:rPr lang="en-GB" sz="1400" dirty="0">
                <a:solidFill>
                  <a:srgbClr val="C00000"/>
                </a:solidFill>
              </a:rPr>
              <a:t> </a:t>
            </a:r>
            <a:r>
              <a:rPr lang="en-GB" sz="1400" dirty="0"/>
              <a:t>and use </a:t>
            </a:r>
            <a:r>
              <a:rPr lang="en-GB" sz="1400" dirty="0">
                <a:solidFill>
                  <a:srgbClr val="C00000"/>
                </a:solidFill>
              </a:rPr>
              <a:t>#Copernicus #</a:t>
            </a:r>
            <a:r>
              <a:rPr lang="en-GB" sz="1400" dirty="0" err="1">
                <a:solidFill>
                  <a:srgbClr val="C00000"/>
                </a:solidFill>
              </a:rPr>
              <a:t>ClimateChangeService</a:t>
            </a:r>
            <a:r>
              <a:rPr lang="en-GB" sz="1400" dirty="0">
                <a:solidFill>
                  <a:srgbClr val="C00000"/>
                </a:solidFill>
              </a:rPr>
              <a:t> </a:t>
            </a:r>
            <a:r>
              <a:rPr lang="en-GB" sz="1400" dirty="0"/>
              <a:t>or </a:t>
            </a:r>
            <a:r>
              <a:rPr lang="en-GB" sz="1400" dirty="0">
                <a:solidFill>
                  <a:srgbClr val="C00000"/>
                </a:solidFill>
              </a:rPr>
              <a:t>#C3S</a:t>
            </a:r>
            <a:r>
              <a:rPr lang="en-GB" sz="1400" dirty="0"/>
              <a:t> hashtags. </a:t>
            </a:r>
          </a:p>
          <a:p>
            <a:pPr>
              <a:spcBef>
                <a:spcPts val="600"/>
              </a:spcBef>
              <a:defRPr/>
            </a:pPr>
            <a:r>
              <a:rPr lang="en-GB" sz="1400" dirty="0"/>
              <a:t>Do not create sub-brands; </a:t>
            </a:r>
            <a:r>
              <a:rPr lang="en-GB" sz="1400" b="1" dirty="0"/>
              <a:t>acronyms for contracts should be avoided </a:t>
            </a:r>
          </a:p>
          <a:p>
            <a:pPr>
              <a:defRPr/>
            </a:pPr>
            <a:endParaRPr lang="en-GB" altLang="en-US" sz="1400" dirty="0"/>
          </a:p>
        </p:txBody>
      </p:sp>
    </p:spTree>
    <p:extLst>
      <p:ext uri="{BB962C8B-B14F-4D97-AF65-F5344CB8AC3E}">
        <p14:creationId xmlns:p14="http://schemas.microsoft.com/office/powerpoint/2010/main" val="1641451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A36837-D4E7-4F3A-8585-FBC4E1B43CE9}"/>
              </a:ext>
            </a:extLst>
          </p:cNvPr>
          <p:cNvSpPr>
            <a:spLocks noGrp="1"/>
          </p:cNvSpPr>
          <p:nvPr>
            <p:ph type="title"/>
          </p:nvPr>
        </p:nvSpPr>
        <p:spPr/>
        <p:txBody>
          <a:bodyPr/>
          <a:lstStyle/>
          <a:p>
            <a:r>
              <a:rPr lang="en-GB" dirty="0"/>
              <a:t>Copernicus Communication team</a:t>
            </a:r>
          </a:p>
        </p:txBody>
      </p:sp>
      <p:sp>
        <p:nvSpPr>
          <p:cNvPr id="4" name="Content Placeholder 2">
            <a:extLst>
              <a:ext uri="{FF2B5EF4-FFF2-40B4-BE49-F238E27FC236}">
                <a16:creationId xmlns:a16="http://schemas.microsoft.com/office/drawing/2014/main" id="{86EE1C2B-E6D1-4343-8C5F-CD430AEE2014}"/>
              </a:ext>
            </a:extLst>
          </p:cNvPr>
          <p:cNvSpPr>
            <a:spLocks noGrp="1"/>
          </p:cNvSpPr>
          <p:nvPr>
            <p:ph idx="1"/>
          </p:nvPr>
        </p:nvSpPr>
        <p:spPr/>
        <p:txBody>
          <a:bodyPr>
            <a:normAutofit/>
          </a:bodyPr>
          <a:lstStyle/>
          <a:p>
            <a:pPr marL="0" indent="0">
              <a:buNone/>
            </a:pPr>
            <a:r>
              <a:rPr lang="en-GB" sz="1600" dirty="0"/>
              <a:t>The Copernicus Communication team sets the strategy for communicating on ECMWF’s Copernicus Services and co-ordinates the communication activities. </a:t>
            </a:r>
          </a:p>
          <a:p>
            <a:pPr marL="0" indent="0">
              <a:buNone/>
            </a:pPr>
            <a:r>
              <a:rPr lang="en-GB" sz="1600" dirty="0"/>
              <a:t>They are here to help and can provide you with:</a:t>
            </a:r>
          </a:p>
          <a:p>
            <a:r>
              <a:rPr lang="en-GB" sz="1200" dirty="0"/>
              <a:t>Guidance on the EC Copernicus brand guidelines</a:t>
            </a:r>
          </a:p>
          <a:p>
            <a:r>
              <a:rPr lang="en-GB" sz="1200" dirty="0"/>
              <a:t>Assistance with and feedback on any promotional materials you produce or plan to produce</a:t>
            </a:r>
          </a:p>
          <a:p>
            <a:r>
              <a:rPr lang="en-GB" sz="1200" dirty="0"/>
              <a:t>Assistance in promoting your work for Copernicus </a:t>
            </a:r>
            <a:r>
              <a:rPr lang="en-GB" sz="1200" dirty="0" err="1"/>
              <a:t>e.g</a:t>
            </a:r>
            <a:r>
              <a:rPr lang="en-GB" sz="1200" dirty="0"/>
              <a:t> Supporting and advertising  your workshops; creating newsletter articles on your project, co-authoring press releases</a:t>
            </a:r>
          </a:p>
          <a:p>
            <a:r>
              <a:rPr lang="en-GB" sz="1200" dirty="0"/>
              <a:t>Opportunities to showcase your work at the key events</a:t>
            </a:r>
          </a:p>
          <a:p>
            <a:r>
              <a:rPr lang="en-GB" sz="1200" dirty="0"/>
              <a:t>Branded promotional material when needed/available</a:t>
            </a:r>
          </a:p>
          <a:p>
            <a:r>
              <a:rPr lang="en-GB" sz="1200" dirty="0"/>
              <a:t>Guidance and templates for approved web-related work</a:t>
            </a:r>
          </a:p>
        </p:txBody>
      </p:sp>
      <p:sp>
        <p:nvSpPr>
          <p:cNvPr id="5" name="TextBox 4">
            <a:extLst>
              <a:ext uri="{FF2B5EF4-FFF2-40B4-BE49-F238E27FC236}">
                <a16:creationId xmlns:a16="http://schemas.microsoft.com/office/drawing/2014/main" id="{60320E56-9922-435B-8151-06A754182982}"/>
              </a:ext>
            </a:extLst>
          </p:cNvPr>
          <p:cNvSpPr txBox="1"/>
          <p:nvPr/>
        </p:nvSpPr>
        <p:spPr>
          <a:xfrm>
            <a:off x="867705" y="4575668"/>
            <a:ext cx="6343193" cy="276999"/>
          </a:xfrm>
          <a:prstGeom prst="rect">
            <a:avLst/>
          </a:prstGeom>
          <a:noFill/>
        </p:spPr>
        <p:txBody>
          <a:bodyPr wrap="square">
            <a:spAutoFit/>
          </a:bodyPr>
          <a:lstStyle/>
          <a:p>
            <a:pPr>
              <a:defRPr/>
            </a:pPr>
            <a:r>
              <a:rPr lang="en-GB" sz="1200" dirty="0">
                <a:solidFill>
                  <a:srgbClr val="941333"/>
                </a:solidFill>
              </a:rPr>
              <a:t>Please always cc the Contract Management Officer and the Technical Officer</a:t>
            </a:r>
          </a:p>
        </p:txBody>
      </p:sp>
      <p:graphicFrame>
        <p:nvGraphicFramePr>
          <p:cNvPr id="7" name="Table 6">
            <a:extLst>
              <a:ext uri="{FF2B5EF4-FFF2-40B4-BE49-F238E27FC236}">
                <a16:creationId xmlns:a16="http://schemas.microsoft.com/office/drawing/2014/main" id="{A6E34982-0EA3-4442-9098-6B29E035DF20}"/>
              </a:ext>
            </a:extLst>
          </p:cNvPr>
          <p:cNvGraphicFramePr>
            <a:graphicFrameLocks noGrp="1"/>
          </p:cNvGraphicFramePr>
          <p:nvPr>
            <p:extLst>
              <p:ext uri="{D42A27DB-BD31-4B8C-83A1-F6EECF244321}">
                <p14:modId xmlns:p14="http://schemas.microsoft.com/office/powerpoint/2010/main" val="2241751004"/>
              </p:ext>
            </p:extLst>
          </p:nvPr>
        </p:nvGraphicFramePr>
        <p:xfrm>
          <a:off x="1475656" y="3202662"/>
          <a:ext cx="6336704" cy="1097280"/>
        </p:xfrm>
        <a:graphic>
          <a:graphicData uri="http://schemas.openxmlformats.org/drawingml/2006/table">
            <a:tbl>
              <a:tblPr bandRow="1">
                <a:tableStyleId>{21E4AEA4-8DFA-4A89-87EB-49C32662AFE0}</a:tableStyleId>
              </a:tblPr>
              <a:tblGrid>
                <a:gridCol w="1567844">
                  <a:extLst>
                    <a:ext uri="{9D8B030D-6E8A-4147-A177-3AD203B41FA5}">
                      <a16:colId xmlns:a16="http://schemas.microsoft.com/office/drawing/2014/main" val="3148730472"/>
                    </a:ext>
                  </a:extLst>
                </a:gridCol>
                <a:gridCol w="2417093">
                  <a:extLst>
                    <a:ext uri="{9D8B030D-6E8A-4147-A177-3AD203B41FA5}">
                      <a16:colId xmlns:a16="http://schemas.microsoft.com/office/drawing/2014/main" val="4109711587"/>
                    </a:ext>
                  </a:extLst>
                </a:gridCol>
                <a:gridCol w="2351767">
                  <a:extLst>
                    <a:ext uri="{9D8B030D-6E8A-4147-A177-3AD203B41FA5}">
                      <a16:colId xmlns:a16="http://schemas.microsoft.com/office/drawing/2014/main" val="3478570788"/>
                    </a:ext>
                  </a:extLst>
                </a:gridCol>
              </a:tblGrid>
              <a:tr h="274320">
                <a:tc>
                  <a:txBody>
                    <a:bodyPr/>
                    <a:lstStyle/>
                    <a:p>
                      <a:pPr algn="ctr"/>
                      <a:r>
                        <a:rPr lang="en-GB" sz="1200" b="1" dirty="0" err="1"/>
                        <a:t>Gorana</a:t>
                      </a:r>
                      <a:r>
                        <a:rPr lang="en-GB" sz="1200" b="1" dirty="0"/>
                        <a:t> </a:t>
                      </a:r>
                      <a:r>
                        <a:rPr lang="en-GB" sz="1200" b="1" dirty="0" err="1"/>
                        <a:t>Jerkovic</a:t>
                      </a:r>
                      <a:r>
                        <a:rPr lang="en-GB" sz="1200" b="1" dirty="0"/>
                        <a:t> </a:t>
                      </a:r>
                    </a:p>
                  </a:txBody>
                  <a:tcPr anchor="ctr"/>
                </a:tc>
                <a:tc>
                  <a:txBody>
                    <a:bodyPr/>
                    <a:lstStyle/>
                    <a:p>
                      <a:pPr algn="ctr"/>
                      <a:r>
                        <a:rPr lang="en-GB" sz="1200" dirty="0"/>
                        <a:t>Copernicus Communication Lead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2"/>
                        </a:rPr>
                        <a:t>gorana.jerkovic@ecmwf.int</a:t>
                      </a:r>
                      <a:endParaRPr lang="en-GB" sz="1200" dirty="0"/>
                    </a:p>
                  </a:txBody>
                  <a:tcPr anchor="ctr"/>
                </a:tc>
                <a:extLst>
                  <a:ext uri="{0D108BD9-81ED-4DB2-BD59-A6C34878D82A}">
                    <a16:rowId xmlns:a16="http://schemas.microsoft.com/office/drawing/2014/main" val="967372483"/>
                  </a:ext>
                </a:extLst>
              </a:tr>
              <a:tr h="274320">
                <a:tc>
                  <a:txBody>
                    <a:bodyPr/>
                    <a:lstStyle/>
                    <a:p>
                      <a:pPr algn="ctr"/>
                      <a:r>
                        <a:rPr lang="en-GB" sz="1200" b="1" dirty="0"/>
                        <a:t>Eva </a:t>
                      </a:r>
                      <a:r>
                        <a:rPr lang="en-GB" sz="1200" b="1" dirty="0" err="1"/>
                        <a:t>Remete</a:t>
                      </a:r>
                      <a:r>
                        <a:rPr lang="en-GB" sz="1200" b="1" dirty="0"/>
                        <a:t> </a:t>
                      </a:r>
                    </a:p>
                  </a:txBody>
                  <a:tcPr anchor="ctr"/>
                </a:tc>
                <a:tc>
                  <a:txBody>
                    <a:bodyPr/>
                    <a:lstStyle/>
                    <a:p>
                      <a:pPr algn="ctr"/>
                      <a:r>
                        <a:rPr lang="en-GB" sz="1200" dirty="0"/>
                        <a:t>Web Content Officer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3"/>
                        </a:rPr>
                        <a:t>eva.remete@ecmwf.int</a:t>
                      </a:r>
                      <a:endParaRPr lang="en-GB" sz="1200" dirty="0"/>
                    </a:p>
                  </a:txBody>
                  <a:tcPr anchor="ctr"/>
                </a:tc>
                <a:extLst>
                  <a:ext uri="{0D108BD9-81ED-4DB2-BD59-A6C34878D82A}">
                    <a16:rowId xmlns:a16="http://schemas.microsoft.com/office/drawing/2014/main" val="2962025773"/>
                  </a:ext>
                </a:extLst>
              </a:tr>
              <a:tr h="274320">
                <a:tc>
                  <a:txBody>
                    <a:bodyPr/>
                    <a:lstStyle/>
                    <a:p>
                      <a:pPr algn="ctr"/>
                      <a:r>
                        <a:rPr lang="en-GB" sz="1200" b="1" dirty="0"/>
                        <a:t>Francesca Fusco </a:t>
                      </a:r>
                    </a:p>
                  </a:txBody>
                  <a:tcPr anchor="ctr"/>
                </a:tc>
                <a:tc>
                  <a:txBody>
                    <a:bodyPr/>
                    <a:lstStyle/>
                    <a:p>
                      <a:pPr algn="ctr"/>
                      <a:r>
                        <a:rPr lang="en-GB" sz="1200" dirty="0"/>
                        <a:t>Events and Support Officer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4"/>
                        </a:rPr>
                        <a:t>francesca.fusco@ecmwf.int</a:t>
                      </a:r>
                      <a:endParaRPr lang="en-GB" sz="1200" dirty="0"/>
                    </a:p>
                  </a:txBody>
                  <a:tcPr anchor="ctr"/>
                </a:tc>
                <a:extLst>
                  <a:ext uri="{0D108BD9-81ED-4DB2-BD59-A6C34878D82A}">
                    <a16:rowId xmlns:a16="http://schemas.microsoft.com/office/drawing/2014/main" val="3598909453"/>
                  </a:ext>
                </a:extLst>
              </a:tr>
              <a:tr h="274320">
                <a:tc>
                  <a:txBody>
                    <a:bodyPr/>
                    <a:lstStyle/>
                    <a:p>
                      <a:pPr algn="ctr"/>
                      <a:r>
                        <a:rPr lang="en-GB" sz="1200" b="1" dirty="0"/>
                        <a:t>Annabel Cook </a:t>
                      </a:r>
                    </a:p>
                  </a:txBody>
                  <a:tcPr anchor="ctr"/>
                </a:tc>
                <a:tc>
                  <a:txBody>
                    <a:bodyPr/>
                    <a:lstStyle/>
                    <a:p>
                      <a:pPr algn="ctr"/>
                      <a:r>
                        <a:rPr lang="en-GB" sz="1200"/>
                        <a:t>Digital Editor</a:t>
                      </a:r>
                      <a:endParaRPr lang="en-GB" sz="1200" dirty="0"/>
                    </a:p>
                  </a:txBody>
                  <a:tcPr anchor="ctr"/>
                </a:tc>
                <a:tc>
                  <a:txBody>
                    <a:bodyPr/>
                    <a:lstStyle/>
                    <a:p>
                      <a:pPr algn="ctr"/>
                      <a:r>
                        <a:rPr lang="en-GB" sz="1200" dirty="0">
                          <a:hlinkClick r:id="rId5"/>
                        </a:rPr>
                        <a:t>annabel.cook@ecmwf.int</a:t>
                      </a:r>
                      <a:r>
                        <a:rPr lang="en-GB" sz="1200" dirty="0"/>
                        <a:t> </a:t>
                      </a:r>
                    </a:p>
                  </a:txBody>
                  <a:tcPr anchor="ctr"/>
                </a:tc>
                <a:extLst>
                  <a:ext uri="{0D108BD9-81ED-4DB2-BD59-A6C34878D82A}">
                    <a16:rowId xmlns:a16="http://schemas.microsoft.com/office/drawing/2014/main" val="1506527629"/>
                  </a:ext>
                </a:extLst>
              </a:tr>
            </a:tbl>
          </a:graphicData>
        </a:graphic>
      </p:graphicFrame>
      <p:sp>
        <p:nvSpPr>
          <p:cNvPr id="8" name="TextBox 7">
            <a:extLst>
              <a:ext uri="{FF2B5EF4-FFF2-40B4-BE49-F238E27FC236}">
                <a16:creationId xmlns:a16="http://schemas.microsoft.com/office/drawing/2014/main" id="{8486EE34-10DF-4D84-B9A3-87561F9A6E9D}"/>
              </a:ext>
            </a:extLst>
          </p:cNvPr>
          <p:cNvSpPr txBox="1"/>
          <p:nvPr/>
        </p:nvSpPr>
        <p:spPr>
          <a:xfrm>
            <a:off x="6124580" y="2211712"/>
            <a:ext cx="2562221" cy="830997"/>
          </a:xfrm>
          <a:prstGeom prst="rect">
            <a:avLst/>
          </a:prstGeom>
          <a:noFill/>
          <a:ln>
            <a:solidFill>
              <a:srgbClr val="A73F3C"/>
            </a:solidFill>
          </a:ln>
        </p:spPr>
        <p:txBody>
          <a:bodyPr wrap="square" rtlCol="0">
            <a:spAutoFit/>
          </a:bodyPr>
          <a:lstStyle/>
          <a:p>
            <a:pPr algn="ctr"/>
            <a:r>
              <a:rPr lang="en-GB" sz="1200" dirty="0"/>
              <a:t>More information on Communication contractual obligations ref. Articles 2.4.6.1 and 3.1.5.2 of the Framework Agreement</a:t>
            </a:r>
          </a:p>
        </p:txBody>
      </p:sp>
    </p:spTree>
    <p:extLst>
      <p:ext uri="{BB962C8B-B14F-4D97-AF65-F5344CB8AC3E}">
        <p14:creationId xmlns:p14="http://schemas.microsoft.com/office/powerpoint/2010/main" val="3468164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3AF3E4F-1383-4EFA-8EA7-0AAA561C2CD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0411" y="788312"/>
            <a:ext cx="1883494" cy="2438610"/>
          </a:xfrm>
          <a:prstGeom prst="rect">
            <a:avLst/>
          </a:prstGeom>
          <a:scene3d>
            <a:camera prst="perspectiveHeroicExtremeRightFacing"/>
            <a:lightRig rig="threePt" dir="t"/>
          </a:scene3d>
        </p:spPr>
      </p:pic>
      <p:pic>
        <p:nvPicPr>
          <p:cNvPr id="5" name="Picture 4">
            <a:extLst>
              <a:ext uri="{FF2B5EF4-FFF2-40B4-BE49-F238E27FC236}">
                <a16:creationId xmlns:a16="http://schemas.microsoft.com/office/drawing/2014/main" id="{6F3333D5-D4DB-4959-950A-04BE2553D316}"/>
              </a:ext>
            </a:extLst>
          </p:cNvPr>
          <p:cNvPicPr>
            <a:picLocks noChangeAspect="1"/>
          </p:cNvPicPr>
          <p:nvPr/>
        </p:nvPicPr>
        <p:blipFill>
          <a:blip r:embed="rId3"/>
          <a:stretch>
            <a:fillRect/>
          </a:stretch>
        </p:blipFill>
        <p:spPr>
          <a:xfrm>
            <a:off x="4580080" y="596629"/>
            <a:ext cx="3360226" cy="2199323"/>
          </a:xfrm>
          <a:prstGeom prst="rect">
            <a:avLst/>
          </a:prstGeom>
        </p:spPr>
      </p:pic>
      <p:sp>
        <p:nvSpPr>
          <p:cNvPr id="3" name="Title 2">
            <a:extLst>
              <a:ext uri="{FF2B5EF4-FFF2-40B4-BE49-F238E27FC236}">
                <a16:creationId xmlns:a16="http://schemas.microsoft.com/office/drawing/2014/main" id="{21520B87-D310-43FF-B535-10AD07CA2E00}"/>
              </a:ext>
            </a:extLst>
          </p:cNvPr>
          <p:cNvSpPr>
            <a:spLocks noGrp="1"/>
          </p:cNvSpPr>
          <p:nvPr>
            <p:ph type="title"/>
          </p:nvPr>
        </p:nvSpPr>
        <p:spPr/>
        <p:txBody>
          <a:bodyPr/>
          <a:lstStyle/>
          <a:p>
            <a:r>
              <a:rPr lang="en-GB" dirty="0"/>
              <a:t>Communication material</a:t>
            </a:r>
          </a:p>
        </p:txBody>
      </p:sp>
      <p:sp>
        <p:nvSpPr>
          <p:cNvPr id="9" name="Rounded Rectangle 8">
            <a:extLst>
              <a:ext uri="{FF2B5EF4-FFF2-40B4-BE49-F238E27FC236}">
                <a16:creationId xmlns:a16="http://schemas.microsoft.com/office/drawing/2014/main" id="{2AF345A2-9509-43EF-B7E4-AD1C01D83CC2}"/>
              </a:ext>
            </a:extLst>
          </p:cNvPr>
          <p:cNvSpPr/>
          <p:nvPr/>
        </p:nvSpPr>
        <p:spPr>
          <a:xfrm>
            <a:off x="7468298" y="1449922"/>
            <a:ext cx="1153482" cy="452506"/>
          </a:xfrm>
          <a:prstGeom prst="roundRect">
            <a:avLst/>
          </a:prstGeom>
          <a:solidFill>
            <a:srgbClr val="941333"/>
          </a:solidFill>
        </p:spPr>
        <p:txBody>
          <a:bodyPr vert="horz" lIns="91440" tIns="45720" rIns="91440" bIns="45720" rtlCol="0" anchor="ctr">
            <a:noAutofit/>
          </a:bodyPr>
          <a:lstStyle/>
          <a:p>
            <a:pPr algn="ctr">
              <a:spcBef>
                <a:spcPct val="0"/>
              </a:spcBef>
            </a:pPr>
            <a:r>
              <a:rPr lang="en-GB" sz="900" dirty="0">
                <a:solidFill>
                  <a:schemeClr val="lt1"/>
                </a:solidFill>
              </a:rPr>
              <a:t>New C3S website</a:t>
            </a:r>
          </a:p>
        </p:txBody>
      </p:sp>
      <p:pic>
        <p:nvPicPr>
          <p:cNvPr id="12" name="Picture 11">
            <a:extLst>
              <a:ext uri="{FF2B5EF4-FFF2-40B4-BE49-F238E27FC236}">
                <a16:creationId xmlns:a16="http://schemas.microsoft.com/office/drawing/2014/main" id="{C4106148-DC8A-48C3-BBD3-57D27B07539B}"/>
              </a:ext>
            </a:extLst>
          </p:cNvPr>
          <p:cNvPicPr>
            <a:picLocks noChangeAspect="1"/>
          </p:cNvPicPr>
          <p:nvPr/>
        </p:nvPicPr>
        <p:blipFill rotWithShape="1">
          <a:blip r:embed="rId4"/>
          <a:srcRect l="772" t="21323" r="2064" b="3561"/>
          <a:stretch/>
        </p:blipFill>
        <p:spPr bwMode="auto">
          <a:xfrm>
            <a:off x="1664048" y="2007618"/>
            <a:ext cx="2836725" cy="1576670"/>
          </a:xfrm>
          <a:prstGeom prst="rect">
            <a:avLst/>
          </a:prstGeom>
          <a:scene3d>
            <a:camera prst="perspectiveContrastingLeftFacing"/>
            <a:lightRig rig="threePt" dir="t"/>
          </a:scene3d>
        </p:spPr>
      </p:pic>
      <p:sp>
        <p:nvSpPr>
          <p:cNvPr id="13" name="Rounded Rectangle 12">
            <a:extLst>
              <a:ext uri="{FF2B5EF4-FFF2-40B4-BE49-F238E27FC236}">
                <a16:creationId xmlns:a16="http://schemas.microsoft.com/office/drawing/2014/main" id="{A1DDB6B8-6A2B-4BCE-9D3F-6B7EF335788A}"/>
              </a:ext>
            </a:extLst>
          </p:cNvPr>
          <p:cNvSpPr/>
          <p:nvPr/>
        </p:nvSpPr>
        <p:spPr bwMode="auto">
          <a:xfrm>
            <a:off x="713186" y="2628396"/>
            <a:ext cx="1153716" cy="452438"/>
          </a:xfrm>
          <a:prstGeom prst="roundRect">
            <a:avLst/>
          </a:prstGeom>
          <a:solidFill>
            <a:srgbClr val="941333"/>
          </a:solidFill>
        </p:spPr>
        <p:txBody>
          <a:bodyPr vert="horz" lIns="91440" tIns="45720" rIns="91440" bIns="45720" rtlCol="0" anchor="ctr">
            <a:noAutofit/>
          </a:bodyPr>
          <a:lstStyle/>
          <a:p>
            <a:pPr algn="ctr">
              <a:spcBef>
                <a:spcPct val="0"/>
              </a:spcBef>
            </a:pPr>
            <a:r>
              <a:rPr lang="en-GB" sz="900" dirty="0">
                <a:solidFill>
                  <a:schemeClr val="lt1"/>
                </a:solidFill>
              </a:rPr>
              <a:t>A variety of poster templates</a:t>
            </a:r>
          </a:p>
        </p:txBody>
      </p:sp>
      <p:sp>
        <p:nvSpPr>
          <p:cNvPr id="14" name="Rounded Rectangle 13">
            <a:extLst>
              <a:ext uri="{FF2B5EF4-FFF2-40B4-BE49-F238E27FC236}">
                <a16:creationId xmlns:a16="http://schemas.microsoft.com/office/drawing/2014/main" id="{AEE35D95-5DBF-4A22-96A0-99C1DE989BC8}"/>
              </a:ext>
            </a:extLst>
          </p:cNvPr>
          <p:cNvSpPr/>
          <p:nvPr/>
        </p:nvSpPr>
        <p:spPr bwMode="auto">
          <a:xfrm>
            <a:off x="2002416" y="3446629"/>
            <a:ext cx="1525190" cy="569119"/>
          </a:xfrm>
          <a:prstGeom prst="roundRect">
            <a:avLst/>
          </a:prstGeom>
          <a:solidFill>
            <a:srgbClr val="941333"/>
          </a:solidFill>
        </p:spPr>
        <p:txBody>
          <a:bodyPr vert="horz" lIns="91440" tIns="45720" rIns="91440" bIns="45720" rtlCol="0" anchor="ctr">
            <a:noAutofit/>
          </a:bodyPr>
          <a:lstStyle/>
          <a:p>
            <a:pPr algn="ctr">
              <a:spcBef>
                <a:spcPct val="0"/>
              </a:spcBef>
            </a:pPr>
            <a:r>
              <a:rPr lang="en-GB" sz="900" dirty="0">
                <a:solidFill>
                  <a:schemeClr val="bg1"/>
                </a:solidFill>
              </a:rPr>
              <a:t>How to acknowledge the lead contracted provider</a:t>
            </a:r>
          </a:p>
        </p:txBody>
      </p:sp>
      <p:sp>
        <p:nvSpPr>
          <p:cNvPr id="15" name="Rectangle 14">
            <a:extLst>
              <a:ext uri="{FF2B5EF4-FFF2-40B4-BE49-F238E27FC236}">
                <a16:creationId xmlns:a16="http://schemas.microsoft.com/office/drawing/2014/main" id="{F688F893-E204-43A6-BD5B-30BE45880C87}"/>
              </a:ext>
            </a:extLst>
          </p:cNvPr>
          <p:cNvSpPr/>
          <p:nvPr/>
        </p:nvSpPr>
        <p:spPr>
          <a:xfrm>
            <a:off x="848700" y="4449971"/>
            <a:ext cx="4269064" cy="573328"/>
          </a:xfrm>
          <a:prstGeom prst="rect">
            <a:avLst/>
          </a:prstGeom>
          <a:noFill/>
          <a:ln>
            <a:solidFill>
              <a:srgbClr val="A73F3C"/>
            </a:solidFill>
          </a:ln>
        </p:spPr>
        <p:txBody>
          <a:bodyPr vert="horz" lIns="91440" tIns="45720" rIns="91440" bIns="45720" rtlCol="0" anchor="ctr">
            <a:noAutofit/>
          </a:bodyPr>
          <a:lstStyle/>
          <a:p>
            <a:pPr algn="ctr">
              <a:spcBef>
                <a:spcPct val="0"/>
              </a:spcBef>
            </a:pPr>
            <a:r>
              <a:rPr lang="en-GB" sz="1600" b="1" dirty="0">
                <a:hlinkClick r:id="rId5" invalidUrl="ftp://ftp.ecmwf.int/pub/CopernicusComms/Design material/C3S design material/"/>
              </a:rPr>
              <a:t>ftp://ftp.ecmwf.int/pub/CopernicusComms/Design%20material/C3S%20design%20material/</a:t>
            </a:r>
            <a:r>
              <a:rPr lang="en-GB" sz="1600" b="1" dirty="0"/>
              <a:t> </a:t>
            </a:r>
          </a:p>
        </p:txBody>
      </p:sp>
      <p:sp>
        <p:nvSpPr>
          <p:cNvPr id="16" name="TextBox 15">
            <a:extLst>
              <a:ext uri="{FF2B5EF4-FFF2-40B4-BE49-F238E27FC236}">
                <a16:creationId xmlns:a16="http://schemas.microsoft.com/office/drawing/2014/main" id="{5D6C2089-6857-4C4A-8479-6AB183A4199E}"/>
              </a:ext>
            </a:extLst>
          </p:cNvPr>
          <p:cNvSpPr txBox="1"/>
          <p:nvPr/>
        </p:nvSpPr>
        <p:spPr>
          <a:xfrm>
            <a:off x="1359823" y="4134062"/>
            <a:ext cx="3445174" cy="369332"/>
          </a:xfrm>
          <a:prstGeom prst="rect">
            <a:avLst/>
          </a:prstGeom>
          <a:noFill/>
        </p:spPr>
        <p:txBody>
          <a:bodyPr wrap="none" rtlCol="0">
            <a:spAutoFit/>
          </a:bodyPr>
          <a:lstStyle/>
          <a:p>
            <a:r>
              <a:rPr lang="en-GB" dirty="0"/>
              <a:t>All the material can be found here:</a:t>
            </a:r>
          </a:p>
        </p:txBody>
      </p:sp>
      <p:sp>
        <p:nvSpPr>
          <p:cNvPr id="8" name="Rounded Rectangle 7">
            <a:extLst>
              <a:ext uri="{FF2B5EF4-FFF2-40B4-BE49-F238E27FC236}">
                <a16:creationId xmlns:a16="http://schemas.microsoft.com/office/drawing/2014/main" id="{9D83B31A-62BE-407E-9974-B14CB909EAC7}"/>
              </a:ext>
            </a:extLst>
          </p:cNvPr>
          <p:cNvSpPr/>
          <p:nvPr/>
        </p:nvSpPr>
        <p:spPr>
          <a:xfrm>
            <a:off x="7479775" y="3288435"/>
            <a:ext cx="1473062" cy="591705"/>
          </a:xfrm>
          <a:prstGeom prst="roundRect">
            <a:avLst/>
          </a:prstGeom>
          <a:solidFill>
            <a:srgbClr val="941333"/>
          </a:solidFill>
        </p:spPr>
        <p:txBody>
          <a:bodyPr vert="horz" lIns="91440" tIns="45720" rIns="91440" bIns="45720" rtlCol="0" anchor="ctr">
            <a:noAutofit/>
          </a:bodyPr>
          <a:lstStyle/>
          <a:p>
            <a:pPr algn="ctr">
              <a:spcBef>
                <a:spcPct val="0"/>
              </a:spcBef>
            </a:pPr>
            <a:r>
              <a:rPr lang="en-GB" sz="900" dirty="0">
                <a:solidFill>
                  <a:schemeClr val="lt1"/>
                </a:solidFill>
              </a:rPr>
              <a:t>How we acknowledge subcontractors via the service website</a:t>
            </a:r>
          </a:p>
        </p:txBody>
      </p:sp>
      <p:pic>
        <p:nvPicPr>
          <p:cNvPr id="4" name="Picture 3">
            <a:extLst>
              <a:ext uri="{FF2B5EF4-FFF2-40B4-BE49-F238E27FC236}">
                <a16:creationId xmlns:a16="http://schemas.microsoft.com/office/drawing/2014/main" id="{42E96C4F-6702-4D9C-836C-EB79FB3F2EF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48782" y="2396071"/>
            <a:ext cx="2219516" cy="2670233"/>
          </a:xfrm>
          <a:prstGeom prst="rect">
            <a:avLst/>
          </a:prstGeom>
        </p:spPr>
      </p:pic>
    </p:spTree>
    <p:extLst>
      <p:ext uri="{BB962C8B-B14F-4D97-AF65-F5344CB8AC3E}">
        <p14:creationId xmlns:p14="http://schemas.microsoft.com/office/powerpoint/2010/main" val="445044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56505-29B1-4F27-846B-227A330387E0}"/>
              </a:ext>
            </a:extLst>
          </p:cNvPr>
          <p:cNvSpPr>
            <a:spLocks noGrp="1"/>
          </p:cNvSpPr>
          <p:nvPr>
            <p:ph type="title"/>
          </p:nvPr>
        </p:nvSpPr>
        <p:spPr/>
        <p:txBody>
          <a:bodyPr/>
          <a:lstStyle/>
          <a:p>
            <a:r>
              <a:rPr lang="en-GB" dirty="0"/>
              <a:t>Copernicus User Support</a:t>
            </a:r>
          </a:p>
        </p:txBody>
      </p:sp>
      <p:sp>
        <p:nvSpPr>
          <p:cNvPr id="4" name="Content Placeholder 2">
            <a:extLst>
              <a:ext uri="{FF2B5EF4-FFF2-40B4-BE49-F238E27FC236}">
                <a16:creationId xmlns:a16="http://schemas.microsoft.com/office/drawing/2014/main" id="{96E2D6A9-6524-4CD5-B810-C3E49F7A8DAE}"/>
              </a:ext>
            </a:extLst>
          </p:cNvPr>
          <p:cNvSpPr>
            <a:spLocks noGrp="1"/>
          </p:cNvSpPr>
          <p:nvPr>
            <p:ph idx="1"/>
          </p:nvPr>
        </p:nvSpPr>
        <p:spPr/>
        <p:txBody>
          <a:bodyPr>
            <a:normAutofit/>
          </a:bodyPr>
          <a:lstStyle/>
          <a:p>
            <a:r>
              <a:rPr lang="en-GB" altLang="en-US" sz="1600" dirty="0"/>
              <a:t>Copernicus User Support provides a joint help desk platform (JIRA Service Desk)</a:t>
            </a:r>
          </a:p>
          <a:p>
            <a:endParaRPr lang="en-GB" altLang="en-US" sz="400" dirty="0"/>
          </a:p>
          <a:p>
            <a:pPr marL="604838" lvl="2" indent="0">
              <a:buNone/>
            </a:pPr>
            <a:r>
              <a:rPr lang="en-GB" altLang="en-US" sz="1200" dirty="0"/>
              <a:t>Web </a:t>
            </a:r>
            <a:r>
              <a:rPr lang="en-GB" altLang="en-US" sz="1200" dirty="0">
                <a:hlinkClick r:id="rId2"/>
              </a:rPr>
              <a:t>https://copernicus-support.ecmwf.int</a:t>
            </a:r>
            <a:endParaRPr lang="en-GB" altLang="en-US" sz="1200" dirty="0"/>
          </a:p>
          <a:p>
            <a:pPr marL="604838" lvl="2" indent="0">
              <a:buNone/>
            </a:pPr>
            <a:r>
              <a:rPr lang="en-GB" altLang="en-US" sz="1200" dirty="0"/>
              <a:t>Mail </a:t>
            </a:r>
            <a:r>
              <a:rPr lang="en-GB" altLang="en-US" sz="1200" dirty="0">
                <a:hlinkClick r:id="rId3"/>
              </a:rPr>
              <a:t>Copernicus-support@ecmwf.int</a:t>
            </a:r>
            <a:endParaRPr lang="en-GB" altLang="en-US" sz="1200" dirty="0"/>
          </a:p>
          <a:p>
            <a:endParaRPr lang="en-GB" altLang="en-US" sz="1600" dirty="0"/>
          </a:p>
          <a:p>
            <a:pPr marL="361950" lvl="1">
              <a:buFont typeface="Arial" panose="020B0604020202020204" pitchFamily="34" charset="0"/>
              <a:buChar char="•"/>
            </a:pPr>
            <a:r>
              <a:rPr lang="en-GB" altLang="en-US" sz="1600" dirty="0"/>
              <a:t>Copernicus User Support provides level 0 and 1 technical support for CAMS and C3S</a:t>
            </a:r>
          </a:p>
          <a:p>
            <a:pPr marL="361950" lvl="1">
              <a:buFont typeface="Arial" panose="020B0604020202020204" pitchFamily="34" charset="0"/>
              <a:buChar char="•"/>
            </a:pPr>
            <a:endParaRPr lang="en-GB" altLang="en-US" sz="1600" dirty="0"/>
          </a:p>
          <a:p>
            <a:pPr marL="361950" lvl="1">
              <a:buFont typeface="Arial" panose="020B0604020202020204" pitchFamily="34" charset="0"/>
              <a:buChar char="•"/>
            </a:pPr>
            <a:r>
              <a:rPr lang="en-GB" altLang="en-US" sz="1600" dirty="0"/>
              <a:t>Contractors provide level 2 and 3 support: you can be contacted on this through our help desk platform (no need to implement your own platform, only register to ours)</a:t>
            </a:r>
          </a:p>
          <a:p>
            <a:pPr marL="361950" lvl="1">
              <a:buFont typeface="Arial" panose="020B0604020202020204" pitchFamily="34" charset="0"/>
              <a:buChar char="•"/>
            </a:pPr>
            <a:endParaRPr lang="en-GB" altLang="en-US" sz="1600" dirty="0"/>
          </a:p>
          <a:p>
            <a:pPr marL="361950" lvl="1">
              <a:buFont typeface="Arial" panose="020B0604020202020204" pitchFamily="34" charset="0"/>
              <a:buChar char="•"/>
            </a:pPr>
            <a:r>
              <a:rPr lang="en-GB" altLang="en-US" sz="1600" dirty="0"/>
              <a:t>Copernicus User Support team:</a:t>
            </a:r>
          </a:p>
          <a:p>
            <a:pPr lvl="1">
              <a:buFont typeface="Arial" panose="020B0604020202020204" pitchFamily="34" charset="0"/>
              <a:buChar char="•"/>
            </a:pPr>
            <a:endParaRPr lang="en-GB" altLang="en-US" sz="1400" dirty="0"/>
          </a:p>
          <a:p>
            <a:endParaRPr lang="en-GB" altLang="en-US" sz="1600" dirty="0"/>
          </a:p>
          <a:p>
            <a:endParaRPr lang="en-GB" altLang="en-US" sz="1600" dirty="0"/>
          </a:p>
        </p:txBody>
      </p:sp>
      <p:graphicFrame>
        <p:nvGraphicFramePr>
          <p:cNvPr id="5" name="Table 4">
            <a:extLst>
              <a:ext uri="{FF2B5EF4-FFF2-40B4-BE49-F238E27FC236}">
                <a16:creationId xmlns:a16="http://schemas.microsoft.com/office/drawing/2014/main" id="{3E9277CF-8D47-4C05-B224-BA2FEBA6A376}"/>
              </a:ext>
            </a:extLst>
          </p:cNvPr>
          <p:cNvGraphicFramePr>
            <a:graphicFrameLocks noGrp="1"/>
          </p:cNvGraphicFramePr>
          <p:nvPr>
            <p:extLst>
              <p:ext uri="{D42A27DB-BD31-4B8C-83A1-F6EECF244321}">
                <p14:modId xmlns:p14="http://schemas.microsoft.com/office/powerpoint/2010/main" val="3614556407"/>
              </p:ext>
            </p:extLst>
          </p:nvPr>
        </p:nvGraphicFramePr>
        <p:xfrm>
          <a:off x="1475656" y="3607286"/>
          <a:ext cx="6336704" cy="822960"/>
        </p:xfrm>
        <a:graphic>
          <a:graphicData uri="http://schemas.openxmlformats.org/drawingml/2006/table">
            <a:tbl>
              <a:tblPr bandRow="1">
                <a:tableStyleId>{21E4AEA4-8DFA-4A89-87EB-49C32662AFE0}</a:tableStyleId>
              </a:tblPr>
              <a:tblGrid>
                <a:gridCol w="1567844">
                  <a:extLst>
                    <a:ext uri="{9D8B030D-6E8A-4147-A177-3AD203B41FA5}">
                      <a16:colId xmlns:a16="http://schemas.microsoft.com/office/drawing/2014/main" val="3148730472"/>
                    </a:ext>
                  </a:extLst>
                </a:gridCol>
                <a:gridCol w="2417093">
                  <a:extLst>
                    <a:ext uri="{9D8B030D-6E8A-4147-A177-3AD203B41FA5}">
                      <a16:colId xmlns:a16="http://schemas.microsoft.com/office/drawing/2014/main" val="4109711587"/>
                    </a:ext>
                  </a:extLst>
                </a:gridCol>
                <a:gridCol w="2351767">
                  <a:extLst>
                    <a:ext uri="{9D8B030D-6E8A-4147-A177-3AD203B41FA5}">
                      <a16:colId xmlns:a16="http://schemas.microsoft.com/office/drawing/2014/main" val="3478570788"/>
                    </a:ext>
                  </a:extLst>
                </a:gridCol>
              </a:tblGrid>
              <a:tr h="229570">
                <a:tc>
                  <a:txBody>
                    <a:bodyPr/>
                    <a:lstStyle/>
                    <a:p>
                      <a:pPr algn="ctr"/>
                      <a:r>
                        <a:rPr lang="en-GB" sz="1200" b="1" dirty="0"/>
                        <a:t>Xiaobo Yang</a:t>
                      </a:r>
                    </a:p>
                  </a:txBody>
                  <a:tcPr anchor="ctr"/>
                </a:tc>
                <a:tc>
                  <a:txBody>
                    <a:bodyPr/>
                    <a:lstStyle/>
                    <a:p>
                      <a:pPr algn="ctr"/>
                      <a:r>
                        <a:rPr lang="en-GB" sz="1200" dirty="0"/>
                        <a:t>Copernicus User Support Lead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4"/>
                        </a:rPr>
                        <a:t>xiaobo.yang@ecmwf.int</a:t>
                      </a:r>
                      <a:r>
                        <a:rPr lang="en-GB" sz="1200" dirty="0"/>
                        <a:t> </a:t>
                      </a:r>
                    </a:p>
                  </a:txBody>
                  <a:tcPr anchor="ctr"/>
                </a:tc>
                <a:extLst>
                  <a:ext uri="{0D108BD9-81ED-4DB2-BD59-A6C34878D82A}">
                    <a16:rowId xmlns:a16="http://schemas.microsoft.com/office/drawing/2014/main" val="967372483"/>
                  </a:ext>
                </a:extLst>
              </a:tr>
              <a:tr h="229570">
                <a:tc>
                  <a:txBody>
                    <a:bodyPr/>
                    <a:lstStyle/>
                    <a:p>
                      <a:pPr algn="ctr"/>
                      <a:r>
                        <a:rPr lang="en-GB" sz="1200" b="1" dirty="0"/>
                        <a:t>Anabelle Guillory</a:t>
                      </a:r>
                    </a:p>
                  </a:txBody>
                  <a:tcPr anchor="ctr"/>
                </a:tc>
                <a:tc>
                  <a:txBody>
                    <a:bodyPr/>
                    <a:lstStyle/>
                    <a:p>
                      <a:pPr algn="ctr"/>
                      <a:r>
                        <a:rPr lang="en-GB" sz="1200" dirty="0"/>
                        <a:t>User Support Officer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5"/>
                        </a:rPr>
                        <a:t>anabelle.guillory@ecmwf.int</a:t>
                      </a:r>
                      <a:r>
                        <a:rPr lang="en-GB" sz="1200" dirty="0"/>
                        <a:t> </a:t>
                      </a:r>
                    </a:p>
                  </a:txBody>
                  <a:tcPr anchor="ctr"/>
                </a:tc>
                <a:extLst>
                  <a:ext uri="{0D108BD9-81ED-4DB2-BD59-A6C34878D82A}">
                    <a16:rowId xmlns:a16="http://schemas.microsoft.com/office/drawing/2014/main" val="2962025773"/>
                  </a:ext>
                </a:extLst>
              </a:tr>
              <a:tr h="229570">
                <a:tc>
                  <a:txBody>
                    <a:bodyPr/>
                    <a:lstStyle/>
                    <a:p>
                      <a:pPr algn="ctr"/>
                      <a:r>
                        <a:rPr lang="en-GB" sz="1200" b="1" dirty="0"/>
                        <a:t>Kevin Marsh</a:t>
                      </a:r>
                    </a:p>
                  </a:txBody>
                  <a:tcPr anchor="ctr"/>
                </a:tc>
                <a:tc>
                  <a:txBody>
                    <a:bodyPr/>
                    <a:lstStyle/>
                    <a:p>
                      <a:pPr algn="ctr"/>
                      <a:r>
                        <a:rPr lang="en-GB" sz="1200"/>
                        <a:t>User </a:t>
                      </a:r>
                      <a:r>
                        <a:rPr lang="en-GB" sz="1200" dirty="0"/>
                        <a:t>Support Analyst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6"/>
                        </a:rPr>
                        <a:t>kevin.marsh@ecmwf.int</a:t>
                      </a:r>
                      <a:r>
                        <a:rPr lang="en-GB" sz="1200" dirty="0"/>
                        <a:t> </a:t>
                      </a:r>
                    </a:p>
                  </a:txBody>
                  <a:tcPr anchor="ctr"/>
                </a:tc>
                <a:extLst>
                  <a:ext uri="{0D108BD9-81ED-4DB2-BD59-A6C34878D82A}">
                    <a16:rowId xmlns:a16="http://schemas.microsoft.com/office/drawing/2014/main" val="2932460577"/>
                  </a:ext>
                </a:extLst>
              </a:tr>
            </a:tbl>
          </a:graphicData>
        </a:graphic>
      </p:graphicFrame>
      <p:sp>
        <p:nvSpPr>
          <p:cNvPr id="6" name="TextBox 5">
            <a:extLst>
              <a:ext uri="{FF2B5EF4-FFF2-40B4-BE49-F238E27FC236}">
                <a16:creationId xmlns:a16="http://schemas.microsoft.com/office/drawing/2014/main" id="{0E8E8CEC-6B4D-40B9-AEB8-0A71C8E9234F}"/>
              </a:ext>
            </a:extLst>
          </p:cNvPr>
          <p:cNvSpPr txBox="1"/>
          <p:nvPr/>
        </p:nvSpPr>
        <p:spPr>
          <a:xfrm>
            <a:off x="867704" y="4575667"/>
            <a:ext cx="6343193" cy="276999"/>
          </a:xfrm>
          <a:prstGeom prst="rect">
            <a:avLst/>
          </a:prstGeom>
          <a:noFill/>
        </p:spPr>
        <p:txBody>
          <a:bodyPr wrap="square">
            <a:spAutoFit/>
          </a:bodyPr>
          <a:lstStyle/>
          <a:p>
            <a:pPr>
              <a:defRPr/>
            </a:pPr>
            <a:r>
              <a:rPr lang="en-GB" sz="1200" dirty="0">
                <a:solidFill>
                  <a:srgbClr val="941333"/>
                </a:solidFill>
              </a:rPr>
              <a:t>Please always cc the Contract Management Officer and the Technical Officer</a:t>
            </a:r>
          </a:p>
        </p:txBody>
      </p:sp>
    </p:spTree>
    <p:extLst>
      <p:ext uri="{BB962C8B-B14F-4D97-AF65-F5344CB8AC3E}">
        <p14:creationId xmlns:p14="http://schemas.microsoft.com/office/powerpoint/2010/main" val="808036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57A940D-3602-4503-B639-D6068E483C1D}"/>
              </a:ext>
            </a:extLst>
          </p:cNvPr>
          <p:cNvSpPr>
            <a:spLocks noGrp="1"/>
          </p:cNvSpPr>
          <p:nvPr>
            <p:ph type="subTitle" idx="13"/>
          </p:nvPr>
        </p:nvSpPr>
        <p:spPr>
          <a:xfrm>
            <a:off x="2602384" y="1995686"/>
            <a:ext cx="4680520" cy="2592288"/>
          </a:xfrm>
        </p:spPr>
        <p:txBody>
          <a:bodyPr>
            <a:normAutofit fontScale="92500" lnSpcReduction="10000"/>
          </a:bodyPr>
          <a:lstStyle/>
          <a:p>
            <a:r>
              <a:rPr lang="en-GB" altLang="en-US" sz="3000" dirty="0"/>
              <a:t>Thank you</a:t>
            </a:r>
            <a:br>
              <a:rPr lang="en-GB" altLang="en-US" sz="3000" dirty="0"/>
            </a:br>
            <a:br>
              <a:rPr lang="en-GB" altLang="en-US" dirty="0"/>
            </a:br>
            <a:br>
              <a:rPr lang="en-GB" altLang="en-US" dirty="0"/>
            </a:br>
            <a:r>
              <a:rPr lang="en-GB" altLang="en-US" dirty="0"/>
              <a:t>Isabella MAZZA</a:t>
            </a:r>
            <a:br>
              <a:rPr lang="en-GB" altLang="en-US" dirty="0"/>
            </a:br>
            <a:r>
              <a:rPr lang="de-DE" altLang="en-US" dirty="0"/>
              <a:t>Tel: (+44) 118 949 9783</a:t>
            </a:r>
            <a:br>
              <a:rPr lang="de-DE" altLang="en-US" dirty="0"/>
            </a:br>
            <a:r>
              <a:rPr lang="de-DE" altLang="en-US" dirty="0"/>
              <a:t>Email: isabella.mazza@ecmwf.int</a:t>
            </a:r>
          </a:p>
          <a:p>
            <a:endParaRPr lang="de-DE" dirty="0"/>
          </a:p>
          <a:p>
            <a:r>
              <a:rPr lang="en-GB" dirty="0"/>
              <a:t>https://climate.copernicus.eu/ </a:t>
            </a:r>
          </a:p>
          <a:p>
            <a:r>
              <a:rPr lang="en-GB" dirty="0"/>
              <a:t>http://copernicus.eu/</a:t>
            </a:r>
          </a:p>
        </p:txBody>
      </p:sp>
    </p:spTree>
    <p:extLst>
      <p:ext uri="{BB962C8B-B14F-4D97-AF65-F5344CB8AC3E}">
        <p14:creationId xmlns:p14="http://schemas.microsoft.com/office/powerpoint/2010/main" val="800893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08DF685B-F3BB-4390-B8DF-ED4F204B9B57}"/>
              </a:ext>
            </a:extLst>
          </p:cNvPr>
          <p:cNvSpPr/>
          <p:nvPr/>
        </p:nvSpPr>
        <p:spPr>
          <a:xfrm>
            <a:off x="1043608" y="627534"/>
            <a:ext cx="3960440" cy="2164265"/>
          </a:xfrm>
          <a:prstGeom prst="roundRect">
            <a:avLst/>
          </a:prstGeom>
          <a:solidFill>
            <a:srgbClr val="990000">
              <a:alpha val="5098"/>
            </a:srgbClr>
          </a:solidFill>
          <a:ln>
            <a:solidFill>
              <a:srgbClr val="A73F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Rounded Corners 21">
            <a:extLst>
              <a:ext uri="{FF2B5EF4-FFF2-40B4-BE49-F238E27FC236}">
                <a16:creationId xmlns:a16="http://schemas.microsoft.com/office/drawing/2014/main" id="{B5487BEA-BD31-4AB5-80FD-6098B86CF3A2}"/>
              </a:ext>
            </a:extLst>
          </p:cNvPr>
          <p:cNvSpPr/>
          <p:nvPr/>
        </p:nvSpPr>
        <p:spPr>
          <a:xfrm>
            <a:off x="5076056" y="1709666"/>
            <a:ext cx="3960440" cy="2164265"/>
          </a:xfrm>
          <a:prstGeom prst="roundRect">
            <a:avLst/>
          </a:prstGeom>
          <a:solidFill>
            <a:srgbClr val="990000">
              <a:alpha val="5098"/>
            </a:srgbClr>
          </a:solidFill>
          <a:ln>
            <a:solidFill>
              <a:srgbClr val="A73F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3C7E831-A07E-4DE9-9747-44F290972A3E}"/>
              </a:ext>
            </a:extLst>
          </p:cNvPr>
          <p:cNvSpPr>
            <a:spLocks noGrp="1"/>
          </p:cNvSpPr>
          <p:nvPr>
            <p:ph type="title"/>
          </p:nvPr>
        </p:nvSpPr>
        <p:spPr/>
        <p:txBody>
          <a:bodyPr/>
          <a:lstStyle/>
          <a:p>
            <a:r>
              <a:rPr lang="en-GB" dirty="0"/>
              <a:t>ECMWF team</a:t>
            </a:r>
          </a:p>
        </p:txBody>
      </p:sp>
      <p:pic>
        <p:nvPicPr>
          <p:cNvPr id="13" name="Picture 12">
            <a:extLst>
              <a:ext uri="{FF2B5EF4-FFF2-40B4-BE49-F238E27FC236}">
                <a16:creationId xmlns:a16="http://schemas.microsoft.com/office/drawing/2014/main" id="{6F2E23F0-5294-4304-83F3-DE57EFFC259A}"/>
              </a:ext>
            </a:extLst>
          </p:cNvPr>
          <p:cNvPicPr>
            <a:picLocks noChangeAspect="1"/>
          </p:cNvPicPr>
          <p:nvPr/>
        </p:nvPicPr>
        <p:blipFill>
          <a:blip r:embed="rId2"/>
          <a:stretch>
            <a:fillRect/>
          </a:stretch>
        </p:blipFill>
        <p:spPr>
          <a:xfrm>
            <a:off x="1802030" y="1118451"/>
            <a:ext cx="708104" cy="906940"/>
          </a:xfrm>
          <a:prstGeom prst="rect">
            <a:avLst/>
          </a:prstGeom>
          <a:scene3d>
            <a:camera prst="orthographicFront"/>
            <a:lightRig rig="threePt" dir="t"/>
          </a:scene3d>
          <a:sp3d>
            <a:bevelT/>
          </a:sp3d>
        </p:spPr>
      </p:pic>
      <p:sp>
        <p:nvSpPr>
          <p:cNvPr id="5" name="TextBox 8">
            <a:extLst>
              <a:ext uri="{FF2B5EF4-FFF2-40B4-BE49-F238E27FC236}">
                <a16:creationId xmlns:a16="http://schemas.microsoft.com/office/drawing/2014/main" id="{52804E81-1A9D-4A40-9456-7963FD49FC79}"/>
              </a:ext>
            </a:extLst>
          </p:cNvPr>
          <p:cNvSpPr txBox="1">
            <a:spLocks noChangeArrowheads="1"/>
          </p:cNvSpPr>
          <p:nvPr/>
        </p:nvSpPr>
        <p:spPr bwMode="auto">
          <a:xfrm>
            <a:off x="5229546" y="3126992"/>
            <a:ext cx="1872208"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Jean-Noel </a:t>
            </a:r>
            <a:r>
              <a:rPr lang="en-GB" altLang="en-US" sz="1200" u="sng" dirty="0" err="1">
                <a:solidFill>
                  <a:srgbClr val="941333"/>
                </a:solidFill>
                <a:latin typeface="+mj-lt"/>
                <a:ea typeface="Geneva"/>
                <a:cs typeface="Verdana" panose="020B0604030504040204" pitchFamily="34" charset="0"/>
              </a:rPr>
              <a:t>Thepaut</a:t>
            </a:r>
            <a:endParaRPr lang="en-GB" altLang="en-US" sz="1200" u="sng" dirty="0">
              <a:solidFill>
                <a:srgbClr val="941333"/>
              </a:solidFill>
              <a:latin typeface="+mj-lt"/>
              <a:ea typeface="Geneva"/>
              <a:cs typeface="Verdana" panose="020B0604030504040204" pitchFamily="34" charset="0"/>
            </a:endParaRPr>
          </a:p>
          <a:p>
            <a:pPr algn="ctr" eaLnBrk="1" hangingPunct="1">
              <a:defRPr/>
            </a:pPr>
            <a:r>
              <a:rPr lang="en-GB" altLang="en-US" sz="1050" dirty="0">
                <a:solidFill>
                  <a:srgbClr val="941333"/>
                </a:solidFill>
                <a:latin typeface="+mj-lt"/>
                <a:ea typeface="Geneva"/>
                <a:cs typeface="Verdana" panose="020B0604030504040204" pitchFamily="34" charset="0"/>
              </a:rPr>
              <a:t>Head, Copernicus Climate Change Service</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hlinkClick r:id="rId3"/>
              </a:rPr>
              <a:t>jean-noel.thepaut@ecmwf.int</a:t>
            </a:r>
            <a:r>
              <a:rPr lang="en-GB" altLang="en-US" sz="1050" dirty="0">
                <a:solidFill>
                  <a:schemeClr val="accent2">
                    <a:lumMod val="60000"/>
                    <a:lumOff val="40000"/>
                  </a:schemeClr>
                </a:solidFill>
                <a:latin typeface="+mj-lt"/>
                <a:ea typeface="Geneva"/>
                <a:cs typeface="Verdana" panose="020B0604030504040204" pitchFamily="34" charset="0"/>
              </a:rPr>
              <a:t> </a:t>
            </a:r>
          </a:p>
        </p:txBody>
      </p:sp>
      <p:sp>
        <p:nvSpPr>
          <p:cNvPr id="6" name="TextBox 9">
            <a:extLst>
              <a:ext uri="{FF2B5EF4-FFF2-40B4-BE49-F238E27FC236}">
                <a16:creationId xmlns:a16="http://schemas.microsoft.com/office/drawing/2014/main" id="{F2D1C200-FFEA-4A21-BCBE-C01911DCA748}"/>
              </a:ext>
            </a:extLst>
          </p:cNvPr>
          <p:cNvSpPr txBox="1">
            <a:spLocks noChangeArrowheads="1"/>
          </p:cNvSpPr>
          <p:nvPr/>
        </p:nvSpPr>
        <p:spPr bwMode="auto">
          <a:xfrm>
            <a:off x="6948264" y="3135710"/>
            <a:ext cx="1882049"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Dick Dee</a:t>
            </a:r>
          </a:p>
          <a:p>
            <a:pPr algn="ctr" eaLnBrk="1" hangingPunct="1">
              <a:defRPr/>
            </a:pPr>
            <a:r>
              <a:rPr lang="en-GB" altLang="en-US" sz="1050" dirty="0">
                <a:solidFill>
                  <a:srgbClr val="941333"/>
                </a:solidFill>
                <a:latin typeface="+mj-lt"/>
                <a:ea typeface="Geneva"/>
                <a:cs typeface="Verdana" panose="020B0604030504040204" pitchFamily="34" charset="0"/>
              </a:rPr>
              <a:t>Deputy Head, Copernicus Climate Change Service</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hlinkClick r:id="rId4"/>
              </a:rPr>
              <a:t>dick.dee@ecmwf.int</a:t>
            </a:r>
            <a:r>
              <a:rPr lang="en-GB" altLang="en-US" sz="1050" dirty="0">
                <a:solidFill>
                  <a:schemeClr val="accent2">
                    <a:lumMod val="60000"/>
                    <a:lumOff val="40000"/>
                  </a:schemeClr>
                </a:solidFill>
                <a:latin typeface="+mj-lt"/>
                <a:ea typeface="Geneva"/>
                <a:cs typeface="Verdana" panose="020B0604030504040204" pitchFamily="34" charset="0"/>
              </a:rPr>
              <a:t> </a:t>
            </a:r>
          </a:p>
        </p:txBody>
      </p:sp>
      <p:sp>
        <p:nvSpPr>
          <p:cNvPr id="7" name="TextBox 12">
            <a:extLst>
              <a:ext uri="{FF2B5EF4-FFF2-40B4-BE49-F238E27FC236}">
                <a16:creationId xmlns:a16="http://schemas.microsoft.com/office/drawing/2014/main" id="{E94685C2-3044-430E-BFAD-542F53A8E373}"/>
              </a:ext>
            </a:extLst>
          </p:cNvPr>
          <p:cNvSpPr txBox="1">
            <a:spLocks noChangeArrowheads="1"/>
          </p:cNvSpPr>
          <p:nvPr/>
        </p:nvSpPr>
        <p:spPr bwMode="auto">
          <a:xfrm>
            <a:off x="5775846" y="1766283"/>
            <a:ext cx="2734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r>
              <a:rPr lang="en-GB" altLang="en-US" sz="1600" dirty="0">
                <a:solidFill>
                  <a:srgbClr val="941333"/>
                </a:solidFill>
                <a:latin typeface="+mj-lt"/>
              </a:rPr>
              <a:t>Copernicus C3S Management</a:t>
            </a:r>
          </a:p>
        </p:txBody>
      </p:sp>
      <p:pic>
        <p:nvPicPr>
          <p:cNvPr id="9" name="Picture 5">
            <a:extLst>
              <a:ext uri="{FF2B5EF4-FFF2-40B4-BE49-F238E27FC236}">
                <a16:creationId xmlns:a16="http://schemas.microsoft.com/office/drawing/2014/main" id="{1DEED93B-BB80-4268-8FCA-45DCB686EE3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78711" y="2172618"/>
            <a:ext cx="630202" cy="942752"/>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a:extLst>
              <a:ext uri="{FF2B5EF4-FFF2-40B4-BE49-F238E27FC236}">
                <a16:creationId xmlns:a16="http://schemas.microsoft.com/office/drawing/2014/main" id="{F687E07D-4535-4195-87AD-E26B8B43526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520885" y="2192958"/>
            <a:ext cx="706746" cy="942752"/>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9">
            <a:extLst>
              <a:ext uri="{FF2B5EF4-FFF2-40B4-BE49-F238E27FC236}">
                <a16:creationId xmlns:a16="http://schemas.microsoft.com/office/drawing/2014/main" id="{6B1967BE-78D4-4C50-9001-68416FDE39F0}"/>
              </a:ext>
            </a:extLst>
          </p:cNvPr>
          <p:cNvSpPr txBox="1">
            <a:spLocks noChangeArrowheads="1"/>
          </p:cNvSpPr>
          <p:nvPr/>
        </p:nvSpPr>
        <p:spPr bwMode="auto">
          <a:xfrm>
            <a:off x="2603872" y="2133819"/>
            <a:ext cx="26162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a:t>
            </a:r>
          </a:p>
          <a:p>
            <a:pPr algn="ctr" eaLnBrk="1" hangingPunct="1">
              <a:defRPr/>
            </a:pPr>
            <a:r>
              <a:rPr lang="en-GB" altLang="en-US" sz="1050" dirty="0">
                <a:solidFill>
                  <a:srgbClr val="941333"/>
                </a:solidFill>
                <a:latin typeface="+mj-lt"/>
                <a:ea typeface="Geneva"/>
                <a:cs typeface="Verdana" panose="020B0604030504040204" pitchFamily="34" charset="0"/>
              </a:rPr>
              <a:t>……….Technical Officer</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rPr>
              <a:t>……………</a:t>
            </a:r>
          </a:p>
        </p:txBody>
      </p:sp>
      <p:sp>
        <p:nvSpPr>
          <p:cNvPr id="17" name="TextBox 9">
            <a:extLst>
              <a:ext uri="{FF2B5EF4-FFF2-40B4-BE49-F238E27FC236}">
                <a16:creationId xmlns:a16="http://schemas.microsoft.com/office/drawing/2014/main" id="{F03B0A5C-4442-4E19-B059-ED84C6A0FC3D}"/>
              </a:ext>
            </a:extLst>
          </p:cNvPr>
          <p:cNvSpPr txBox="1">
            <a:spLocks noChangeArrowheads="1"/>
          </p:cNvSpPr>
          <p:nvPr/>
        </p:nvSpPr>
        <p:spPr bwMode="auto">
          <a:xfrm>
            <a:off x="827584" y="2127637"/>
            <a:ext cx="26162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Isabella Mazza</a:t>
            </a:r>
          </a:p>
          <a:p>
            <a:pPr algn="ctr" eaLnBrk="1" hangingPunct="1">
              <a:defRPr/>
            </a:pPr>
            <a:r>
              <a:rPr lang="en-GB" altLang="en-US" sz="1050" dirty="0">
                <a:solidFill>
                  <a:srgbClr val="941333"/>
                </a:solidFill>
                <a:latin typeface="+mj-lt"/>
                <a:ea typeface="Geneva"/>
                <a:cs typeface="Verdana" panose="020B0604030504040204" pitchFamily="34" charset="0"/>
              </a:rPr>
              <a:t>Contract Management Officer</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hlinkClick r:id="rId7"/>
              </a:rPr>
              <a:t>isabella.mazza@ecmwf.int</a:t>
            </a:r>
            <a:r>
              <a:rPr lang="en-GB" altLang="en-US" sz="1050" dirty="0">
                <a:solidFill>
                  <a:schemeClr val="accent2">
                    <a:lumMod val="60000"/>
                    <a:lumOff val="40000"/>
                  </a:schemeClr>
                </a:solidFill>
                <a:latin typeface="+mj-lt"/>
                <a:ea typeface="Geneva"/>
                <a:cs typeface="Verdana" panose="020B0604030504040204" pitchFamily="34" charset="0"/>
              </a:rPr>
              <a:t> </a:t>
            </a:r>
          </a:p>
        </p:txBody>
      </p:sp>
      <p:sp>
        <p:nvSpPr>
          <p:cNvPr id="18" name="TextBox 12">
            <a:extLst>
              <a:ext uri="{FF2B5EF4-FFF2-40B4-BE49-F238E27FC236}">
                <a16:creationId xmlns:a16="http://schemas.microsoft.com/office/drawing/2014/main" id="{4E3ACBD4-4DC8-4CB6-9E9B-71637571CACB}"/>
              </a:ext>
            </a:extLst>
          </p:cNvPr>
          <p:cNvSpPr txBox="1">
            <a:spLocks noChangeArrowheads="1"/>
          </p:cNvSpPr>
          <p:nvPr/>
        </p:nvSpPr>
        <p:spPr bwMode="auto">
          <a:xfrm>
            <a:off x="2303748" y="670837"/>
            <a:ext cx="144016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r>
              <a:rPr lang="en-GB" altLang="en-US" sz="1600" dirty="0">
                <a:solidFill>
                  <a:srgbClr val="941333"/>
                </a:solidFill>
                <a:latin typeface="+mj-lt"/>
              </a:rPr>
              <a:t>Main Contacts</a:t>
            </a:r>
          </a:p>
        </p:txBody>
      </p:sp>
      <p:sp>
        <p:nvSpPr>
          <p:cNvPr id="24" name="Rectangle: Rounded Corners 23">
            <a:extLst>
              <a:ext uri="{FF2B5EF4-FFF2-40B4-BE49-F238E27FC236}">
                <a16:creationId xmlns:a16="http://schemas.microsoft.com/office/drawing/2014/main" id="{02BFC347-9544-43A3-9714-A45C2EF9E2F4}"/>
              </a:ext>
            </a:extLst>
          </p:cNvPr>
          <p:cNvSpPr/>
          <p:nvPr/>
        </p:nvSpPr>
        <p:spPr>
          <a:xfrm>
            <a:off x="1043608" y="2911157"/>
            <a:ext cx="3960440" cy="2164265"/>
          </a:xfrm>
          <a:prstGeom prst="roundRect">
            <a:avLst/>
          </a:prstGeom>
          <a:solidFill>
            <a:srgbClr val="990000">
              <a:alpha val="5098"/>
            </a:srgbClr>
          </a:solidFill>
          <a:ln>
            <a:solidFill>
              <a:srgbClr val="A73F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6C0F4AA6-6F84-4F53-BE8E-4F153A984BF3}"/>
              </a:ext>
            </a:extLst>
          </p:cNvPr>
          <p:cNvPicPr>
            <a:picLocks noChangeAspect="1"/>
          </p:cNvPicPr>
          <p:nvPr/>
        </p:nvPicPr>
        <p:blipFill>
          <a:blip r:embed="rId8"/>
          <a:stretch>
            <a:fillRect/>
          </a:stretch>
        </p:blipFill>
        <p:spPr>
          <a:xfrm>
            <a:off x="3587438" y="3479636"/>
            <a:ext cx="718496" cy="944140"/>
          </a:xfrm>
          <a:prstGeom prst="rect">
            <a:avLst/>
          </a:prstGeom>
          <a:scene3d>
            <a:camera prst="orthographicFront"/>
            <a:lightRig rig="threePt" dir="t"/>
          </a:scene3d>
          <a:sp3d>
            <a:bevelT/>
          </a:sp3d>
        </p:spPr>
      </p:pic>
      <p:pic>
        <p:nvPicPr>
          <p:cNvPr id="26" name="Picture 25">
            <a:extLst>
              <a:ext uri="{FF2B5EF4-FFF2-40B4-BE49-F238E27FC236}">
                <a16:creationId xmlns:a16="http://schemas.microsoft.com/office/drawing/2014/main" id="{B393D83E-1CFF-40BB-9B7F-E6FD687F9D43}"/>
              </a:ext>
            </a:extLst>
          </p:cNvPr>
          <p:cNvPicPr>
            <a:picLocks noChangeAspect="1"/>
          </p:cNvPicPr>
          <p:nvPr/>
        </p:nvPicPr>
        <p:blipFill>
          <a:blip r:embed="rId9"/>
          <a:stretch>
            <a:fillRect/>
          </a:stretch>
        </p:blipFill>
        <p:spPr>
          <a:xfrm>
            <a:off x="1744856" y="3465366"/>
            <a:ext cx="719618" cy="944139"/>
          </a:xfrm>
          <a:prstGeom prst="rect">
            <a:avLst/>
          </a:prstGeom>
          <a:scene3d>
            <a:camera prst="orthographicFront"/>
            <a:lightRig rig="threePt" dir="t"/>
          </a:scene3d>
          <a:sp3d>
            <a:bevelT/>
          </a:sp3d>
        </p:spPr>
      </p:pic>
      <p:sp>
        <p:nvSpPr>
          <p:cNvPr id="27" name="TextBox 9">
            <a:extLst>
              <a:ext uri="{FF2B5EF4-FFF2-40B4-BE49-F238E27FC236}">
                <a16:creationId xmlns:a16="http://schemas.microsoft.com/office/drawing/2014/main" id="{022CB60C-2383-4D7F-9452-6D0E74B1C798}"/>
              </a:ext>
            </a:extLst>
          </p:cNvPr>
          <p:cNvSpPr txBox="1">
            <a:spLocks noChangeArrowheads="1"/>
          </p:cNvSpPr>
          <p:nvPr/>
        </p:nvSpPr>
        <p:spPr bwMode="auto">
          <a:xfrm>
            <a:off x="1161442" y="4460217"/>
            <a:ext cx="189612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Carlo Buontempo</a:t>
            </a:r>
          </a:p>
          <a:p>
            <a:pPr algn="ctr" eaLnBrk="1" hangingPunct="1">
              <a:defRPr/>
            </a:pPr>
            <a:r>
              <a:rPr lang="en-GB" altLang="en-US" sz="1050" dirty="0">
                <a:solidFill>
                  <a:srgbClr val="941333"/>
                </a:solidFill>
                <a:latin typeface="+mj-lt"/>
                <a:ea typeface="Geneva"/>
                <a:cs typeface="Verdana" panose="020B0604030504040204" pitchFamily="34" charset="0"/>
              </a:rPr>
              <a:t>SIS Manager</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hlinkClick r:id="rId10"/>
              </a:rPr>
              <a:t>Carlo.buontempo@ecmwf.int</a:t>
            </a:r>
            <a:r>
              <a:rPr lang="en-GB" altLang="en-US" sz="1050" dirty="0">
                <a:solidFill>
                  <a:schemeClr val="accent2">
                    <a:lumMod val="60000"/>
                    <a:lumOff val="40000"/>
                  </a:schemeClr>
                </a:solidFill>
                <a:latin typeface="+mj-lt"/>
                <a:ea typeface="Geneva"/>
                <a:cs typeface="Verdana" panose="020B0604030504040204" pitchFamily="34" charset="0"/>
              </a:rPr>
              <a:t> </a:t>
            </a:r>
          </a:p>
        </p:txBody>
      </p:sp>
      <p:sp>
        <p:nvSpPr>
          <p:cNvPr id="28" name="TextBox 9">
            <a:extLst>
              <a:ext uri="{FF2B5EF4-FFF2-40B4-BE49-F238E27FC236}">
                <a16:creationId xmlns:a16="http://schemas.microsoft.com/office/drawing/2014/main" id="{FD25F817-8455-4116-A1E6-2CE6637592A8}"/>
              </a:ext>
            </a:extLst>
          </p:cNvPr>
          <p:cNvSpPr txBox="1">
            <a:spLocks noChangeArrowheads="1"/>
          </p:cNvSpPr>
          <p:nvPr/>
        </p:nvSpPr>
        <p:spPr bwMode="auto">
          <a:xfrm>
            <a:off x="2998626" y="4467738"/>
            <a:ext cx="189612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Samuel Almond</a:t>
            </a:r>
          </a:p>
          <a:p>
            <a:pPr algn="ctr" eaLnBrk="1" hangingPunct="1">
              <a:defRPr/>
            </a:pPr>
            <a:r>
              <a:rPr lang="en-GB" altLang="en-US" sz="1050" dirty="0">
                <a:solidFill>
                  <a:srgbClr val="941333"/>
                </a:solidFill>
                <a:latin typeface="+mj-lt"/>
                <a:ea typeface="Geneva"/>
                <a:cs typeface="Verdana" panose="020B0604030504040204" pitchFamily="34" charset="0"/>
              </a:rPr>
              <a:t>SIS Officer</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hlinkClick r:id="rId10"/>
              </a:rPr>
              <a:t>Samuel.almond@ecmwf.int</a:t>
            </a:r>
            <a:r>
              <a:rPr lang="en-GB" altLang="en-US" sz="1050" dirty="0">
                <a:solidFill>
                  <a:schemeClr val="accent2">
                    <a:lumMod val="60000"/>
                    <a:lumOff val="40000"/>
                  </a:schemeClr>
                </a:solidFill>
                <a:latin typeface="+mj-lt"/>
                <a:ea typeface="Geneva"/>
                <a:cs typeface="Verdana" panose="020B0604030504040204" pitchFamily="34" charset="0"/>
              </a:rPr>
              <a:t> </a:t>
            </a:r>
          </a:p>
        </p:txBody>
      </p:sp>
      <p:sp>
        <p:nvSpPr>
          <p:cNvPr id="29" name="TextBox 12">
            <a:extLst>
              <a:ext uri="{FF2B5EF4-FFF2-40B4-BE49-F238E27FC236}">
                <a16:creationId xmlns:a16="http://schemas.microsoft.com/office/drawing/2014/main" id="{1AB2236D-1232-4458-B90B-4DBAC5FA3DB2}"/>
              </a:ext>
            </a:extLst>
          </p:cNvPr>
          <p:cNvSpPr txBox="1">
            <a:spLocks noChangeArrowheads="1"/>
          </p:cNvSpPr>
          <p:nvPr/>
        </p:nvSpPr>
        <p:spPr bwMode="auto">
          <a:xfrm>
            <a:off x="2370107" y="2994161"/>
            <a:ext cx="13074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a:r>
              <a:rPr lang="en-GB" altLang="en-US" sz="1600" dirty="0">
                <a:solidFill>
                  <a:srgbClr val="941333"/>
                </a:solidFill>
                <a:latin typeface="+mj-lt"/>
              </a:rPr>
              <a:t>C3S SIS Team</a:t>
            </a:r>
          </a:p>
        </p:txBody>
      </p:sp>
    </p:spTree>
    <p:extLst>
      <p:ext uri="{BB962C8B-B14F-4D97-AF65-F5344CB8AC3E}">
        <p14:creationId xmlns:p14="http://schemas.microsoft.com/office/powerpoint/2010/main" val="15932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D3AB82-20D4-49D0-93ED-9154F9AA925D}"/>
              </a:ext>
            </a:extLst>
          </p:cNvPr>
          <p:cNvSpPr>
            <a:spLocks noGrp="1"/>
          </p:cNvSpPr>
          <p:nvPr>
            <p:ph type="title"/>
          </p:nvPr>
        </p:nvSpPr>
        <p:spPr/>
        <p:txBody>
          <a:bodyPr/>
          <a:lstStyle/>
          <a:p>
            <a:r>
              <a:rPr lang="en-GB" dirty="0"/>
              <a:t>Copernicus ≠ Horizon 2020</a:t>
            </a:r>
          </a:p>
        </p:txBody>
      </p:sp>
      <p:graphicFrame>
        <p:nvGraphicFramePr>
          <p:cNvPr id="94" name="Content Placeholder 93">
            <a:extLst>
              <a:ext uri="{FF2B5EF4-FFF2-40B4-BE49-F238E27FC236}">
                <a16:creationId xmlns:a16="http://schemas.microsoft.com/office/drawing/2014/main" id="{C4F47BEE-BA90-41C8-B516-AA2979849456}"/>
              </a:ext>
            </a:extLst>
          </p:cNvPr>
          <p:cNvGraphicFramePr>
            <a:graphicFrameLocks noGrp="1"/>
          </p:cNvGraphicFramePr>
          <p:nvPr>
            <p:ph idx="1"/>
            <p:extLst>
              <p:ext uri="{D42A27DB-BD31-4B8C-83A1-F6EECF244321}">
                <p14:modId xmlns:p14="http://schemas.microsoft.com/office/powerpoint/2010/main" val="1209862902"/>
              </p:ext>
            </p:extLst>
          </p:nvPr>
        </p:nvGraphicFramePr>
        <p:xfrm>
          <a:off x="877648" y="1115199"/>
          <a:ext cx="7942823" cy="3888430"/>
        </p:xfrm>
        <a:graphic>
          <a:graphicData uri="http://schemas.openxmlformats.org/drawingml/2006/table">
            <a:tbl>
              <a:tblPr firstRow="1" firstCol="1" bandRow="1">
                <a:tableStyleId>{0E3FDE45-AF77-4B5C-9715-49D594BDF05E}</a:tableStyleId>
              </a:tblPr>
              <a:tblGrid>
                <a:gridCol w="1422194">
                  <a:extLst>
                    <a:ext uri="{9D8B030D-6E8A-4147-A177-3AD203B41FA5}">
                      <a16:colId xmlns:a16="http://schemas.microsoft.com/office/drawing/2014/main" val="1213378720"/>
                    </a:ext>
                  </a:extLst>
                </a:gridCol>
                <a:gridCol w="3730519">
                  <a:extLst>
                    <a:ext uri="{9D8B030D-6E8A-4147-A177-3AD203B41FA5}">
                      <a16:colId xmlns:a16="http://schemas.microsoft.com/office/drawing/2014/main" val="262186795"/>
                    </a:ext>
                  </a:extLst>
                </a:gridCol>
                <a:gridCol w="2790110">
                  <a:extLst>
                    <a:ext uri="{9D8B030D-6E8A-4147-A177-3AD203B41FA5}">
                      <a16:colId xmlns:a16="http://schemas.microsoft.com/office/drawing/2014/main" val="1307217960"/>
                    </a:ext>
                  </a:extLst>
                </a:gridCol>
              </a:tblGrid>
              <a:tr h="729061">
                <a:tc>
                  <a:txBody>
                    <a:bodyPr/>
                    <a:lstStyle/>
                    <a:p>
                      <a:pPr algn="l"/>
                      <a:endParaRPr lang="en-GB" sz="1100" b="0" dirty="0">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algn="l"/>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algn="l"/>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4256395689"/>
                  </a:ext>
                </a:extLst>
              </a:tr>
              <a:tr h="364531">
                <a:tc>
                  <a:txBody>
                    <a:bodyPr/>
                    <a:lstStyle/>
                    <a:p>
                      <a:pPr algn="l"/>
                      <a:r>
                        <a:rPr lang="en-US" altLang="en-US" sz="1100" dirty="0"/>
                        <a:t>Objectives</a:t>
                      </a:r>
                      <a:endParaRPr lang="en-GB" sz="1100" b="0" dirty="0">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algn="l"/>
                      <a:r>
                        <a:rPr lang="en-GB" sz="1100" dirty="0"/>
                        <a:t>Sustainable operational services and service developments</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algn="l"/>
                      <a:r>
                        <a:rPr lang="en-GB" sz="1100" dirty="0"/>
                        <a:t>Research and Innovation activities</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582117555"/>
                  </a:ext>
                </a:extLst>
              </a:tr>
              <a:tr h="48009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Contractual aspects</a:t>
                      </a:r>
                      <a:endParaRPr lang="en-US" altLang="en-US" sz="1100" b="0" dirty="0">
                        <a:solidFill>
                          <a:prstClr val="black"/>
                        </a:solidFill>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algn="l"/>
                      <a:r>
                        <a:rPr lang="en-GB" sz="1100" dirty="0"/>
                        <a:t>Competitive procurement via Invitations To Tender (ITT) and Requests For Proposals (RFP)</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algn="l"/>
                      <a:r>
                        <a:rPr lang="en-GB" sz="1100" dirty="0"/>
                        <a:t>Call for proposals</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4018730123"/>
                  </a:ext>
                </a:extLst>
              </a:tr>
              <a:tr h="291486">
                <a:tc vMerge="1">
                  <a:txBody>
                    <a:bodyPr/>
                    <a:lstStyle/>
                    <a:p>
                      <a:pPr algn="l"/>
                      <a:endParaRPr lang="en-GB" sz="1100" b="0" dirty="0">
                        <a:latin typeface="+mj-lt"/>
                      </a:endParaRPr>
                    </a:p>
                  </a:txBody>
                  <a:tcPr/>
                </a:tc>
                <a:tc>
                  <a:txBody>
                    <a:bodyPr/>
                    <a:lstStyle/>
                    <a:p>
                      <a:pPr algn="l"/>
                      <a:r>
                        <a:rPr lang="en-GB" sz="1100" dirty="0"/>
                        <a:t>Contract</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algn="l"/>
                      <a:r>
                        <a:rPr lang="en-GB" sz="1100" dirty="0"/>
                        <a:t>Grant</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2375228276"/>
                  </a:ext>
                </a:extLst>
              </a:tr>
              <a:tr h="291486">
                <a:tc vMerge="1">
                  <a:txBody>
                    <a:bodyPr/>
                    <a:lstStyle/>
                    <a:p>
                      <a:pPr algn="l"/>
                      <a:endParaRPr lang="en-GB" sz="1100" b="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One prime contractor + potential subcontractors</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Consortium</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162537965"/>
                  </a:ext>
                </a:extLst>
              </a:tr>
              <a:tr h="480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Payments</a:t>
                      </a:r>
                      <a:endParaRPr lang="en-US" altLang="en-US" sz="1100" b="0" dirty="0">
                        <a:solidFill>
                          <a:prstClr val="black"/>
                        </a:solidFill>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b="0" dirty="0"/>
                        <a:t>Output based </a:t>
                      </a:r>
                      <a:r>
                        <a:rPr lang="en-GB" altLang="en-US" sz="1100" b="0" dirty="0"/>
                        <a:t> </a:t>
                      </a:r>
                      <a:r>
                        <a:rPr lang="en-GB" altLang="en-US" sz="1100" dirty="0"/>
                        <a:t>- determined by deadlines and quality</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algn="l"/>
                      <a:r>
                        <a:rPr lang="en-GB" sz="1100" dirty="0"/>
                        <a:t>Effort based – pre-financing, based on declared costs and expenses</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1915222233"/>
                  </a:ext>
                </a:extLst>
              </a:tr>
              <a:tr h="480095">
                <a:tc>
                  <a:txBody>
                    <a:bodyPr/>
                    <a:lstStyle/>
                    <a:p>
                      <a:pPr algn="l" defTabSz="685800"/>
                      <a:r>
                        <a:rPr lang="en-US" altLang="en-US" sz="1100" dirty="0"/>
                        <a:t>Intellectual Property Rights</a:t>
                      </a:r>
                      <a:endParaRPr lang="en-US" altLang="en-US" sz="1100" b="0" dirty="0">
                        <a:solidFill>
                          <a:prstClr val="black"/>
                        </a:solidFill>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European Commission </a:t>
                      </a:r>
                      <a:r>
                        <a:rPr lang="en-US" altLang="en-US" sz="1100" dirty="0"/>
                        <a:t>owns deliverables, IPR and </a:t>
                      </a:r>
                      <a:r>
                        <a:rPr lang="en-GB" altLang="en-US" sz="1100" dirty="0"/>
                        <a:t>assets</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Consortium owns deliverables, IPR and assets</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2341921573"/>
                  </a:ext>
                </a:extLst>
              </a:tr>
              <a:tr h="291486">
                <a:tc>
                  <a:txBody>
                    <a:bodyPr/>
                    <a:lstStyle/>
                    <a:p>
                      <a:pPr algn="l"/>
                      <a:r>
                        <a:rPr lang="en-US" altLang="en-US" sz="1100" dirty="0"/>
                        <a:t>Branding</a:t>
                      </a:r>
                      <a:endParaRPr lang="en-GB" sz="1100" b="0" dirty="0">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Copernicus branding</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Determined by consortium</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1785741721"/>
                  </a:ext>
                </a:extLst>
              </a:tr>
              <a:tr h="480095">
                <a:tc>
                  <a:txBody>
                    <a:bodyPr/>
                    <a:lstStyle/>
                    <a:p>
                      <a:pPr algn="l"/>
                      <a:r>
                        <a:rPr lang="en-US" altLang="en-US" sz="1100" dirty="0"/>
                        <a:t>Reporting</a:t>
                      </a:r>
                      <a:endParaRPr lang="en-GB" sz="1100" b="0" dirty="0">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Focus on service performance monitoring, KPIs and </a:t>
                      </a:r>
                      <a:r>
                        <a:rPr lang="en-GB" altLang="en-US" sz="1100" dirty="0"/>
                        <a:t>programme budget execution</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solidFill>
                      <a:schemeClr val="bg1"/>
                    </a:solidFill>
                  </a:tcPr>
                </a:tc>
                <a:tc>
                  <a:txBody>
                    <a:bodyPr/>
                    <a:lstStyle/>
                    <a:p>
                      <a:pPr algn="l"/>
                      <a:r>
                        <a:rPr lang="en-GB" sz="1100" dirty="0"/>
                        <a:t>Focus on grant management requirements</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solidFill>
                      <a:schemeClr val="bg1"/>
                    </a:solidFill>
                  </a:tcPr>
                </a:tc>
                <a:extLst>
                  <a:ext uri="{0D108BD9-81ED-4DB2-BD59-A6C34878D82A}">
                    <a16:rowId xmlns:a16="http://schemas.microsoft.com/office/drawing/2014/main" val="884564855"/>
                  </a:ext>
                </a:extLst>
              </a:tr>
            </a:tbl>
          </a:graphicData>
        </a:graphic>
      </p:graphicFrame>
      <p:sp>
        <p:nvSpPr>
          <p:cNvPr id="4" name="Rectangle 3">
            <a:extLst>
              <a:ext uri="{FF2B5EF4-FFF2-40B4-BE49-F238E27FC236}">
                <a16:creationId xmlns:a16="http://schemas.microsoft.com/office/drawing/2014/main" id="{E7ADF858-0E67-4011-A695-D9A2FAF8A004}"/>
              </a:ext>
            </a:extLst>
          </p:cNvPr>
          <p:cNvSpPr/>
          <p:nvPr/>
        </p:nvSpPr>
        <p:spPr>
          <a:xfrm>
            <a:off x="794060" y="591979"/>
            <a:ext cx="8242436" cy="523220"/>
          </a:xfrm>
          <a:prstGeom prst="rect">
            <a:avLst/>
          </a:prstGeom>
        </p:spPr>
        <p:txBody>
          <a:bodyPr wrap="square">
            <a:spAutoFit/>
          </a:bodyPr>
          <a:lstStyle/>
          <a:p>
            <a:pPr marL="0" lvl="1">
              <a:buClr>
                <a:srgbClr val="6AB4D8"/>
              </a:buClr>
            </a:pPr>
            <a:r>
              <a:rPr lang="en-US" altLang="en-US" sz="1400" i="1" dirty="0"/>
              <a:t>CAMS and C3S are </a:t>
            </a:r>
            <a:r>
              <a:rPr lang="en-US" altLang="en-US" sz="1400" b="1" i="1" u="sng" dirty="0"/>
              <a:t>user driven</a:t>
            </a:r>
            <a:r>
              <a:rPr lang="en-US" altLang="en-US" sz="1400" b="1" i="1" dirty="0"/>
              <a:t> </a:t>
            </a:r>
            <a:r>
              <a:rPr lang="en-US" altLang="en-US" sz="1400" i="1" dirty="0"/>
              <a:t>service </a:t>
            </a:r>
            <a:r>
              <a:rPr lang="en-US" altLang="en-US" sz="1400" i="1" dirty="0" err="1"/>
              <a:t>programmes</a:t>
            </a:r>
            <a:r>
              <a:rPr lang="en-US" altLang="en-US" sz="1400" i="1" dirty="0"/>
              <a:t> : ECMWF</a:t>
            </a:r>
            <a:r>
              <a:rPr lang="en-US" altLang="nl-NL" sz="1400" i="1" dirty="0"/>
              <a:t>’</a:t>
            </a:r>
            <a:r>
              <a:rPr lang="en-US" altLang="en-US" sz="1400" i="1" dirty="0"/>
              <a:t>s role to conduct a critical assessment on milestones and deliverables : outputs reflect the needs of the CAMS/C3S </a:t>
            </a:r>
            <a:r>
              <a:rPr lang="en-US" altLang="en-US" sz="1400" i="1" dirty="0" err="1"/>
              <a:t>programmes</a:t>
            </a:r>
            <a:r>
              <a:rPr lang="en-US" altLang="en-US" sz="1400" i="1" dirty="0"/>
              <a:t> and driven by user needs? </a:t>
            </a:r>
          </a:p>
        </p:txBody>
      </p:sp>
      <p:pic>
        <p:nvPicPr>
          <p:cNvPr id="98" name="Picture 4" descr="Afbeeldingsresultaat voor H2020">
            <a:extLst>
              <a:ext uri="{FF2B5EF4-FFF2-40B4-BE49-F238E27FC236}">
                <a16:creationId xmlns:a16="http://schemas.microsoft.com/office/drawing/2014/main" id="{20EF94C3-80BD-4ADA-BB5C-503B37FFA7A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1143610"/>
            <a:ext cx="1368385" cy="6646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6BEC6BBE-D806-44F8-98DC-4C1A7C62EBB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484" r="1"/>
          <a:stretch/>
        </p:blipFill>
        <p:spPr>
          <a:xfrm>
            <a:off x="3275856" y="1194632"/>
            <a:ext cx="1656184" cy="606725"/>
          </a:xfrm>
          <a:prstGeom prst="rect">
            <a:avLst/>
          </a:prstGeom>
        </p:spPr>
      </p:pic>
    </p:spTree>
    <p:extLst>
      <p:ext uri="{BB962C8B-B14F-4D97-AF65-F5344CB8AC3E}">
        <p14:creationId xmlns:p14="http://schemas.microsoft.com/office/powerpoint/2010/main" val="3022876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Contractual Obligations – Reporting</a:t>
            </a:r>
          </a:p>
        </p:txBody>
      </p:sp>
      <p:sp>
        <p:nvSpPr>
          <p:cNvPr id="14" name="5-Point Star 13"/>
          <p:cNvSpPr/>
          <p:nvPr/>
        </p:nvSpPr>
        <p:spPr>
          <a:xfrm>
            <a:off x="3396328" y="2230366"/>
            <a:ext cx="116282" cy="111354"/>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514350"/>
            <a:endParaRPr lang="en-GB" sz="1013">
              <a:solidFill>
                <a:prstClr val="white"/>
              </a:solidFill>
              <a:latin typeface="Calibri"/>
            </a:endParaRPr>
          </a:p>
        </p:txBody>
      </p:sp>
      <p:sp>
        <p:nvSpPr>
          <p:cNvPr id="21" name="Cross 20"/>
          <p:cNvSpPr/>
          <p:nvPr/>
        </p:nvSpPr>
        <p:spPr>
          <a:xfrm>
            <a:off x="2074758" y="2650911"/>
            <a:ext cx="142080" cy="130689"/>
          </a:xfrm>
          <a:prstGeom prst="plus">
            <a:avLst/>
          </a:prstGeom>
          <a:solidFill>
            <a:schemeClr val="accent5">
              <a:lumMod val="40000"/>
              <a:lumOff val="60000"/>
            </a:schemeClr>
          </a:solidFill>
          <a:ln>
            <a:solidFill>
              <a:schemeClr val="accent5"/>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14350"/>
            <a:endParaRPr lang="en-GB" sz="1013">
              <a:solidFill>
                <a:prstClr val="black"/>
              </a:solidFill>
              <a:latin typeface="Calibri"/>
            </a:endParaRPr>
          </a:p>
        </p:txBody>
      </p:sp>
      <p:sp>
        <p:nvSpPr>
          <p:cNvPr id="23" name="Quad Arrow 22"/>
          <p:cNvSpPr/>
          <p:nvPr/>
        </p:nvSpPr>
        <p:spPr>
          <a:xfrm>
            <a:off x="2701694" y="2222678"/>
            <a:ext cx="130459" cy="145923"/>
          </a:xfrm>
          <a:prstGeom prst="quad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514350"/>
            <a:endParaRPr lang="en-GB" sz="1013">
              <a:solidFill>
                <a:prstClr val="white"/>
              </a:solidFill>
              <a:latin typeface="Calibri"/>
            </a:endParaRPr>
          </a:p>
        </p:txBody>
      </p:sp>
      <p:sp>
        <p:nvSpPr>
          <p:cNvPr id="25" name="Multiply 24"/>
          <p:cNvSpPr/>
          <p:nvPr/>
        </p:nvSpPr>
        <p:spPr>
          <a:xfrm>
            <a:off x="2692659" y="2619136"/>
            <a:ext cx="159797" cy="189692"/>
          </a:xfrm>
          <a:prstGeom prst="mathMultiply">
            <a:avLst/>
          </a:prstGeom>
          <a:solidFill>
            <a:srgbClr val="00B050"/>
          </a:solidFill>
          <a:ln>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514350"/>
            <a:endParaRPr lang="en-GB" sz="1013">
              <a:solidFill>
                <a:prstClr val="white"/>
              </a:solidFill>
              <a:latin typeface="Calibri"/>
            </a:endParaRPr>
          </a:p>
        </p:txBody>
      </p:sp>
      <p:grpSp>
        <p:nvGrpSpPr>
          <p:cNvPr id="7" name="Group 6"/>
          <p:cNvGrpSpPr/>
          <p:nvPr/>
        </p:nvGrpSpPr>
        <p:grpSpPr>
          <a:xfrm>
            <a:off x="1975400" y="2384504"/>
            <a:ext cx="4933475" cy="230834"/>
            <a:chOff x="1524001" y="3096120"/>
            <a:chExt cx="8770622" cy="410372"/>
          </a:xfrm>
        </p:grpSpPr>
        <p:sp>
          <p:nvSpPr>
            <p:cNvPr id="5" name="Pentagon 4"/>
            <p:cNvSpPr/>
            <p:nvPr/>
          </p:nvSpPr>
          <p:spPr>
            <a:xfrm>
              <a:off x="1526764" y="3096124"/>
              <a:ext cx="8767859" cy="410367"/>
            </a:xfrm>
            <a:prstGeom prst="homePlate">
              <a:avLst/>
            </a:prstGeom>
            <a:solidFill>
              <a:schemeClr val="bg1">
                <a:lumMod val="85000"/>
              </a:schemeClr>
            </a:solidFill>
          </p:spPr>
          <p:txBody>
            <a:bodyPr wrap="square" rtlCol="0">
              <a:spAutoFit/>
            </a:bodyPr>
            <a:lstStyle/>
            <a:p>
              <a:pPr algn="ctr" defTabSz="514350"/>
              <a:endParaRPr lang="en-GB" sz="900" dirty="0">
                <a:solidFill>
                  <a:prstClr val="black"/>
                </a:solidFill>
                <a:latin typeface="Calibri"/>
              </a:endParaRPr>
            </a:p>
          </p:txBody>
        </p:sp>
        <p:sp>
          <p:nvSpPr>
            <p:cNvPr id="2" name="TextBox 1"/>
            <p:cNvSpPr txBox="1"/>
            <p:nvPr/>
          </p:nvSpPr>
          <p:spPr>
            <a:xfrm>
              <a:off x="1524001" y="3096125"/>
              <a:ext cx="711200" cy="410367"/>
            </a:xfrm>
            <a:prstGeom prst="rect">
              <a:avLst/>
            </a:prstGeom>
            <a:solidFill>
              <a:schemeClr val="bg1">
                <a:lumMod val="75000"/>
              </a:schemeClr>
            </a:solidFill>
          </p:spPr>
          <p:txBody>
            <a:bodyPr wrap="square" rtlCol="0">
              <a:spAutoFit/>
            </a:bodyPr>
            <a:lstStyle/>
            <a:p>
              <a:pPr algn="ctr" defTabSz="514350"/>
              <a:r>
                <a:rPr lang="en-GB" sz="900" dirty="0">
                  <a:solidFill>
                    <a:prstClr val="black"/>
                  </a:solidFill>
                  <a:latin typeface="Calibri"/>
                </a:rPr>
                <a:t>Jan</a:t>
              </a:r>
            </a:p>
          </p:txBody>
        </p:sp>
        <p:sp>
          <p:nvSpPr>
            <p:cNvPr id="42" name="TextBox 41"/>
            <p:cNvSpPr txBox="1"/>
            <p:nvPr/>
          </p:nvSpPr>
          <p:spPr>
            <a:xfrm>
              <a:off x="2235201" y="3096124"/>
              <a:ext cx="711200" cy="410367"/>
            </a:xfrm>
            <a:prstGeom prst="rect">
              <a:avLst/>
            </a:prstGeom>
            <a:noFill/>
          </p:spPr>
          <p:txBody>
            <a:bodyPr wrap="square" rtlCol="0">
              <a:spAutoFit/>
            </a:bodyPr>
            <a:lstStyle/>
            <a:p>
              <a:pPr algn="ctr" defTabSz="514350"/>
              <a:r>
                <a:rPr lang="en-GB" sz="900" dirty="0">
                  <a:solidFill>
                    <a:prstClr val="black"/>
                  </a:solidFill>
                  <a:latin typeface="Calibri"/>
                </a:rPr>
                <a:t>Feb</a:t>
              </a:r>
            </a:p>
          </p:txBody>
        </p:sp>
        <p:sp>
          <p:nvSpPr>
            <p:cNvPr id="43" name="TextBox 42"/>
            <p:cNvSpPr txBox="1"/>
            <p:nvPr/>
          </p:nvSpPr>
          <p:spPr>
            <a:xfrm>
              <a:off x="2943640" y="3096124"/>
              <a:ext cx="711200" cy="410367"/>
            </a:xfrm>
            <a:prstGeom prst="rect">
              <a:avLst/>
            </a:prstGeom>
            <a:solidFill>
              <a:schemeClr val="bg1">
                <a:lumMod val="75000"/>
              </a:schemeClr>
            </a:solidFill>
          </p:spPr>
          <p:txBody>
            <a:bodyPr wrap="square" rtlCol="0">
              <a:spAutoFit/>
            </a:bodyPr>
            <a:lstStyle/>
            <a:p>
              <a:pPr algn="ctr" defTabSz="514350"/>
              <a:r>
                <a:rPr lang="fr-FR" sz="900" dirty="0">
                  <a:solidFill>
                    <a:prstClr val="black"/>
                  </a:solidFill>
                  <a:latin typeface="Calibri"/>
                </a:rPr>
                <a:t>M</a:t>
              </a:r>
              <a:r>
                <a:rPr lang="en-GB" sz="900" dirty="0" err="1">
                  <a:solidFill>
                    <a:prstClr val="black"/>
                  </a:solidFill>
                  <a:latin typeface="Calibri"/>
                </a:rPr>
                <a:t>ar</a:t>
              </a:r>
              <a:endParaRPr lang="en-GB" sz="900" dirty="0">
                <a:solidFill>
                  <a:prstClr val="black"/>
                </a:solidFill>
                <a:latin typeface="Calibri"/>
              </a:endParaRPr>
            </a:p>
          </p:txBody>
        </p:sp>
        <p:sp>
          <p:nvSpPr>
            <p:cNvPr id="44" name="TextBox 43"/>
            <p:cNvSpPr txBox="1"/>
            <p:nvPr/>
          </p:nvSpPr>
          <p:spPr>
            <a:xfrm>
              <a:off x="3654840" y="3096124"/>
              <a:ext cx="711200" cy="410367"/>
            </a:xfrm>
            <a:prstGeom prst="rect">
              <a:avLst/>
            </a:prstGeom>
            <a:noFill/>
          </p:spPr>
          <p:txBody>
            <a:bodyPr wrap="square" rtlCol="0">
              <a:spAutoFit/>
            </a:bodyPr>
            <a:lstStyle/>
            <a:p>
              <a:pPr algn="ctr" defTabSz="514350"/>
              <a:r>
                <a:rPr lang="fr-FR" sz="900" dirty="0">
                  <a:solidFill>
                    <a:prstClr val="black"/>
                  </a:solidFill>
                  <a:latin typeface="Calibri"/>
                </a:rPr>
                <a:t>A</a:t>
              </a:r>
              <a:r>
                <a:rPr lang="en-GB" sz="900" dirty="0" err="1">
                  <a:solidFill>
                    <a:prstClr val="black"/>
                  </a:solidFill>
                  <a:latin typeface="Calibri"/>
                </a:rPr>
                <a:t>pr</a:t>
              </a:r>
              <a:endParaRPr lang="en-GB" sz="900" dirty="0">
                <a:solidFill>
                  <a:prstClr val="black"/>
                </a:solidFill>
                <a:latin typeface="Calibri"/>
              </a:endParaRPr>
            </a:p>
          </p:txBody>
        </p:sp>
        <p:sp>
          <p:nvSpPr>
            <p:cNvPr id="45" name="TextBox 44"/>
            <p:cNvSpPr txBox="1"/>
            <p:nvPr/>
          </p:nvSpPr>
          <p:spPr>
            <a:xfrm>
              <a:off x="4363279" y="3096124"/>
              <a:ext cx="711200" cy="410367"/>
            </a:xfrm>
            <a:prstGeom prst="rect">
              <a:avLst/>
            </a:prstGeom>
            <a:solidFill>
              <a:schemeClr val="bg1">
                <a:lumMod val="75000"/>
              </a:schemeClr>
            </a:solidFill>
          </p:spPr>
          <p:txBody>
            <a:bodyPr wrap="square" rtlCol="0">
              <a:spAutoFit/>
            </a:bodyPr>
            <a:lstStyle/>
            <a:p>
              <a:pPr algn="ctr" defTabSz="514350"/>
              <a:r>
                <a:rPr lang="fr-FR" sz="900" dirty="0">
                  <a:solidFill>
                    <a:prstClr val="black"/>
                  </a:solidFill>
                  <a:latin typeface="Calibri"/>
                </a:rPr>
                <a:t>M</a:t>
              </a:r>
              <a:r>
                <a:rPr lang="en-GB" sz="900" dirty="0">
                  <a:solidFill>
                    <a:prstClr val="black"/>
                  </a:solidFill>
                  <a:latin typeface="Calibri"/>
                </a:rPr>
                <a:t>ay</a:t>
              </a:r>
            </a:p>
          </p:txBody>
        </p:sp>
        <p:sp>
          <p:nvSpPr>
            <p:cNvPr id="46" name="TextBox 45"/>
            <p:cNvSpPr txBox="1"/>
            <p:nvPr/>
          </p:nvSpPr>
          <p:spPr>
            <a:xfrm>
              <a:off x="5074479" y="3096124"/>
              <a:ext cx="711200" cy="410368"/>
            </a:xfrm>
            <a:prstGeom prst="rect">
              <a:avLst/>
            </a:prstGeom>
            <a:noFill/>
          </p:spPr>
          <p:txBody>
            <a:bodyPr wrap="square" rtlCol="0">
              <a:spAutoFit/>
            </a:bodyPr>
            <a:lstStyle/>
            <a:p>
              <a:pPr algn="ctr" defTabSz="514350"/>
              <a:r>
                <a:rPr lang="fr-FR" sz="900" dirty="0">
                  <a:solidFill>
                    <a:prstClr val="black"/>
                  </a:solidFill>
                  <a:latin typeface="Calibri"/>
                </a:rPr>
                <a:t>Jun</a:t>
              </a:r>
              <a:endParaRPr lang="en-GB" sz="900" dirty="0">
                <a:solidFill>
                  <a:prstClr val="black"/>
                </a:solidFill>
                <a:latin typeface="Calibri"/>
              </a:endParaRPr>
            </a:p>
          </p:txBody>
        </p:sp>
        <p:sp>
          <p:nvSpPr>
            <p:cNvPr id="47" name="TextBox 46"/>
            <p:cNvSpPr txBox="1"/>
            <p:nvPr/>
          </p:nvSpPr>
          <p:spPr>
            <a:xfrm>
              <a:off x="5782918" y="3096124"/>
              <a:ext cx="711200" cy="410368"/>
            </a:xfrm>
            <a:prstGeom prst="rect">
              <a:avLst/>
            </a:prstGeom>
            <a:solidFill>
              <a:schemeClr val="bg1">
                <a:lumMod val="75000"/>
              </a:schemeClr>
            </a:solidFill>
          </p:spPr>
          <p:txBody>
            <a:bodyPr wrap="square" rtlCol="0">
              <a:spAutoFit/>
            </a:bodyPr>
            <a:lstStyle/>
            <a:p>
              <a:pPr algn="ctr" defTabSz="514350"/>
              <a:r>
                <a:rPr lang="fr-FR" sz="900" dirty="0" err="1">
                  <a:solidFill>
                    <a:prstClr val="black"/>
                  </a:solidFill>
                  <a:latin typeface="Calibri"/>
                </a:rPr>
                <a:t>Jul</a:t>
              </a:r>
              <a:endParaRPr lang="en-GB" sz="900" dirty="0">
                <a:solidFill>
                  <a:prstClr val="black"/>
                </a:solidFill>
                <a:latin typeface="Calibri"/>
              </a:endParaRPr>
            </a:p>
          </p:txBody>
        </p:sp>
        <p:sp>
          <p:nvSpPr>
            <p:cNvPr id="48" name="TextBox 47"/>
            <p:cNvSpPr txBox="1"/>
            <p:nvPr/>
          </p:nvSpPr>
          <p:spPr>
            <a:xfrm>
              <a:off x="6494118" y="3096124"/>
              <a:ext cx="711200" cy="410368"/>
            </a:xfrm>
            <a:prstGeom prst="rect">
              <a:avLst/>
            </a:prstGeom>
            <a:noFill/>
          </p:spPr>
          <p:txBody>
            <a:bodyPr wrap="square" rtlCol="0">
              <a:spAutoFit/>
            </a:bodyPr>
            <a:lstStyle/>
            <a:p>
              <a:pPr algn="ctr" defTabSz="514350"/>
              <a:r>
                <a:rPr lang="fr-FR" sz="900" dirty="0">
                  <a:solidFill>
                    <a:prstClr val="black"/>
                  </a:solidFill>
                  <a:latin typeface="Calibri"/>
                </a:rPr>
                <a:t>A</a:t>
              </a:r>
              <a:r>
                <a:rPr lang="en-GB" sz="900" dirty="0" err="1">
                  <a:solidFill>
                    <a:prstClr val="black"/>
                  </a:solidFill>
                  <a:latin typeface="Calibri"/>
                </a:rPr>
                <a:t>ug</a:t>
              </a:r>
              <a:endParaRPr lang="en-GB" sz="900" dirty="0">
                <a:solidFill>
                  <a:prstClr val="black"/>
                </a:solidFill>
                <a:latin typeface="Calibri"/>
              </a:endParaRPr>
            </a:p>
          </p:txBody>
        </p:sp>
        <p:sp>
          <p:nvSpPr>
            <p:cNvPr id="49" name="TextBox 48"/>
            <p:cNvSpPr txBox="1"/>
            <p:nvPr/>
          </p:nvSpPr>
          <p:spPr>
            <a:xfrm>
              <a:off x="7210084" y="3096122"/>
              <a:ext cx="711200" cy="410368"/>
            </a:xfrm>
            <a:prstGeom prst="rect">
              <a:avLst/>
            </a:prstGeom>
            <a:solidFill>
              <a:schemeClr val="bg1">
                <a:lumMod val="75000"/>
              </a:schemeClr>
            </a:solidFill>
          </p:spPr>
          <p:txBody>
            <a:bodyPr wrap="square" rtlCol="0">
              <a:spAutoFit/>
            </a:bodyPr>
            <a:lstStyle/>
            <a:p>
              <a:pPr algn="ctr" defTabSz="514350"/>
              <a:r>
                <a:rPr lang="fr-FR" sz="900" dirty="0">
                  <a:solidFill>
                    <a:prstClr val="black"/>
                  </a:solidFill>
                  <a:latin typeface="Calibri"/>
                </a:rPr>
                <a:t>Sep</a:t>
              </a:r>
              <a:endParaRPr lang="en-GB" sz="900" dirty="0">
                <a:solidFill>
                  <a:prstClr val="black"/>
                </a:solidFill>
                <a:latin typeface="Calibri"/>
              </a:endParaRPr>
            </a:p>
          </p:txBody>
        </p:sp>
        <p:sp>
          <p:nvSpPr>
            <p:cNvPr id="50" name="TextBox 49"/>
            <p:cNvSpPr txBox="1"/>
            <p:nvPr/>
          </p:nvSpPr>
          <p:spPr>
            <a:xfrm>
              <a:off x="7907631" y="3096124"/>
              <a:ext cx="711200" cy="410368"/>
            </a:xfrm>
            <a:prstGeom prst="rect">
              <a:avLst/>
            </a:prstGeom>
            <a:noFill/>
          </p:spPr>
          <p:txBody>
            <a:bodyPr wrap="square" rtlCol="0">
              <a:spAutoFit/>
            </a:bodyPr>
            <a:lstStyle/>
            <a:p>
              <a:pPr algn="ctr" defTabSz="514350"/>
              <a:r>
                <a:rPr lang="fr-FR" sz="900" dirty="0" err="1">
                  <a:solidFill>
                    <a:prstClr val="black"/>
                  </a:solidFill>
                  <a:latin typeface="Calibri"/>
                </a:rPr>
                <a:t>Oct</a:t>
              </a:r>
              <a:endParaRPr lang="en-GB" sz="900" dirty="0">
                <a:solidFill>
                  <a:prstClr val="black"/>
                </a:solidFill>
                <a:latin typeface="Calibri"/>
              </a:endParaRPr>
            </a:p>
          </p:txBody>
        </p:sp>
        <p:sp>
          <p:nvSpPr>
            <p:cNvPr id="51" name="TextBox 50"/>
            <p:cNvSpPr txBox="1"/>
            <p:nvPr/>
          </p:nvSpPr>
          <p:spPr>
            <a:xfrm>
              <a:off x="8618831" y="3096124"/>
              <a:ext cx="711200" cy="410368"/>
            </a:xfrm>
            <a:prstGeom prst="rect">
              <a:avLst/>
            </a:prstGeom>
            <a:solidFill>
              <a:schemeClr val="bg1">
                <a:lumMod val="75000"/>
              </a:schemeClr>
            </a:solidFill>
          </p:spPr>
          <p:txBody>
            <a:bodyPr wrap="square" rtlCol="0">
              <a:spAutoFit/>
            </a:bodyPr>
            <a:lstStyle/>
            <a:p>
              <a:pPr algn="ctr" defTabSz="514350"/>
              <a:r>
                <a:rPr lang="fr-FR" sz="900" dirty="0" err="1">
                  <a:solidFill>
                    <a:prstClr val="black"/>
                  </a:solidFill>
                  <a:latin typeface="Calibri"/>
                </a:rPr>
                <a:t>Nov</a:t>
              </a:r>
              <a:endParaRPr lang="en-GB" sz="900" dirty="0">
                <a:solidFill>
                  <a:prstClr val="black"/>
                </a:solidFill>
                <a:latin typeface="Calibri"/>
              </a:endParaRPr>
            </a:p>
          </p:txBody>
        </p:sp>
        <p:sp>
          <p:nvSpPr>
            <p:cNvPr id="52" name="TextBox 51"/>
            <p:cNvSpPr txBox="1"/>
            <p:nvPr/>
          </p:nvSpPr>
          <p:spPr>
            <a:xfrm>
              <a:off x="9330031" y="3096122"/>
              <a:ext cx="711200" cy="410368"/>
            </a:xfrm>
            <a:prstGeom prst="rect">
              <a:avLst/>
            </a:prstGeom>
            <a:noFill/>
          </p:spPr>
          <p:txBody>
            <a:bodyPr wrap="square" rtlCol="0">
              <a:spAutoFit/>
            </a:bodyPr>
            <a:lstStyle/>
            <a:p>
              <a:pPr algn="ctr" defTabSz="514350"/>
              <a:r>
                <a:rPr lang="fr-FR" sz="900" dirty="0" err="1">
                  <a:solidFill>
                    <a:prstClr val="black"/>
                  </a:solidFill>
                  <a:latin typeface="Calibri"/>
                </a:rPr>
                <a:t>Dec</a:t>
              </a:r>
              <a:endParaRPr lang="en-GB" sz="900" dirty="0">
                <a:solidFill>
                  <a:prstClr val="black"/>
                </a:solidFill>
                <a:latin typeface="Calibri"/>
              </a:endParaRPr>
            </a:p>
          </p:txBody>
        </p:sp>
        <p:sp>
          <p:nvSpPr>
            <p:cNvPr id="6" name="TextBox 5"/>
            <p:cNvSpPr txBox="1"/>
            <p:nvPr/>
          </p:nvSpPr>
          <p:spPr>
            <a:xfrm>
              <a:off x="1524001" y="3096122"/>
              <a:ext cx="2130839" cy="410368"/>
            </a:xfrm>
            <a:prstGeom prst="rect">
              <a:avLst/>
            </a:prstGeom>
            <a:noFill/>
            <a:ln>
              <a:solidFill>
                <a:schemeClr val="dk1">
                  <a:shade val="95000"/>
                  <a:satMod val="105000"/>
                </a:schemeClr>
              </a:solidFill>
            </a:ln>
          </p:spPr>
          <p:txBody>
            <a:bodyPr wrap="square" rtlCol="0">
              <a:spAutoFit/>
            </a:bodyPr>
            <a:lstStyle/>
            <a:p>
              <a:pPr defTabSz="514350"/>
              <a:endParaRPr lang="en-GB" sz="900" dirty="0">
                <a:solidFill>
                  <a:prstClr val="black"/>
                </a:solidFill>
                <a:latin typeface="Calibri"/>
              </a:endParaRPr>
            </a:p>
          </p:txBody>
        </p:sp>
        <p:sp>
          <p:nvSpPr>
            <p:cNvPr id="53" name="TextBox 52"/>
            <p:cNvSpPr txBox="1"/>
            <p:nvPr/>
          </p:nvSpPr>
          <p:spPr>
            <a:xfrm>
              <a:off x="3653461" y="3096122"/>
              <a:ext cx="2130839" cy="410368"/>
            </a:xfrm>
            <a:prstGeom prst="rect">
              <a:avLst/>
            </a:prstGeom>
            <a:noFill/>
            <a:ln>
              <a:solidFill>
                <a:schemeClr val="dk1">
                  <a:shade val="95000"/>
                  <a:satMod val="105000"/>
                </a:schemeClr>
              </a:solidFill>
            </a:ln>
          </p:spPr>
          <p:txBody>
            <a:bodyPr wrap="square" rtlCol="0">
              <a:spAutoFit/>
            </a:bodyPr>
            <a:lstStyle/>
            <a:p>
              <a:pPr defTabSz="514350"/>
              <a:endParaRPr lang="en-GB" sz="900" dirty="0">
                <a:solidFill>
                  <a:prstClr val="black"/>
                </a:solidFill>
                <a:latin typeface="Calibri"/>
              </a:endParaRPr>
            </a:p>
          </p:txBody>
        </p:sp>
        <p:sp>
          <p:nvSpPr>
            <p:cNvPr id="54" name="TextBox 53"/>
            <p:cNvSpPr txBox="1"/>
            <p:nvPr/>
          </p:nvSpPr>
          <p:spPr>
            <a:xfrm>
              <a:off x="5780911" y="3096120"/>
              <a:ext cx="2130839" cy="410368"/>
            </a:xfrm>
            <a:prstGeom prst="rect">
              <a:avLst/>
            </a:prstGeom>
            <a:noFill/>
            <a:ln>
              <a:solidFill>
                <a:schemeClr val="dk1">
                  <a:shade val="95000"/>
                  <a:satMod val="105000"/>
                </a:schemeClr>
              </a:solidFill>
            </a:ln>
          </p:spPr>
          <p:txBody>
            <a:bodyPr wrap="square" rtlCol="0">
              <a:spAutoFit/>
            </a:bodyPr>
            <a:lstStyle/>
            <a:p>
              <a:pPr defTabSz="514350"/>
              <a:endParaRPr lang="en-GB" sz="900" dirty="0">
                <a:solidFill>
                  <a:prstClr val="black"/>
                </a:solidFill>
                <a:latin typeface="Calibri"/>
              </a:endParaRPr>
            </a:p>
          </p:txBody>
        </p:sp>
        <p:sp>
          <p:nvSpPr>
            <p:cNvPr id="55" name="TextBox 54"/>
            <p:cNvSpPr txBox="1"/>
            <p:nvPr/>
          </p:nvSpPr>
          <p:spPr>
            <a:xfrm>
              <a:off x="7912397" y="3096122"/>
              <a:ext cx="2130839" cy="410368"/>
            </a:xfrm>
            <a:prstGeom prst="rect">
              <a:avLst/>
            </a:prstGeom>
            <a:noFill/>
            <a:ln>
              <a:solidFill>
                <a:schemeClr val="dk1">
                  <a:shade val="95000"/>
                  <a:satMod val="105000"/>
                </a:schemeClr>
              </a:solidFill>
            </a:ln>
          </p:spPr>
          <p:txBody>
            <a:bodyPr wrap="square" rtlCol="0">
              <a:spAutoFit/>
            </a:bodyPr>
            <a:lstStyle/>
            <a:p>
              <a:pPr defTabSz="514350"/>
              <a:endParaRPr lang="en-GB" sz="900" dirty="0">
                <a:solidFill>
                  <a:prstClr val="black"/>
                </a:solidFill>
                <a:latin typeface="Calibri"/>
              </a:endParaRPr>
            </a:p>
          </p:txBody>
        </p:sp>
      </p:grpSp>
      <p:sp>
        <p:nvSpPr>
          <p:cNvPr id="9" name="Rectangle: Rounded Corners 8"/>
          <p:cNvSpPr/>
          <p:nvPr/>
        </p:nvSpPr>
        <p:spPr>
          <a:xfrm>
            <a:off x="3375789" y="1674000"/>
            <a:ext cx="1081891" cy="296236"/>
          </a:xfrm>
          <a:prstGeom prst="roundRect">
            <a:avLst/>
          </a:prstGeom>
          <a:solidFill>
            <a:schemeClr val="accent1">
              <a:lumMod val="20000"/>
              <a:lumOff val="80000"/>
            </a:schemeClr>
          </a:solidFill>
          <a:ln>
            <a:solidFill>
              <a:schemeClr val="accent1">
                <a:lumMod val="20000"/>
                <a:lumOff val="80000"/>
              </a:schemeClr>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Apr </a:t>
            </a:r>
            <a:r>
              <a:rPr lang="en-GB" sz="1013" b="1" dirty="0">
                <a:solidFill>
                  <a:srgbClr val="FF0000"/>
                </a:solidFill>
                <a:latin typeface="Calibri"/>
              </a:rPr>
              <a:t>15</a:t>
            </a:r>
            <a:r>
              <a:rPr lang="en-GB" sz="1013" b="1" baseline="30000" dirty="0">
                <a:solidFill>
                  <a:srgbClr val="FF0000"/>
                </a:solidFill>
                <a:latin typeface="Calibri"/>
              </a:rPr>
              <a:t>th</a:t>
            </a:r>
            <a:endParaRPr lang="en-GB" sz="1013" b="1" baseline="30000" dirty="0">
              <a:solidFill>
                <a:prstClr val="black"/>
              </a:solidFill>
              <a:latin typeface="Calibri"/>
            </a:endParaRPr>
          </a:p>
          <a:p>
            <a:pPr defTabSz="514350"/>
            <a:r>
              <a:rPr lang="en-GB" sz="1013" dirty="0">
                <a:solidFill>
                  <a:prstClr val="black"/>
                </a:solidFill>
                <a:latin typeface="Calibri"/>
              </a:rPr>
              <a:t>Quarterly report</a:t>
            </a:r>
          </a:p>
        </p:txBody>
      </p:sp>
      <p:sp>
        <p:nvSpPr>
          <p:cNvPr id="37" name="5-Point Star 36"/>
          <p:cNvSpPr/>
          <p:nvPr/>
        </p:nvSpPr>
        <p:spPr>
          <a:xfrm>
            <a:off x="2223909" y="2230366"/>
            <a:ext cx="116282" cy="111354"/>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514350"/>
            <a:endParaRPr lang="en-GB" sz="1013">
              <a:solidFill>
                <a:prstClr val="white"/>
              </a:solidFill>
              <a:latin typeface="Calibri"/>
            </a:endParaRPr>
          </a:p>
        </p:txBody>
      </p:sp>
      <p:sp>
        <p:nvSpPr>
          <p:cNvPr id="38" name="Rectangle: Rounded Corners 8"/>
          <p:cNvSpPr/>
          <p:nvPr/>
        </p:nvSpPr>
        <p:spPr>
          <a:xfrm>
            <a:off x="2203371" y="1674000"/>
            <a:ext cx="1081891" cy="296236"/>
          </a:xfrm>
          <a:prstGeom prst="roundRect">
            <a:avLst/>
          </a:prstGeom>
          <a:solidFill>
            <a:schemeClr val="accent1">
              <a:lumMod val="20000"/>
              <a:lumOff val="80000"/>
            </a:schemeClr>
          </a:solidFill>
          <a:ln>
            <a:solidFill>
              <a:schemeClr val="accent1">
                <a:lumMod val="20000"/>
                <a:lumOff val="80000"/>
              </a:schemeClr>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Jan </a:t>
            </a:r>
            <a:r>
              <a:rPr lang="en-GB" sz="1013" b="1" dirty="0">
                <a:solidFill>
                  <a:srgbClr val="FF0000"/>
                </a:solidFill>
                <a:latin typeface="Calibri"/>
              </a:rPr>
              <a:t>15</a:t>
            </a:r>
            <a:r>
              <a:rPr lang="en-GB" sz="1013" b="1" baseline="30000" dirty="0">
                <a:solidFill>
                  <a:srgbClr val="FF0000"/>
                </a:solidFill>
                <a:latin typeface="Calibri"/>
              </a:rPr>
              <a:t>th</a:t>
            </a:r>
            <a:endParaRPr lang="en-GB" sz="1013" b="1" baseline="30000" dirty="0">
              <a:solidFill>
                <a:prstClr val="black"/>
              </a:solidFill>
              <a:latin typeface="Calibri"/>
            </a:endParaRPr>
          </a:p>
          <a:p>
            <a:pPr defTabSz="514350"/>
            <a:r>
              <a:rPr lang="en-GB" sz="1013" dirty="0">
                <a:solidFill>
                  <a:prstClr val="black"/>
                </a:solidFill>
                <a:latin typeface="Calibri"/>
              </a:rPr>
              <a:t>Quarterly report</a:t>
            </a:r>
          </a:p>
        </p:txBody>
      </p:sp>
      <p:sp>
        <p:nvSpPr>
          <p:cNvPr id="39" name="5-Point Star 38"/>
          <p:cNvSpPr/>
          <p:nvPr/>
        </p:nvSpPr>
        <p:spPr>
          <a:xfrm>
            <a:off x="4587559" y="2230366"/>
            <a:ext cx="116282" cy="111354"/>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514350"/>
            <a:endParaRPr lang="en-GB" sz="1013">
              <a:solidFill>
                <a:prstClr val="white"/>
              </a:solidFill>
              <a:latin typeface="Calibri"/>
            </a:endParaRPr>
          </a:p>
        </p:txBody>
      </p:sp>
      <p:sp>
        <p:nvSpPr>
          <p:cNvPr id="40" name="Rectangle: Rounded Corners 8"/>
          <p:cNvSpPr/>
          <p:nvPr/>
        </p:nvSpPr>
        <p:spPr>
          <a:xfrm>
            <a:off x="4567020" y="1674000"/>
            <a:ext cx="1081891" cy="296236"/>
          </a:xfrm>
          <a:prstGeom prst="roundRect">
            <a:avLst/>
          </a:prstGeom>
          <a:solidFill>
            <a:schemeClr val="accent1">
              <a:lumMod val="20000"/>
              <a:lumOff val="80000"/>
            </a:schemeClr>
          </a:solidFill>
          <a:ln>
            <a:solidFill>
              <a:schemeClr val="accent1">
                <a:lumMod val="20000"/>
                <a:lumOff val="80000"/>
              </a:schemeClr>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Jul </a:t>
            </a:r>
            <a:r>
              <a:rPr lang="en-GB" sz="1013" b="1" dirty="0">
                <a:solidFill>
                  <a:srgbClr val="FF0000"/>
                </a:solidFill>
                <a:latin typeface="Calibri"/>
              </a:rPr>
              <a:t>15</a:t>
            </a:r>
            <a:r>
              <a:rPr lang="en-GB" sz="1013" b="1" baseline="30000" dirty="0">
                <a:solidFill>
                  <a:srgbClr val="FF0000"/>
                </a:solidFill>
                <a:latin typeface="Calibri"/>
              </a:rPr>
              <a:t>th</a:t>
            </a:r>
            <a:endParaRPr lang="en-GB" sz="1013" b="1" baseline="30000" dirty="0">
              <a:solidFill>
                <a:prstClr val="black"/>
              </a:solidFill>
              <a:latin typeface="Calibri"/>
            </a:endParaRPr>
          </a:p>
          <a:p>
            <a:pPr defTabSz="514350"/>
            <a:r>
              <a:rPr lang="en-GB" sz="1013" dirty="0">
                <a:solidFill>
                  <a:prstClr val="black"/>
                </a:solidFill>
                <a:latin typeface="Calibri"/>
              </a:rPr>
              <a:t>Quarterly report</a:t>
            </a:r>
          </a:p>
        </p:txBody>
      </p:sp>
      <p:sp>
        <p:nvSpPr>
          <p:cNvPr id="41" name="5-Point Star 40"/>
          <p:cNvSpPr/>
          <p:nvPr/>
        </p:nvSpPr>
        <p:spPr>
          <a:xfrm>
            <a:off x="5799329" y="2212671"/>
            <a:ext cx="116282" cy="111354"/>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514350"/>
            <a:endParaRPr lang="en-GB" sz="1013">
              <a:solidFill>
                <a:prstClr val="white"/>
              </a:solidFill>
              <a:latin typeface="Calibri"/>
            </a:endParaRPr>
          </a:p>
        </p:txBody>
      </p:sp>
      <p:sp>
        <p:nvSpPr>
          <p:cNvPr id="56" name="Rectangle: Rounded Corners 8"/>
          <p:cNvSpPr/>
          <p:nvPr/>
        </p:nvSpPr>
        <p:spPr>
          <a:xfrm>
            <a:off x="5778790" y="1656306"/>
            <a:ext cx="1081891" cy="296236"/>
          </a:xfrm>
          <a:prstGeom prst="roundRect">
            <a:avLst/>
          </a:prstGeom>
          <a:solidFill>
            <a:schemeClr val="accent1">
              <a:lumMod val="20000"/>
              <a:lumOff val="80000"/>
            </a:schemeClr>
          </a:solidFill>
          <a:ln>
            <a:solidFill>
              <a:schemeClr val="accent1">
                <a:lumMod val="20000"/>
                <a:lumOff val="80000"/>
              </a:schemeClr>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Oct </a:t>
            </a:r>
            <a:r>
              <a:rPr lang="en-GB" sz="1013" b="1" dirty="0">
                <a:solidFill>
                  <a:srgbClr val="FF0000"/>
                </a:solidFill>
                <a:latin typeface="Calibri"/>
              </a:rPr>
              <a:t>15</a:t>
            </a:r>
            <a:r>
              <a:rPr lang="en-GB" sz="1013" b="1" baseline="30000" dirty="0">
                <a:solidFill>
                  <a:srgbClr val="FF0000"/>
                </a:solidFill>
                <a:latin typeface="Calibri"/>
              </a:rPr>
              <a:t>th</a:t>
            </a:r>
            <a:endParaRPr lang="en-GB" sz="1013" b="1" baseline="30000" dirty="0">
              <a:solidFill>
                <a:prstClr val="black"/>
              </a:solidFill>
              <a:latin typeface="Calibri"/>
            </a:endParaRPr>
          </a:p>
          <a:p>
            <a:pPr defTabSz="514350"/>
            <a:r>
              <a:rPr lang="en-GB" sz="1013" dirty="0">
                <a:solidFill>
                  <a:prstClr val="black"/>
                </a:solidFill>
                <a:latin typeface="Calibri"/>
              </a:rPr>
              <a:t>Quarterly report</a:t>
            </a:r>
          </a:p>
        </p:txBody>
      </p:sp>
      <p:sp>
        <p:nvSpPr>
          <p:cNvPr id="57" name="Rectangle: Rounded Corners 8"/>
          <p:cNvSpPr/>
          <p:nvPr/>
        </p:nvSpPr>
        <p:spPr>
          <a:xfrm>
            <a:off x="2647052" y="1673998"/>
            <a:ext cx="1081891" cy="296236"/>
          </a:xfrm>
          <a:prstGeom prst="roundRect">
            <a:avLst/>
          </a:prstGeom>
          <a:solidFill>
            <a:schemeClr val="accent6">
              <a:lumMod val="40000"/>
              <a:lumOff val="60000"/>
            </a:schemeClr>
          </a:solidFill>
          <a:ln>
            <a:solidFill>
              <a:schemeClr val="accent6">
                <a:lumMod val="20000"/>
                <a:lumOff val="80000"/>
              </a:schemeClr>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Feb </a:t>
            </a:r>
            <a:r>
              <a:rPr lang="en-GB" sz="1013" b="1" dirty="0">
                <a:solidFill>
                  <a:srgbClr val="FF0000"/>
                </a:solidFill>
                <a:latin typeface="Calibri"/>
              </a:rPr>
              <a:t>28</a:t>
            </a:r>
            <a:r>
              <a:rPr lang="en-GB" sz="1013" b="1" baseline="30000" dirty="0">
                <a:solidFill>
                  <a:srgbClr val="FF0000"/>
                </a:solidFill>
                <a:latin typeface="Calibri"/>
              </a:rPr>
              <a:t>th</a:t>
            </a:r>
            <a:endParaRPr lang="en-GB" sz="1013" b="1" dirty="0">
              <a:solidFill>
                <a:srgbClr val="FF0000"/>
              </a:solidFill>
              <a:latin typeface="Calibri"/>
            </a:endParaRPr>
          </a:p>
          <a:p>
            <a:pPr defTabSz="514350"/>
            <a:r>
              <a:rPr lang="en-GB" sz="1013" dirty="0">
                <a:solidFill>
                  <a:prstClr val="black"/>
                </a:solidFill>
                <a:latin typeface="Calibri"/>
              </a:rPr>
              <a:t>Annual report</a:t>
            </a:r>
          </a:p>
        </p:txBody>
      </p:sp>
      <p:sp>
        <p:nvSpPr>
          <p:cNvPr id="58" name="Rectangle: Rounded Corners 8"/>
          <p:cNvSpPr/>
          <p:nvPr/>
        </p:nvSpPr>
        <p:spPr>
          <a:xfrm>
            <a:off x="1763688" y="3291830"/>
            <a:ext cx="1371684" cy="422048"/>
          </a:xfrm>
          <a:prstGeom prst="roundRect">
            <a:avLst/>
          </a:prstGeom>
          <a:solidFill>
            <a:srgbClr val="C1F2A6"/>
          </a:solidFill>
          <a:ln>
            <a:solidFill>
              <a:srgbClr val="C1F2A6"/>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14350"/>
            <a:r>
              <a:rPr lang="en-GB" sz="1013" b="1" dirty="0">
                <a:solidFill>
                  <a:prstClr val="black"/>
                </a:solidFill>
                <a:latin typeface="Calibri"/>
              </a:rPr>
              <a:t>Draft</a:t>
            </a:r>
            <a:r>
              <a:rPr lang="en-GB" sz="1013" dirty="0">
                <a:solidFill>
                  <a:srgbClr val="FF0000"/>
                </a:solidFill>
                <a:latin typeface="Calibri"/>
              </a:rPr>
              <a:t>             Feb </a:t>
            </a:r>
            <a:r>
              <a:rPr lang="en-GB" sz="1013" b="1" dirty="0">
                <a:solidFill>
                  <a:srgbClr val="FF0000"/>
                </a:solidFill>
                <a:latin typeface="Calibri"/>
              </a:rPr>
              <a:t>28</a:t>
            </a:r>
            <a:r>
              <a:rPr lang="en-GB" sz="1013" b="1" baseline="30000" dirty="0">
                <a:solidFill>
                  <a:srgbClr val="FF0000"/>
                </a:solidFill>
                <a:latin typeface="Calibri"/>
              </a:rPr>
              <a:t>th</a:t>
            </a:r>
            <a:endParaRPr lang="en-GB" sz="1013" b="1" dirty="0">
              <a:solidFill>
                <a:srgbClr val="FF0000"/>
              </a:solidFill>
              <a:latin typeface="Calibri"/>
            </a:endParaRPr>
          </a:p>
          <a:p>
            <a:pPr algn="r" defTabSz="514350"/>
            <a:r>
              <a:rPr lang="en-GB" sz="1013" dirty="0">
                <a:solidFill>
                  <a:prstClr val="black"/>
                </a:solidFill>
                <a:latin typeface="Calibri"/>
              </a:rPr>
              <a:t>Implementation Plan</a:t>
            </a:r>
          </a:p>
        </p:txBody>
      </p:sp>
      <p:sp>
        <p:nvSpPr>
          <p:cNvPr id="59" name="Multiply 58"/>
          <p:cNvSpPr/>
          <p:nvPr/>
        </p:nvSpPr>
        <p:spPr>
          <a:xfrm>
            <a:off x="5886529" y="2605139"/>
            <a:ext cx="159797" cy="189692"/>
          </a:xfrm>
          <a:prstGeom prst="mathMultiply">
            <a:avLst/>
          </a:prstGeom>
          <a:solidFill>
            <a:srgbClr val="00B050"/>
          </a:solidFill>
          <a:ln>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514350"/>
            <a:endParaRPr lang="en-GB" sz="1013">
              <a:solidFill>
                <a:prstClr val="white"/>
              </a:solidFill>
              <a:latin typeface="Calibri"/>
            </a:endParaRPr>
          </a:p>
        </p:txBody>
      </p:sp>
      <p:sp>
        <p:nvSpPr>
          <p:cNvPr id="60" name="Rectangle: Rounded Corners 8"/>
          <p:cNvSpPr/>
          <p:nvPr/>
        </p:nvSpPr>
        <p:spPr>
          <a:xfrm>
            <a:off x="5076056" y="3233760"/>
            <a:ext cx="1337271" cy="490118"/>
          </a:xfrm>
          <a:prstGeom prst="roundRect">
            <a:avLst/>
          </a:prstGeom>
          <a:solidFill>
            <a:srgbClr val="C1F2A6"/>
          </a:solidFill>
          <a:ln>
            <a:solidFill>
              <a:srgbClr val="C1F2A6"/>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14350"/>
            <a:r>
              <a:rPr lang="en-GB" sz="1013" b="1" dirty="0">
                <a:solidFill>
                  <a:prstClr val="black"/>
                </a:solidFill>
                <a:latin typeface="Calibri"/>
              </a:rPr>
              <a:t>Final</a:t>
            </a:r>
            <a:r>
              <a:rPr lang="en-GB" sz="1013" dirty="0">
                <a:solidFill>
                  <a:prstClr val="black"/>
                </a:solidFill>
                <a:latin typeface="Calibri"/>
              </a:rPr>
              <a:t>               </a:t>
            </a:r>
            <a:r>
              <a:rPr lang="en-GB" sz="1013" dirty="0">
                <a:solidFill>
                  <a:srgbClr val="FF0000"/>
                </a:solidFill>
                <a:latin typeface="Calibri"/>
              </a:rPr>
              <a:t>Oct </a:t>
            </a:r>
            <a:r>
              <a:rPr lang="en-GB" sz="1013" b="1" dirty="0">
                <a:solidFill>
                  <a:srgbClr val="FF0000"/>
                </a:solidFill>
                <a:latin typeface="Calibri"/>
              </a:rPr>
              <a:t>31</a:t>
            </a:r>
            <a:r>
              <a:rPr lang="en-GB" sz="1013" b="1" baseline="30000" dirty="0">
                <a:solidFill>
                  <a:srgbClr val="FF0000"/>
                </a:solidFill>
                <a:latin typeface="Calibri"/>
              </a:rPr>
              <a:t>st</a:t>
            </a:r>
            <a:endParaRPr lang="en-GB" sz="1013" b="1" dirty="0">
              <a:solidFill>
                <a:srgbClr val="FF0000"/>
              </a:solidFill>
              <a:latin typeface="Calibri"/>
            </a:endParaRPr>
          </a:p>
          <a:p>
            <a:pPr algn="r" defTabSz="514350"/>
            <a:r>
              <a:rPr lang="en-GB" sz="1013" dirty="0">
                <a:solidFill>
                  <a:prstClr val="black"/>
                </a:solidFill>
                <a:latin typeface="Calibri"/>
              </a:rPr>
              <a:t>Implementation Plan</a:t>
            </a:r>
          </a:p>
        </p:txBody>
      </p:sp>
      <p:sp>
        <p:nvSpPr>
          <p:cNvPr id="61" name="Rectangle: Rounded Corners 8"/>
          <p:cNvSpPr/>
          <p:nvPr/>
        </p:nvSpPr>
        <p:spPr>
          <a:xfrm>
            <a:off x="880324" y="3200983"/>
            <a:ext cx="1387420" cy="513553"/>
          </a:xfrm>
          <a:prstGeom prst="roundRect">
            <a:avLst/>
          </a:prstGeom>
          <a:solidFill>
            <a:schemeClr val="accent5">
              <a:lumMod val="40000"/>
              <a:lumOff val="60000"/>
            </a:schemeClr>
          </a:solidFill>
          <a:ln>
            <a:solidFill>
              <a:schemeClr val="accent5"/>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14350"/>
            <a:r>
              <a:rPr lang="en-GB" sz="1013" dirty="0">
                <a:solidFill>
                  <a:prstClr val="black"/>
                </a:solidFill>
                <a:latin typeface="Calibri"/>
              </a:rPr>
              <a:t>Preliminary    </a:t>
            </a:r>
            <a:r>
              <a:rPr lang="en-GB" sz="1013" dirty="0">
                <a:solidFill>
                  <a:srgbClr val="FF0000"/>
                </a:solidFill>
                <a:latin typeface="Calibri"/>
              </a:rPr>
              <a:t>Jan </a:t>
            </a:r>
            <a:r>
              <a:rPr lang="en-GB" sz="1013" b="1" dirty="0">
                <a:solidFill>
                  <a:srgbClr val="FF0000"/>
                </a:solidFill>
                <a:latin typeface="Calibri"/>
              </a:rPr>
              <a:t>15</a:t>
            </a:r>
            <a:r>
              <a:rPr lang="en-GB" sz="1013" b="1" baseline="30000" dirty="0">
                <a:solidFill>
                  <a:srgbClr val="FF0000"/>
                </a:solidFill>
                <a:latin typeface="Calibri"/>
              </a:rPr>
              <a:t>th</a:t>
            </a:r>
            <a:r>
              <a:rPr lang="en-GB" sz="1013" dirty="0">
                <a:solidFill>
                  <a:prstClr val="black"/>
                </a:solidFill>
                <a:latin typeface="Calibri"/>
              </a:rPr>
              <a:t> </a:t>
            </a:r>
          </a:p>
          <a:p>
            <a:pPr algn="r" defTabSz="514350"/>
            <a:r>
              <a:rPr lang="en-GB" sz="1013" dirty="0">
                <a:solidFill>
                  <a:prstClr val="black"/>
                </a:solidFill>
                <a:latin typeface="Calibri"/>
              </a:rPr>
              <a:t>Financial Information &amp; Assets Inventory </a:t>
            </a:r>
          </a:p>
        </p:txBody>
      </p:sp>
      <p:sp>
        <p:nvSpPr>
          <p:cNvPr id="62" name="TextBox 61"/>
          <p:cNvSpPr txBox="1"/>
          <p:nvPr/>
        </p:nvSpPr>
        <p:spPr>
          <a:xfrm>
            <a:off x="1522905" y="4659982"/>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Clause 2.3</a:t>
            </a:r>
          </a:p>
        </p:txBody>
      </p:sp>
      <p:sp>
        <p:nvSpPr>
          <p:cNvPr id="63" name="Rectangle: Rounded Corners 8"/>
          <p:cNvSpPr/>
          <p:nvPr/>
        </p:nvSpPr>
        <p:spPr>
          <a:xfrm>
            <a:off x="6793484" y="2328522"/>
            <a:ext cx="1086743" cy="562099"/>
          </a:xfrm>
          <a:prstGeom prst="roundRect">
            <a:avLst/>
          </a:prstGeom>
          <a:solidFill>
            <a:srgbClr val="FFBDBD"/>
          </a:solidFill>
          <a:ln>
            <a:solidFill>
              <a:srgbClr val="FFBDBD"/>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60 days after</a:t>
            </a:r>
          </a:p>
          <a:p>
            <a:pPr defTabSz="514350"/>
            <a:r>
              <a:rPr lang="en-GB" sz="1013" dirty="0">
                <a:solidFill>
                  <a:srgbClr val="FF0000"/>
                </a:solidFill>
                <a:latin typeface="Calibri"/>
              </a:rPr>
              <a:t>end contract</a:t>
            </a:r>
            <a:endParaRPr lang="en-GB" sz="1013" dirty="0">
              <a:solidFill>
                <a:prstClr val="black"/>
              </a:solidFill>
              <a:latin typeface="Calibri"/>
            </a:endParaRPr>
          </a:p>
          <a:p>
            <a:pPr defTabSz="514350"/>
            <a:r>
              <a:rPr lang="en-GB" sz="1013" dirty="0">
                <a:solidFill>
                  <a:prstClr val="black"/>
                </a:solidFill>
                <a:latin typeface="Calibri"/>
              </a:rPr>
              <a:t>Final report</a:t>
            </a:r>
          </a:p>
        </p:txBody>
      </p:sp>
      <p:sp>
        <p:nvSpPr>
          <p:cNvPr id="64" name="TextBox 63">
            <a:extLst>
              <a:ext uri="{FF2B5EF4-FFF2-40B4-BE49-F238E27FC236}">
                <a16:creationId xmlns:a16="http://schemas.microsoft.com/office/drawing/2014/main" id="{09120838-C5F0-4AFF-A1DD-6046541008A6}"/>
              </a:ext>
            </a:extLst>
          </p:cNvPr>
          <p:cNvSpPr txBox="1"/>
          <p:nvPr/>
        </p:nvSpPr>
        <p:spPr>
          <a:xfrm>
            <a:off x="6366292" y="3438377"/>
            <a:ext cx="2532434" cy="1015663"/>
          </a:xfrm>
          <a:prstGeom prst="rect">
            <a:avLst/>
          </a:prstGeom>
          <a:noFill/>
          <a:ln>
            <a:solidFill>
              <a:srgbClr val="A73F3C"/>
            </a:solidFill>
          </a:ln>
        </p:spPr>
        <p:txBody>
          <a:bodyPr wrap="square" rtlCol="0">
            <a:spAutoFit/>
          </a:bodyPr>
          <a:lstStyle>
            <a:defPPr>
              <a:defRPr lang="en-US"/>
            </a:defPPr>
            <a:lvl1pPr algn="ctr">
              <a:defRPr sz="1200"/>
            </a:lvl1pPr>
          </a:lstStyle>
          <a:p>
            <a:pPr marL="171450" indent="-171450" algn="l">
              <a:buFont typeface="Arial" panose="020B0604020202020204" pitchFamily="34" charset="0"/>
              <a:buChar char="•"/>
            </a:pPr>
            <a:r>
              <a:rPr lang="en-GB" dirty="0"/>
              <a:t>Quality checked</a:t>
            </a:r>
          </a:p>
          <a:p>
            <a:pPr marL="171450" indent="-171450" algn="l">
              <a:buFont typeface="Arial" panose="020B0604020202020204" pitchFamily="34" charset="0"/>
              <a:buChar char="•"/>
            </a:pPr>
            <a:r>
              <a:rPr lang="en-GB" dirty="0"/>
              <a:t>Brief</a:t>
            </a:r>
          </a:p>
          <a:p>
            <a:pPr marL="171450" indent="-171450" algn="l">
              <a:buFont typeface="Arial" panose="020B0604020202020204" pitchFamily="34" charset="0"/>
              <a:buChar char="•"/>
            </a:pPr>
            <a:r>
              <a:rPr lang="en-GB" dirty="0"/>
              <a:t>Self standing</a:t>
            </a:r>
          </a:p>
          <a:p>
            <a:pPr marL="171450" indent="-171450" algn="l">
              <a:buFont typeface="Arial" panose="020B0604020202020204" pitchFamily="34" charset="0"/>
              <a:buChar char="•"/>
            </a:pPr>
            <a:r>
              <a:rPr lang="en-GB" dirty="0"/>
              <a:t>Only covering the referred period</a:t>
            </a:r>
          </a:p>
          <a:p>
            <a:pPr marL="171450" indent="-171450" algn="l">
              <a:buFont typeface="Arial" panose="020B0604020202020204" pitchFamily="34" charset="0"/>
              <a:buChar char="•"/>
            </a:pPr>
            <a:r>
              <a:rPr lang="en-GB" dirty="0"/>
              <a:t>In Microsoft Word (+ PDF if signed)</a:t>
            </a:r>
          </a:p>
        </p:txBody>
      </p:sp>
      <p:pic>
        <p:nvPicPr>
          <p:cNvPr id="65" name="Picture 64">
            <a:extLst>
              <a:ext uri="{FF2B5EF4-FFF2-40B4-BE49-F238E27FC236}">
                <a16:creationId xmlns:a16="http://schemas.microsoft.com/office/drawing/2014/main" id="{32FF57BC-F041-45B6-B734-396B912B09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2666" y="3549800"/>
            <a:ext cx="331469" cy="382464"/>
          </a:xfrm>
          <a:prstGeom prst="rect">
            <a:avLst/>
          </a:prstGeom>
        </p:spPr>
      </p:pic>
      <p:sp>
        <p:nvSpPr>
          <p:cNvPr id="66" name="Rectangle: Rounded Corners 8">
            <a:extLst>
              <a:ext uri="{FF2B5EF4-FFF2-40B4-BE49-F238E27FC236}">
                <a16:creationId xmlns:a16="http://schemas.microsoft.com/office/drawing/2014/main" id="{B07ED240-F83F-487B-9ED7-FCD719601545}"/>
              </a:ext>
            </a:extLst>
          </p:cNvPr>
          <p:cNvSpPr/>
          <p:nvPr/>
        </p:nvSpPr>
        <p:spPr>
          <a:xfrm>
            <a:off x="2771800" y="3477303"/>
            <a:ext cx="1886144" cy="390591"/>
          </a:xfrm>
          <a:prstGeom prst="roundRect">
            <a:avLst/>
          </a:prstGeom>
          <a:solidFill>
            <a:schemeClr val="accent4">
              <a:lumMod val="40000"/>
              <a:lumOff val="60000"/>
            </a:schemeClr>
          </a:solidFill>
          <a:ln>
            <a:solidFill>
              <a:srgbClr val="002060"/>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prstClr val="black"/>
                </a:solidFill>
              </a:rPr>
              <a:t>Institute Financial  </a:t>
            </a:r>
            <a:r>
              <a:rPr lang="en-GB" sz="1013" b="1" dirty="0">
                <a:solidFill>
                  <a:srgbClr val="FF0000"/>
                </a:solidFill>
              </a:rPr>
              <a:t>Jun 30</a:t>
            </a:r>
            <a:r>
              <a:rPr lang="en-GB" sz="1013" b="1" baseline="30000" dirty="0">
                <a:solidFill>
                  <a:srgbClr val="FF0000"/>
                </a:solidFill>
              </a:rPr>
              <a:t>th</a:t>
            </a:r>
            <a:r>
              <a:rPr lang="en-GB" sz="1013" dirty="0">
                <a:solidFill>
                  <a:prstClr val="black"/>
                </a:solidFill>
              </a:rPr>
              <a:t>  Statements and Audit Report </a:t>
            </a:r>
            <a:endParaRPr lang="en-GB" sz="1013" dirty="0">
              <a:solidFill>
                <a:prstClr val="black"/>
              </a:solidFill>
              <a:latin typeface="Calibri"/>
            </a:endParaRPr>
          </a:p>
        </p:txBody>
      </p:sp>
      <p:sp>
        <p:nvSpPr>
          <p:cNvPr id="67" name="Rectangle: Rounded Corners 8">
            <a:extLst>
              <a:ext uri="{FF2B5EF4-FFF2-40B4-BE49-F238E27FC236}">
                <a16:creationId xmlns:a16="http://schemas.microsoft.com/office/drawing/2014/main" id="{03847EBE-BACD-44D8-B64B-FB7E7E2F3F5E}"/>
              </a:ext>
            </a:extLst>
          </p:cNvPr>
          <p:cNvSpPr/>
          <p:nvPr/>
        </p:nvSpPr>
        <p:spPr>
          <a:xfrm>
            <a:off x="3361800" y="3506741"/>
            <a:ext cx="1800200" cy="361153"/>
          </a:xfrm>
          <a:prstGeom prst="roundRect">
            <a:avLst/>
          </a:prstGeom>
          <a:solidFill>
            <a:schemeClr val="accent4">
              <a:lumMod val="40000"/>
              <a:lumOff val="60000"/>
            </a:schemeClr>
          </a:solidFill>
          <a:ln>
            <a:solidFill>
              <a:srgbClr val="002060"/>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fr-FR" sz="1013" dirty="0" err="1">
                <a:solidFill>
                  <a:prstClr val="black"/>
                </a:solidFill>
              </a:rPr>
              <a:t>Letter</a:t>
            </a:r>
            <a:r>
              <a:rPr lang="fr-FR" sz="1013" dirty="0">
                <a:solidFill>
                  <a:prstClr val="black"/>
                </a:solidFill>
              </a:rPr>
              <a:t> Financial Audit </a:t>
            </a:r>
            <a:r>
              <a:rPr lang="en-GB" sz="1013" b="1" dirty="0">
                <a:solidFill>
                  <a:srgbClr val="FF0000"/>
                </a:solidFill>
              </a:rPr>
              <a:t>Jun 30</a:t>
            </a:r>
            <a:r>
              <a:rPr lang="en-GB" sz="1013" b="1" baseline="30000" dirty="0">
                <a:solidFill>
                  <a:srgbClr val="FF0000"/>
                </a:solidFill>
              </a:rPr>
              <a:t>th </a:t>
            </a:r>
            <a:r>
              <a:rPr lang="fr-FR" sz="1013" dirty="0">
                <a:solidFill>
                  <a:prstClr val="black"/>
                </a:solidFill>
              </a:rPr>
              <a:t> Opinion on </a:t>
            </a:r>
            <a:r>
              <a:rPr lang="fr-FR" sz="1013" dirty="0" err="1">
                <a:solidFill>
                  <a:prstClr val="black"/>
                </a:solidFill>
              </a:rPr>
              <a:t>Annual</a:t>
            </a:r>
            <a:r>
              <a:rPr lang="fr-FR" sz="1013" dirty="0">
                <a:solidFill>
                  <a:prstClr val="black"/>
                </a:solidFill>
              </a:rPr>
              <a:t> Report </a:t>
            </a:r>
            <a:endParaRPr lang="en-GB" sz="1013" dirty="0">
              <a:solidFill>
                <a:prstClr val="black"/>
              </a:solidFill>
              <a:latin typeface="Calibri"/>
            </a:endParaRPr>
          </a:p>
        </p:txBody>
      </p:sp>
      <p:sp>
        <p:nvSpPr>
          <p:cNvPr id="68" name="Cross 67">
            <a:extLst>
              <a:ext uri="{FF2B5EF4-FFF2-40B4-BE49-F238E27FC236}">
                <a16:creationId xmlns:a16="http://schemas.microsoft.com/office/drawing/2014/main" id="{13003651-95D8-4ABF-965E-D2D419A52EA6}"/>
              </a:ext>
            </a:extLst>
          </p:cNvPr>
          <p:cNvSpPr/>
          <p:nvPr/>
        </p:nvSpPr>
        <p:spPr>
          <a:xfrm>
            <a:off x="4306481" y="2650911"/>
            <a:ext cx="142080" cy="130689"/>
          </a:xfrm>
          <a:prstGeom prst="plus">
            <a:avLst/>
          </a:prstGeom>
          <a:solidFill>
            <a:schemeClr val="accent4">
              <a:lumMod val="40000"/>
              <a:lumOff val="60000"/>
            </a:schemeClr>
          </a:solidFill>
          <a:ln>
            <a:solidFill>
              <a:srgbClr val="00206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514350"/>
            <a:endParaRPr lang="en-GB" sz="1013">
              <a:solidFill>
                <a:prstClr val="white"/>
              </a:solidFill>
              <a:latin typeface="Calibri"/>
            </a:endParaRPr>
          </a:p>
        </p:txBody>
      </p:sp>
    </p:spTree>
    <p:extLst>
      <p:ext uri="{BB962C8B-B14F-4D97-AF65-F5344CB8AC3E}">
        <p14:creationId xmlns:p14="http://schemas.microsoft.com/office/powerpoint/2010/main" val="1030276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8"/>
                                        </p:tgtEl>
                                        <p:attrNameLst>
                                          <p:attrName>style.visibility</p:attrName>
                                        </p:attrNameLst>
                                      </p:cBhvr>
                                      <p:to>
                                        <p:strVal val="visible"/>
                                      </p:to>
                                    </p:set>
                                  </p:childTnLst>
                                </p:cTn>
                              </p:par>
                            </p:childTnLst>
                          </p:cTn>
                        </p:par>
                        <p:par>
                          <p:cTn id="47" fill="hold">
                            <p:stCondLst>
                              <p:cond delay="0"/>
                            </p:stCondLst>
                            <p:childTnLst>
                              <p:par>
                                <p:cTn id="48" presetID="1" presetClass="entr" presetSubtype="0" fill="hold" grpId="0" nodeType="afterEffect">
                                  <p:stCondLst>
                                    <p:cond delay="0"/>
                                  </p:stCondLst>
                                  <p:childTnLst>
                                    <p:set>
                                      <p:cBhvr>
                                        <p:cTn id="49" dur="1" fill="hold">
                                          <p:stCondLst>
                                            <p:cond delay="0"/>
                                          </p:stCondLst>
                                        </p:cTn>
                                        <p:tgtEl>
                                          <p:spTgt spid="63"/>
                                        </p:tgtEl>
                                        <p:attrNameLst>
                                          <p:attrName>style.visibility</p:attrName>
                                        </p:attrNameLst>
                                      </p:cBhvr>
                                      <p:to>
                                        <p:strVal val="visible"/>
                                      </p:to>
                                    </p:set>
                                  </p:childTnLst>
                                </p:cTn>
                              </p:par>
                            </p:childTnLst>
                          </p:cTn>
                        </p:par>
                        <p:par>
                          <p:cTn id="50" fill="hold">
                            <p:stCondLst>
                              <p:cond delay="0"/>
                            </p:stCondLst>
                            <p:childTnLst>
                              <p:par>
                                <p:cTn id="51" presetID="1" presetClass="entr" presetSubtype="0" fill="hold" nodeType="afterEffect">
                                  <p:stCondLst>
                                    <p:cond delay="0"/>
                                  </p:stCondLst>
                                  <p:childTnLst>
                                    <p:set>
                                      <p:cBhvr>
                                        <p:cTn id="52" dur="1" fill="hold">
                                          <p:stCondLst>
                                            <p:cond delay="0"/>
                                          </p:stCondLst>
                                        </p:cTn>
                                        <p:tgtEl>
                                          <p:spTgt spid="65"/>
                                        </p:tgtEl>
                                        <p:attrNameLst>
                                          <p:attrName>style.visibility</p:attrName>
                                        </p:attrNameLst>
                                      </p:cBhvr>
                                      <p:to>
                                        <p:strVal val="visible"/>
                                      </p:to>
                                    </p:set>
                                  </p:childTnLst>
                                </p:cTn>
                              </p:par>
                            </p:childTnLst>
                          </p:cTn>
                        </p:par>
                        <p:par>
                          <p:cTn id="53" fill="hold">
                            <p:stCondLst>
                              <p:cond delay="0"/>
                            </p:stCondLst>
                            <p:childTnLst>
                              <p:par>
                                <p:cTn id="54" presetID="1" presetClass="entr" presetSubtype="0" fill="hold" grpId="0" nodeType="afterEffect">
                                  <p:stCondLst>
                                    <p:cond delay="0"/>
                                  </p:stCondLst>
                                  <p:childTnLst>
                                    <p:set>
                                      <p:cBhvr>
                                        <p:cTn id="55" dur="1" fill="hold">
                                          <p:stCondLst>
                                            <p:cond delay="0"/>
                                          </p:stCondLst>
                                        </p:cTn>
                                        <p:tgtEl>
                                          <p:spTgt spid="64"/>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animBg="1"/>
      <p:bldP spid="23" grpId="0" animBg="1"/>
      <p:bldP spid="25" grpId="0" animBg="1"/>
      <p:bldP spid="9" grpId="0" animBg="1"/>
      <p:bldP spid="37" grpId="0" animBg="1"/>
      <p:bldP spid="38" grpId="0" animBg="1"/>
      <p:bldP spid="39" grpId="0" animBg="1"/>
      <p:bldP spid="40" grpId="0" animBg="1"/>
      <p:bldP spid="41" grpId="0" animBg="1"/>
      <p:bldP spid="56" grpId="0" animBg="1"/>
      <p:bldP spid="57" grpId="0" animBg="1"/>
      <p:bldP spid="58" grpId="0" animBg="1"/>
      <p:bldP spid="59" grpId="0" animBg="1"/>
      <p:bldP spid="60" grpId="0" animBg="1"/>
      <p:bldP spid="61" grpId="0" animBg="1"/>
      <p:bldP spid="63" grpId="0" animBg="1"/>
      <p:bldP spid="64" grpId="0" animBg="1"/>
      <p:bldP spid="66" grpId="0" animBg="1"/>
      <p:bldP spid="67" grpId="0" animBg="1"/>
      <p:bldP spid="6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D623C88-0652-4FBD-B7B8-99EEAC544D35}"/>
              </a:ext>
            </a:extLst>
          </p:cNvPr>
          <p:cNvSpPr txBox="1">
            <a:spLocks/>
          </p:cNvSpPr>
          <p:nvPr/>
        </p:nvSpPr>
        <p:spPr>
          <a:xfrm>
            <a:off x="1043608" y="627534"/>
            <a:ext cx="7643192" cy="3900186"/>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v"/>
              <a:defRPr/>
            </a:pPr>
            <a:r>
              <a:rPr lang="en-GB" altLang="en-US" sz="1100" b="1" dirty="0"/>
              <a:t>Implementation REPORTS:</a:t>
            </a:r>
          </a:p>
          <a:p>
            <a:pPr lvl="1" indent="-203200">
              <a:buFont typeface="Arial" panose="020B0604020202020204" pitchFamily="34" charset="0"/>
              <a:buChar char="•"/>
              <a:defRPr/>
            </a:pPr>
            <a:r>
              <a:rPr lang="en-GB" altLang="en-US" sz="1100" i="1" dirty="0"/>
              <a:t>Quarterly reports (QIR): </a:t>
            </a:r>
            <a:r>
              <a:rPr lang="en-GB" altLang="en-US" sz="1100" dirty="0"/>
              <a:t>report contains overview of progress, risks from previous quarter, any compliance issues etc. </a:t>
            </a:r>
          </a:p>
          <a:p>
            <a:pPr marL="742950" lvl="3" indent="-203200">
              <a:buFont typeface="Wingdings" panose="05000000000000000000" pitchFamily="2" charset="2"/>
              <a:buNone/>
              <a:defRPr/>
            </a:pPr>
            <a:r>
              <a:rPr lang="en-GB" altLang="en-US" sz="1100" dirty="0"/>
              <a:t>	due 4 times a year, on Jan 15</a:t>
            </a:r>
            <a:r>
              <a:rPr lang="en-GB" altLang="en-US" sz="1100" baseline="30000" dirty="0"/>
              <a:t>th</a:t>
            </a:r>
            <a:r>
              <a:rPr lang="en-GB" altLang="en-US" sz="1100" dirty="0"/>
              <a:t>, Apr 15</a:t>
            </a:r>
            <a:r>
              <a:rPr lang="en-GB" altLang="en-US" sz="1100" baseline="30000" dirty="0"/>
              <a:t>th</a:t>
            </a:r>
            <a:r>
              <a:rPr lang="en-GB" altLang="en-US" sz="1100" dirty="0"/>
              <a:t>, Jul 15</a:t>
            </a:r>
            <a:r>
              <a:rPr lang="en-GB" altLang="en-US" sz="1100" baseline="30000" dirty="0"/>
              <a:t>th</a:t>
            </a:r>
            <a:r>
              <a:rPr lang="en-GB" altLang="en-US" sz="1100" dirty="0"/>
              <a:t> and Oct 15</a:t>
            </a:r>
            <a:r>
              <a:rPr lang="en-GB" altLang="en-US" sz="1100" baseline="30000" dirty="0"/>
              <a:t>th</a:t>
            </a:r>
            <a:r>
              <a:rPr lang="en-GB" altLang="en-US" sz="1100" dirty="0"/>
              <a:t> (whatever is the starting date of the contract) </a:t>
            </a:r>
            <a:r>
              <a:rPr lang="en-GB" altLang="en-US" sz="1100" dirty="0">
                <a:solidFill>
                  <a:schemeClr val="accent2">
                    <a:lumMod val="60000"/>
                    <a:lumOff val="40000"/>
                  </a:schemeClr>
                </a:solidFill>
              </a:rPr>
              <a:t>– Strict deadline</a:t>
            </a:r>
          </a:p>
          <a:p>
            <a:pPr marL="742950" lvl="3" indent="-203200">
              <a:buFont typeface="Wingdings" panose="05000000000000000000" pitchFamily="2" charset="2"/>
              <a:buNone/>
              <a:defRPr/>
            </a:pPr>
            <a:endParaRPr lang="en-GB" altLang="en-US" sz="1100" dirty="0"/>
          </a:p>
          <a:p>
            <a:pPr lvl="1" indent="-203200">
              <a:buFont typeface="Arial" panose="020B0604020202020204" pitchFamily="34" charset="0"/>
              <a:buChar char="•"/>
              <a:defRPr/>
            </a:pPr>
            <a:r>
              <a:rPr lang="en-GB" altLang="en-US" sz="1100" i="1" dirty="0"/>
              <a:t>Annual reports (AIR): </a:t>
            </a:r>
            <a:r>
              <a:rPr lang="en-GB" altLang="en-US" sz="1100" dirty="0"/>
              <a:t>report contains overview of progress, risks from previous year, any compliance issues etc. </a:t>
            </a:r>
          </a:p>
          <a:p>
            <a:pPr marL="742950" lvl="3" indent="-203200">
              <a:buFont typeface="Wingdings" panose="05000000000000000000" pitchFamily="2" charset="2"/>
              <a:buNone/>
              <a:defRPr/>
            </a:pPr>
            <a:r>
              <a:rPr lang="en-GB" altLang="en-US" sz="1100" dirty="0"/>
              <a:t>	due annually on February 28</a:t>
            </a:r>
            <a:r>
              <a:rPr lang="en-GB" altLang="en-US" sz="1100" baseline="30000" dirty="0"/>
              <a:t>th </a:t>
            </a:r>
            <a:r>
              <a:rPr lang="en-GB" altLang="en-US" sz="1100" dirty="0">
                <a:solidFill>
                  <a:schemeClr val="accent2">
                    <a:lumMod val="60000"/>
                    <a:lumOff val="40000"/>
                  </a:schemeClr>
                </a:solidFill>
              </a:rPr>
              <a:t>– Strict deadline</a:t>
            </a:r>
            <a:endParaRPr lang="en-GB" altLang="en-US" sz="1100" baseline="30000" dirty="0">
              <a:solidFill>
                <a:schemeClr val="accent2">
                  <a:lumMod val="60000"/>
                  <a:lumOff val="40000"/>
                </a:schemeClr>
              </a:solidFill>
            </a:endParaRPr>
          </a:p>
          <a:p>
            <a:pPr marL="742950" lvl="3" indent="-203200">
              <a:buFont typeface="Arial" panose="020B0604020202020204" pitchFamily="34" charset="0"/>
              <a:buChar char="•"/>
              <a:defRPr/>
            </a:pPr>
            <a:endParaRPr lang="en-GB" altLang="en-US" sz="1100" baseline="30000" dirty="0"/>
          </a:p>
          <a:p>
            <a:pPr lvl="1" indent="-203200">
              <a:buFont typeface="Arial" panose="020B0604020202020204" pitchFamily="34" charset="0"/>
              <a:buChar char="•"/>
              <a:defRPr/>
            </a:pPr>
            <a:r>
              <a:rPr lang="en-GB" altLang="en-US" sz="1100" i="1" dirty="0"/>
              <a:t>Final report: </a:t>
            </a:r>
            <a:r>
              <a:rPr lang="en-GB" altLang="en-US" sz="1100" dirty="0"/>
              <a:t>report contains overview of actual achievements in the performance of this Agreement, totals of prices claimed and costs and expenses incurred  </a:t>
            </a:r>
          </a:p>
          <a:p>
            <a:pPr lvl="1" indent="-203200">
              <a:buNone/>
              <a:defRPr/>
            </a:pPr>
            <a:r>
              <a:rPr lang="en-GB" altLang="en-US" sz="1100" dirty="0"/>
              <a:t>	due 60 days after the end of the contract</a:t>
            </a:r>
          </a:p>
          <a:p>
            <a:pPr marL="901700" lvl="3" indent="0">
              <a:buFont typeface="Wingdings" panose="05000000000000000000" pitchFamily="2" charset="2"/>
              <a:buNone/>
              <a:defRPr/>
            </a:pPr>
            <a:endParaRPr lang="en-GB" altLang="en-US" sz="1100" dirty="0"/>
          </a:p>
          <a:p>
            <a:pPr>
              <a:buFont typeface="Wingdings" panose="05000000000000000000" pitchFamily="2" charset="2"/>
              <a:buChar char="v"/>
              <a:defRPr/>
            </a:pPr>
            <a:r>
              <a:rPr lang="en-GB" altLang="en-US" sz="1100" b="1" dirty="0"/>
              <a:t>Preliminary Financial Information (PFI)</a:t>
            </a:r>
            <a:r>
              <a:rPr lang="en-GB" altLang="en-US" sz="1100" dirty="0"/>
              <a:t>: based on ECMWF reporting template (will be provided in due course)</a:t>
            </a:r>
          </a:p>
          <a:p>
            <a:pPr marL="901700" lvl="3" indent="0">
              <a:buFont typeface="Wingdings" panose="05000000000000000000" pitchFamily="2" charset="2"/>
              <a:buNone/>
              <a:defRPr/>
            </a:pPr>
            <a:r>
              <a:rPr lang="en-GB" altLang="en-US" sz="1100" dirty="0"/>
              <a:t>due annually on January 15</a:t>
            </a:r>
            <a:r>
              <a:rPr lang="en-GB" altLang="en-US" sz="1100" baseline="30000" dirty="0"/>
              <a:t>th </a:t>
            </a:r>
            <a:r>
              <a:rPr lang="en-GB" altLang="en-US" sz="1100" dirty="0">
                <a:solidFill>
                  <a:schemeClr val="accent2">
                    <a:lumMod val="60000"/>
                    <a:lumOff val="40000"/>
                  </a:schemeClr>
                </a:solidFill>
              </a:rPr>
              <a:t>– Strict deadline</a:t>
            </a:r>
          </a:p>
          <a:p>
            <a:pPr marL="901700" lvl="3" indent="0">
              <a:buFont typeface="Wingdings" panose="05000000000000000000" pitchFamily="2" charset="2"/>
              <a:buNone/>
              <a:defRPr/>
            </a:pPr>
            <a:endParaRPr lang="en-GB" altLang="en-US" sz="1100" dirty="0">
              <a:solidFill>
                <a:schemeClr val="accent2">
                  <a:lumMod val="60000"/>
                  <a:lumOff val="40000"/>
                </a:schemeClr>
              </a:solidFill>
            </a:endParaRPr>
          </a:p>
          <a:p>
            <a:pPr>
              <a:buFont typeface="Wingdings" panose="05000000000000000000" pitchFamily="2" charset="2"/>
              <a:buChar char="v"/>
              <a:defRPr/>
            </a:pPr>
            <a:r>
              <a:rPr lang="en-GB" altLang="en-US" sz="1100" b="1" dirty="0"/>
              <a:t>Implementation PLANS: </a:t>
            </a:r>
            <a:r>
              <a:rPr lang="en-GB" altLang="en-US" sz="1100" dirty="0"/>
              <a:t>will have to meet with ECMWF’s requirements and will feed into ECMWF’s own implementation plan for provision of C3S (as appropriate) in the next year (n+1) of the Copernicus Programme.</a:t>
            </a:r>
          </a:p>
          <a:p>
            <a:pPr lvl="1" indent="-203200">
              <a:buFont typeface="Arial" panose="020B0604020202020204" pitchFamily="34" charset="0"/>
              <a:buChar char="•"/>
              <a:defRPr/>
            </a:pPr>
            <a:r>
              <a:rPr lang="en-GB" altLang="en-US" sz="1100" i="1" dirty="0"/>
              <a:t>Draft implementation plans for the year N+1</a:t>
            </a:r>
          </a:p>
          <a:p>
            <a:pPr marL="742950" lvl="3" indent="-203200">
              <a:buFont typeface="Wingdings" panose="05000000000000000000" pitchFamily="2" charset="2"/>
              <a:buNone/>
              <a:defRPr/>
            </a:pPr>
            <a:r>
              <a:rPr lang="en-GB" altLang="en-US" sz="1100" dirty="0"/>
              <a:t>	due annually in February of the year N </a:t>
            </a:r>
            <a:r>
              <a:rPr lang="en-GB" altLang="en-US" sz="1100" dirty="0">
                <a:solidFill>
                  <a:schemeClr val="accent2">
                    <a:lumMod val="60000"/>
                    <a:lumOff val="40000"/>
                  </a:schemeClr>
                </a:solidFill>
              </a:rPr>
              <a:t>– Strict deadline</a:t>
            </a:r>
          </a:p>
          <a:p>
            <a:pPr marL="742950" lvl="3" indent="-203200">
              <a:buFont typeface="Wingdings" panose="05000000000000000000" pitchFamily="2" charset="2"/>
              <a:buNone/>
              <a:defRPr/>
            </a:pPr>
            <a:endParaRPr lang="en-GB" altLang="en-US" sz="1100" dirty="0"/>
          </a:p>
          <a:p>
            <a:pPr lvl="1" indent="-203200">
              <a:buFont typeface="Arial" panose="020B0604020202020204" pitchFamily="34" charset="0"/>
              <a:buChar char="•"/>
              <a:defRPr/>
            </a:pPr>
            <a:r>
              <a:rPr lang="en-GB" altLang="en-US" sz="1100" i="1" dirty="0"/>
              <a:t>Finalised implementation plans for the year N+1</a:t>
            </a:r>
          </a:p>
          <a:p>
            <a:pPr marL="720725" lvl="1" indent="-90488">
              <a:buNone/>
              <a:defRPr/>
            </a:pPr>
            <a:r>
              <a:rPr lang="en-GB" altLang="en-US" sz="1100" dirty="0"/>
              <a:t>	due annually in October of the year N </a:t>
            </a:r>
            <a:r>
              <a:rPr lang="en-GB" altLang="en-US" sz="1100" dirty="0">
                <a:solidFill>
                  <a:schemeClr val="accent2">
                    <a:lumMod val="60000"/>
                    <a:lumOff val="40000"/>
                  </a:schemeClr>
                </a:solidFill>
              </a:rPr>
              <a:t>– Strict deadline</a:t>
            </a:r>
          </a:p>
          <a:p>
            <a:pPr marL="901700" lvl="3" indent="0">
              <a:buFont typeface="Wingdings" panose="05000000000000000000" pitchFamily="2" charset="2"/>
              <a:buNone/>
              <a:defRPr/>
            </a:pPr>
            <a:endParaRPr lang="en-GB" altLang="en-US" sz="900" dirty="0">
              <a:solidFill>
                <a:schemeClr val="accent2">
                  <a:lumMod val="60000"/>
                  <a:lumOff val="40000"/>
                </a:schemeClr>
              </a:solidFill>
            </a:endParaRPr>
          </a:p>
        </p:txBody>
      </p:sp>
      <p:sp>
        <p:nvSpPr>
          <p:cNvPr id="2" name="Title 1">
            <a:extLst>
              <a:ext uri="{FF2B5EF4-FFF2-40B4-BE49-F238E27FC236}">
                <a16:creationId xmlns:a16="http://schemas.microsoft.com/office/drawing/2014/main" id="{C8609CE9-0642-4B48-9B33-9B4C73707F7C}"/>
              </a:ext>
            </a:extLst>
          </p:cNvPr>
          <p:cNvSpPr>
            <a:spLocks noGrp="1"/>
          </p:cNvSpPr>
          <p:nvPr>
            <p:ph type="title"/>
          </p:nvPr>
        </p:nvSpPr>
        <p:spPr/>
        <p:txBody>
          <a:bodyPr/>
          <a:lstStyle/>
          <a:p>
            <a:r>
              <a:rPr lang="en-GB" dirty="0"/>
              <a:t>Contractual Obligations – Reporting</a:t>
            </a:r>
          </a:p>
        </p:txBody>
      </p:sp>
      <p:sp>
        <p:nvSpPr>
          <p:cNvPr id="9" name="TextBox 8">
            <a:extLst>
              <a:ext uri="{FF2B5EF4-FFF2-40B4-BE49-F238E27FC236}">
                <a16:creationId xmlns:a16="http://schemas.microsoft.com/office/drawing/2014/main" id="{EB22C722-94CC-419E-AE0B-B98C0C24F712}"/>
              </a:ext>
            </a:extLst>
          </p:cNvPr>
          <p:cNvSpPr txBox="1"/>
          <p:nvPr/>
        </p:nvSpPr>
        <p:spPr>
          <a:xfrm>
            <a:off x="1522905" y="4717182"/>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Clause 2.3</a:t>
            </a:r>
          </a:p>
        </p:txBody>
      </p:sp>
    </p:spTree>
    <p:extLst>
      <p:ext uri="{BB962C8B-B14F-4D97-AF65-F5344CB8AC3E}">
        <p14:creationId xmlns:p14="http://schemas.microsoft.com/office/powerpoint/2010/main" val="1760985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5505249" y="682934"/>
            <a:ext cx="3232084" cy="401076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p:cNvSpPr/>
          <p:nvPr/>
        </p:nvSpPr>
        <p:spPr>
          <a:xfrm>
            <a:off x="940178" y="682934"/>
            <a:ext cx="3166836" cy="401076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2" name="Content Placeholder 1"/>
          <p:cNvSpPr txBox="1">
            <a:spLocks/>
          </p:cNvSpPr>
          <p:nvPr/>
        </p:nvSpPr>
        <p:spPr>
          <a:xfrm>
            <a:off x="1068654" y="667911"/>
            <a:ext cx="2972000" cy="1222899"/>
          </a:xfrm>
          <a:prstGeom prst="rect">
            <a:avLst/>
          </a:prstGeom>
        </p:spPr>
        <p:txBody>
          <a:bodyPr vert="horz" lIns="68580" tIns="34290" rIns="68580" bIns="34290" rtlCol="0">
            <a:normAutofit/>
          </a:bodyPr>
          <a:lstStyle>
            <a:lvl1pPr marL="457189" indent="-457189"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0" indent="0" algn="ctr">
              <a:spcBef>
                <a:spcPts val="0"/>
              </a:spcBef>
              <a:buNone/>
            </a:pPr>
            <a:r>
              <a:rPr lang="en-GB" sz="2400" dirty="0"/>
              <a:t>At</a:t>
            </a:r>
          </a:p>
          <a:p>
            <a:pPr marL="0" indent="0" algn="ctr">
              <a:spcBef>
                <a:spcPts val="0"/>
              </a:spcBef>
              <a:buNone/>
            </a:pPr>
            <a:r>
              <a:rPr lang="en-GB" sz="2400" dirty="0"/>
              <a:t>prime contractor</a:t>
            </a:r>
          </a:p>
          <a:p>
            <a:pPr marL="0" indent="0" algn="ctr">
              <a:spcBef>
                <a:spcPts val="0"/>
              </a:spcBef>
              <a:buNone/>
            </a:pPr>
            <a:r>
              <a:rPr lang="en-GB" sz="2400" dirty="0"/>
              <a:t>level</a:t>
            </a:r>
          </a:p>
        </p:txBody>
      </p:sp>
      <p:sp>
        <p:nvSpPr>
          <p:cNvPr id="19" name="Title 3">
            <a:extLst>
              <a:ext uri="{FF2B5EF4-FFF2-40B4-BE49-F238E27FC236}">
                <a16:creationId xmlns:a16="http://schemas.microsoft.com/office/drawing/2014/main" id="{A9286ED0-68DF-40A8-B51D-A68F891CB75D}"/>
              </a:ext>
            </a:extLst>
          </p:cNvPr>
          <p:cNvSpPr>
            <a:spLocks noGrp="1"/>
          </p:cNvSpPr>
          <p:nvPr>
            <p:ph type="title"/>
          </p:nvPr>
        </p:nvSpPr>
        <p:spPr/>
        <p:txBody>
          <a:bodyPr/>
          <a:lstStyle/>
          <a:p>
            <a:r>
              <a:rPr lang="en-GB" dirty="0"/>
              <a:t>Contractual Obligations – Audits</a:t>
            </a:r>
          </a:p>
        </p:txBody>
      </p:sp>
      <p:sp>
        <p:nvSpPr>
          <p:cNvPr id="2" name="Content Placeholder 1"/>
          <p:cNvSpPr>
            <a:spLocks noGrp="1"/>
          </p:cNvSpPr>
          <p:nvPr>
            <p:ph idx="1"/>
          </p:nvPr>
        </p:nvSpPr>
        <p:spPr>
          <a:xfrm>
            <a:off x="1060368" y="2046175"/>
            <a:ext cx="2300842" cy="2476440"/>
          </a:xfrm>
        </p:spPr>
        <p:txBody>
          <a:bodyPr>
            <a:normAutofit/>
          </a:bodyPr>
          <a:lstStyle/>
          <a:p>
            <a:pPr marL="0" indent="0">
              <a:spcBef>
                <a:spcPts val="0"/>
              </a:spcBef>
              <a:buNone/>
            </a:pPr>
            <a:r>
              <a:rPr lang="en-GB" sz="1350" dirty="0"/>
              <a:t>Due annually:</a:t>
            </a:r>
          </a:p>
          <a:p>
            <a:pPr marL="0" indent="0">
              <a:spcBef>
                <a:spcPts val="0"/>
              </a:spcBef>
              <a:buNone/>
            </a:pPr>
            <a:endParaRPr lang="en-GB" sz="600" dirty="0"/>
          </a:p>
          <a:p>
            <a:pPr marL="0" lvl="3" indent="0">
              <a:buNone/>
              <a:defRPr/>
            </a:pPr>
            <a:r>
              <a:rPr lang="en-GB" altLang="en-US" sz="1350" b="1" dirty="0"/>
              <a:t>1) copy of institute’s audited annual report</a:t>
            </a:r>
          </a:p>
        </p:txBody>
      </p:sp>
      <p:sp>
        <p:nvSpPr>
          <p:cNvPr id="17" name="Content Placeholder 1"/>
          <p:cNvSpPr>
            <a:spLocks noGrp="1"/>
          </p:cNvSpPr>
          <p:nvPr>
            <p:ph sz="half" idx="4294967295"/>
          </p:nvPr>
        </p:nvSpPr>
        <p:spPr>
          <a:xfrm>
            <a:off x="5796136" y="2509838"/>
            <a:ext cx="2809590" cy="563562"/>
          </a:xfrm>
        </p:spPr>
        <p:txBody>
          <a:bodyPr>
            <a:normAutofit/>
          </a:bodyPr>
          <a:lstStyle/>
          <a:p>
            <a:pPr marL="0" indent="0">
              <a:buNone/>
            </a:pPr>
            <a:r>
              <a:rPr lang="en-GB" sz="1350" b="1" dirty="0"/>
              <a:t>Depends on prime contractor internal procedures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9221" y="2383566"/>
            <a:ext cx="288596" cy="267425"/>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8036" y="2939437"/>
            <a:ext cx="288596" cy="267425"/>
          </a:xfrm>
          <a:prstGeom prst="rect">
            <a:avLst/>
          </a:prstGeom>
        </p:spPr>
      </p:pic>
      <p:sp>
        <p:nvSpPr>
          <p:cNvPr id="15" name="Content Placeholder 1"/>
          <p:cNvSpPr txBox="1">
            <a:spLocks/>
          </p:cNvSpPr>
          <p:nvPr/>
        </p:nvSpPr>
        <p:spPr>
          <a:xfrm>
            <a:off x="1060367" y="2922022"/>
            <a:ext cx="2659890" cy="828787"/>
          </a:xfrm>
          <a:prstGeom prst="rect">
            <a:avLst/>
          </a:prstGeom>
        </p:spPr>
        <p:txBody>
          <a:bodyPr vert="horz" lIns="68580" tIns="34290" rIns="68580" bIns="34290" rtlCol="0">
            <a:normAutofit/>
          </a:bodyPr>
          <a:lstStyle>
            <a:lvl1pPr marL="457189" indent="-457189"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0" lvl="3" indent="0">
              <a:buNone/>
              <a:defRPr/>
            </a:pPr>
            <a:r>
              <a:rPr lang="en-GB" altLang="en-US" sz="1350" b="1" dirty="0"/>
              <a:t>2) letter from an auditor</a:t>
            </a:r>
          </a:p>
          <a:p>
            <a:pPr marL="0" lvl="3" indent="0">
              <a:buNone/>
              <a:defRPr/>
            </a:pPr>
            <a:r>
              <a:rPr lang="en-GB" altLang="en-US" sz="1350" dirty="0"/>
              <a:t>(opinion on the last Annual Implementation Report)</a:t>
            </a:r>
          </a:p>
        </p:txBody>
      </p:sp>
      <p:sp>
        <p:nvSpPr>
          <p:cNvPr id="5" name="TextBox 4"/>
          <p:cNvSpPr txBox="1"/>
          <p:nvPr/>
        </p:nvSpPr>
        <p:spPr>
          <a:xfrm>
            <a:off x="1060367" y="3795886"/>
            <a:ext cx="2545568" cy="969496"/>
          </a:xfrm>
          <a:prstGeom prst="rect">
            <a:avLst/>
          </a:prstGeom>
          <a:noFill/>
        </p:spPr>
        <p:txBody>
          <a:bodyPr wrap="square" rtlCol="0">
            <a:spAutoFit/>
          </a:bodyPr>
          <a:lstStyle/>
          <a:p>
            <a:pPr marL="0" lvl="3">
              <a:defRPr/>
            </a:pPr>
            <a:r>
              <a:rPr lang="fr-FR" sz="3000" b="1" dirty="0"/>
              <a:t>              +</a:t>
            </a:r>
            <a:endParaRPr lang="en-GB" sz="3000" b="1" dirty="0"/>
          </a:p>
          <a:p>
            <a:pPr marL="0" lvl="3">
              <a:defRPr/>
            </a:pPr>
            <a:r>
              <a:rPr lang="en-GB" altLang="en-US" sz="1350" dirty="0"/>
              <a:t>Possible audits conducted by ECMWF or the EC</a:t>
            </a:r>
            <a:endParaRPr lang="en-GB" sz="1350" dirty="0"/>
          </a:p>
        </p:txBody>
      </p:sp>
      <p:sp>
        <p:nvSpPr>
          <p:cNvPr id="20" name="Content Placeholder 1"/>
          <p:cNvSpPr txBox="1">
            <a:spLocks/>
          </p:cNvSpPr>
          <p:nvPr/>
        </p:nvSpPr>
        <p:spPr>
          <a:xfrm>
            <a:off x="5633725" y="667911"/>
            <a:ext cx="2972000" cy="1222899"/>
          </a:xfrm>
          <a:prstGeom prst="rect">
            <a:avLst/>
          </a:prstGeom>
        </p:spPr>
        <p:txBody>
          <a:bodyPr vert="horz" lIns="68580" tIns="34290" rIns="68580" bIns="34290" rtlCol="0">
            <a:normAutofit/>
          </a:bodyPr>
          <a:lstStyle>
            <a:lvl1pPr marL="457189" indent="-457189"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0" indent="0" algn="ctr">
              <a:spcBef>
                <a:spcPts val="0"/>
              </a:spcBef>
              <a:buNone/>
            </a:pPr>
            <a:r>
              <a:rPr lang="en-GB" sz="2400" dirty="0"/>
              <a:t>At</a:t>
            </a:r>
          </a:p>
          <a:p>
            <a:pPr marL="0" indent="0" algn="ctr">
              <a:spcBef>
                <a:spcPts val="0"/>
              </a:spcBef>
              <a:buNone/>
            </a:pPr>
            <a:r>
              <a:rPr lang="en-GB" sz="2400" dirty="0"/>
              <a:t>subcontractor</a:t>
            </a:r>
          </a:p>
          <a:p>
            <a:pPr marL="0" indent="0" algn="ctr">
              <a:spcBef>
                <a:spcPts val="0"/>
              </a:spcBef>
              <a:buNone/>
            </a:pPr>
            <a:r>
              <a:rPr lang="en-GB" sz="2400" dirty="0"/>
              <a:t>level</a:t>
            </a:r>
          </a:p>
        </p:txBody>
      </p:sp>
      <p:sp>
        <p:nvSpPr>
          <p:cNvPr id="22" name="TextBox 21"/>
          <p:cNvSpPr txBox="1"/>
          <p:nvPr/>
        </p:nvSpPr>
        <p:spPr>
          <a:xfrm>
            <a:off x="5625439" y="3795886"/>
            <a:ext cx="2659890" cy="969496"/>
          </a:xfrm>
          <a:prstGeom prst="rect">
            <a:avLst/>
          </a:prstGeom>
          <a:noFill/>
        </p:spPr>
        <p:txBody>
          <a:bodyPr wrap="square" rtlCol="0">
            <a:spAutoFit/>
          </a:bodyPr>
          <a:lstStyle/>
          <a:p>
            <a:pPr marL="0" lvl="3">
              <a:defRPr/>
            </a:pPr>
            <a:r>
              <a:rPr lang="fr-FR" sz="3000" b="1" dirty="0"/>
              <a:t>              +</a:t>
            </a:r>
            <a:endParaRPr lang="en-GB" sz="3000" b="1" dirty="0"/>
          </a:p>
          <a:p>
            <a:pPr marL="0" lvl="3">
              <a:defRPr/>
            </a:pPr>
            <a:r>
              <a:rPr lang="en-GB" altLang="en-US" sz="1350" dirty="0"/>
              <a:t>Possible audits conducted by ECMWF or the EC</a:t>
            </a:r>
            <a:endParaRPr lang="en-GB" sz="1350" dirty="0"/>
          </a:p>
        </p:txBody>
      </p:sp>
      <p:sp>
        <p:nvSpPr>
          <p:cNvPr id="18" name="TextBox 17"/>
          <p:cNvSpPr txBox="1"/>
          <p:nvPr/>
        </p:nvSpPr>
        <p:spPr>
          <a:xfrm>
            <a:off x="384369" y="4758966"/>
            <a:ext cx="3971607" cy="276999"/>
          </a:xfrm>
          <a:prstGeom prst="rect">
            <a:avLst/>
          </a:prstGeom>
          <a:noFill/>
        </p:spPr>
        <p:txBody>
          <a:bodyPr wrap="square" rtlCol="0">
            <a:spAutoFit/>
          </a:bodyPr>
          <a:lstStyle/>
          <a:p>
            <a:r>
              <a:rPr lang="en-GB" sz="1200" i="1" dirty="0">
                <a:solidFill>
                  <a:schemeClr val="accent6">
                    <a:lumMod val="50000"/>
                  </a:schemeClr>
                </a:solidFill>
              </a:rPr>
              <a:t>Details available in Framework Agreement  Clauses 2.3,  5.1</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7014" y="875155"/>
            <a:ext cx="4307814" cy="3226199"/>
          </a:xfrm>
          <a:prstGeom prst="rect">
            <a:avLst/>
          </a:prstGeom>
          <a:effectLst>
            <a:outerShdw blurRad="63500" sx="102000" sy="102000" algn="ctr" rotWithShape="0">
              <a:prstClr val="black">
                <a:alpha val="40000"/>
              </a:prstClr>
            </a:outerShdw>
          </a:effectLst>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0843" y="76653"/>
            <a:ext cx="3699077" cy="5066848"/>
          </a:xfrm>
          <a:prstGeom prst="rect">
            <a:avLst/>
          </a:prstGeom>
          <a:effectLst>
            <a:outerShdw blurRad="63500" sx="102000" sy="102000" algn="ctr" rotWithShape="0">
              <a:prstClr val="black">
                <a:alpha val="40000"/>
              </a:prstClr>
            </a:outerShdw>
          </a:effectLst>
        </p:spPr>
      </p:pic>
      <p:sp>
        <p:nvSpPr>
          <p:cNvPr id="3" name="TextBox 2">
            <a:extLst>
              <a:ext uri="{FF2B5EF4-FFF2-40B4-BE49-F238E27FC236}">
                <a16:creationId xmlns:a16="http://schemas.microsoft.com/office/drawing/2014/main" id="{7F5E444F-B66E-4595-A978-E91F9800C28E}"/>
              </a:ext>
            </a:extLst>
          </p:cNvPr>
          <p:cNvSpPr txBox="1"/>
          <p:nvPr/>
        </p:nvSpPr>
        <p:spPr>
          <a:xfrm>
            <a:off x="1097330" y="3630623"/>
            <a:ext cx="2943324" cy="340519"/>
          </a:xfrm>
          <a:prstGeom prst="round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wrap="square" rtlCol="0">
            <a:spAutoFit/>
          </a:bodyPr>
          <a:lstStyle/>
          <a:p>
            <a:pPr algn="ctr"/>
            <a:r>
              <a:rPr lang="en-GB" sz="700" dirty="0">
                <a:ln w="0"/>
                <a:solidFill>
                  <a:schemeClr val="tx1"/>
                </a:solidFill>
              </a:rPr>
              <a:t>Audit opinion on all four points as laid down in Clause 2.3.1.4 of the T&amp;Cs (version Oct 2015) or Clause 2.3.1.3 of the T&amp;Cs (version May 2018) </a:t>
            </a:r>
          </a:p>
        </p:txBody>
      </p:sp>
    </p:spTree>
    <p:extLst>
      <p:ext uri="{BB962C8B-B14F-4D97-AF65-F5344CB8AC3E}">
        <p14:creationId xmlns:p14="http://schemas.microsoft.com/office/powerpoint/2010/main" val="33573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7" grpId="0" build="p"/>
      <p:bldP spid="15" grpId="0"/>
      <p:bldP spid="5" grpId="0"/>
      <p:bldP spid="22"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99CDC7-BFD4-45CC-8D67-EDF945B1B817}"/>
              </a:ext>
            </a:extLst>
          </p:cNvPr>
          <p:cNvSpPr>
            <a:spLocks noGrp="1"/>
          </p:cNvSpPr>
          <p:nvPr>
            <p:ph type="title"/>
          </p:nvPr>
        </p:nvSpPr>
        <p:spPr/>
        <p:txBody>
          <a:bodyPr/>
          <a:lstStyle/>
          <a:p>
            <a:r>
              <a:rPr lang="en-GB" dirty="0"/>
              <a:t>Audits performed by ECMWF</a:t>
            </a:r>
          </a:p>
        </p:txBody>
      </p:sp>
      <p:sp>
        <p:nvSpPr>
          <p:cNvPr id="5" name="Content Placeholder 1">
            <a:extLst>
              <a:ext uri="{FF2B5EF4-FFF2-40B4-BE49-F238E27FC236}">
                <a16:creationId xmlns:a16="http://schemas.microsoft.com/office/drawing/2014/main" id="{3CA40EFC-2C35-4F1C-BC02-624EB2484B98}"/>
              </a:ext>
            </a:extLst>
          </p:cNvPr>
          <p:cNvSpPr txBox="1">
            <a:spLocks/>
          </p:cNvSpPr>
          <p:nvPr/>
        </p:nvSpPr>
        <p:spPr>
          <a:xfrm>
            <a:off x="1475656" y="699542"/>
            <a:ext cx="7211144" cy="38884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buNone/>
            </a:pPr>
            <a:r>
              <a:rPr lang="en-GB" sz="1350" dirty="0"/>
              <a:t>An audit company appointed by ECMWF performs </a:t>
            </a:r>
            <a:r>
              <a:rPr lang="en-GB" sz="1350" b="1" dirty="0"/>
              <a:t>ex-ante and ex-post financial controls </a:t>
            </a:r>
            <a:r>
              <a:rPr lang="en-GB" sz="1350" dirty="0"/>
              <a:t>including on-site checks on a sample of transactions made by ECMWF and the Contractors to its subcontractors to ensure that such transactions:</a:t>
            </a:r>
          </a:p>
          <a:p>
            <a:pPr marL="630238" lvl="2"/>
            <a:r>
              <a:rPr lang="en-GB" sz="1350" dirty="0"/>
              <a:t>are legal and regular, </a:t>
            </a:r>
          </a:p>
          <a:p>
            <a:pPr marL="630238" lvl="2"/>
            <a:r>
              <a:rPr lang="en-GB" sz="1350" dirty="0"/>
              <a:t>based on correct information as provided by the contractor during the negotiation phase, </a:t>
            </a:r>
          </a:p>
          <a:p>
            <a:pPr marL="630238" lvl="2"/>
            <a:r>
              <a:rPr lang="en-GB" sz="1350" dirty="0"/>
              <a:t>are implemented according to the principles of sound financial management and using adequate financial controls and checks. </a:t>
            </a:r>
          </a:p>
          <a:p>
            <a:pPr marL="285750" lvl="2" indent="-285750">
              <a:buFont typeface="Wingdings" panose="05000000000000000000" pitchFamily="2" charset="2"/>
              <a:buChar char="Ø"/>
            </a:pPr>
            <a:endParaRPr lang="en-GB" sz="1350" dirty="0"/>
          </a:p>
          <a:p>
            <a:pPr marL="285750" lvl="2" indent="-285750">
              <a:buFont typeface="Wingdings" panose="05000000000000000000" pitchFamily="2" charset="2"/>
              <a:buChar char="Ø"/>
            </a:pPr>
            <a:r>
              <a:rPr lang="en-GB" sz="1350" dirty="0"/>
              <a:t>The scope of the ‘agreed upon procedure’ financial audits shall take into account the nature of the payment schemes (cost-reimbursement or fixed price) and the risk profile of the contract, </a:t>
            </a:r>
          </a:p>
          <a:p>
            <a:pPr marL="285750" lvl="2" indent="-285750">
              <a:buFont typeface="Wingdings" panose="05000000000000000000" pitchFamily="2" charset="2"/>
              <a:buChar char="Ø"/>
            </a:pPr>
            <a:r>
              <a:rPr lang="en-GB" sz="1350" dirty="0"/>
              <a:t>Based on the outcome of the audit, contractors may need to provide additional clarifications and justification and if needed a reclaim of funds may be initiated by ECMWF, </a:t>
            </a:r>
          </a:p>
          <a:p>
            <a:pPr marL="285750" lvl="2" indent="-285750">
              <a:buFont typeface="Wingdings" panose="05000000000000000000" pitchFamily="2" charset="2"/>
              <a:buChar char="Ø"/>
            </a:pPr>
            <a:r>
              <a:rPr lang="en-GB" sz="1350" dirty="0"/>
              <a:t>The auditors may raise additional questions in scope of data collection on lessons learnt for internal programme implementation purposes at ECMWF,</a:t>
            </a:r>
          </a:p>
          <a:p>
            <a:pPr marL="285750" lvl="2" indent="-285750">
              <a:buFont typeface="Wingdings" panose="05000000000000000000" pitchFamily="2" charset="2"/>
              <a:buChar char="Ø"/>
            </a:pPr>
            <a:r>
              <a:rPr lang="en-GB" sz="1350" dirty="0"/>
              <a:t>Outcomes of the audit reports shall be communicated to the European Commission, </a:t>
            </a:r>
          </a:p>
          <a:p>
            <a:pPr marL="285750" lvl="2" indent="-285750">
              <a:buFont typeface="Wingdings" panose="05000000000000000000" pitchFamily="2" charset="2"/>
              <a:buChar char="Ø"/>
            </a:pPr>
            <a:r>
              <a:rPr lang="en-GB" sz="1350" dirty="0"/>
              <a:t>Contractors are obliged to provide full support to the auditors.</a:t>
            </a:r>
          </a:p>
          <a:p>
            <a:pPr marL="533400">
              <a:buFont typeface="Calibri" panose="020F0502020204030204" pitchFamily="34" charset="0"/>
              <a:buChar char="→"/>
            </a:pPr>
            <a:endParaRPr lang="en-GB" sz="1350" dirty="0"/>
          </a:p>
        </p:txBody>
      </p:sp>
      <p:sp>
        <p:nvSpPr>
          <p:cNvPr id="6" name="TextBox 5">
            <a:extLst>
              <a:ext uri="{FF2B5EF4-FFF2-40B4-BE49-F238E27FC236}">
                <a16:creationId xmlns:a16="http://schemas.microsoft.com/office/drawing/2014/main" id="{8662F454-03EF-4524-89B0-7DFE3FA38564}"/>
              </a:ext>
            </a:extLst>
          </p:cNvPr>
          <p:cNvSpPr txBox="1"/>
          <p:nvPr/>
        </p:nvSpPr>
        <p:spPr>
          <a:xfrm>
            <a:off x="384369" y="4758966"/>
            <a:ext cx="3971607" cy="276999"/>
          </a:xfrm>
          <a:prstGeom prst="rect">
            <a:avLst/>
          </a:prstGeom>
          <a:noFill/>
        </p:spPr>
        <p:txBody>
          <a:bodyPr wrap="square" rtlCol="0">
            <a:spAutoFit/>
          </a:bodyPr>
          <a:lstStyle/>
          <a:p>
            <a:r>
              <a:rPr lang="en-GB" sz="1200" i="1" dirty="0">
                <a:solidFill>
                  <a:schemeClr val="accent6">
                    <a:lumMod val="50000"/>
                  </a:schemeClr>
                </a:solidFill>
              </a:rPr>
              <a:t>Details available in Framework Agreement  Clauses 2.3,  5.1</a:t>
            </a:r>
          </a:p>
        </p:txBody>
      </p:sp>
    </p:spTree>
    <p:extLst>
      <p:ext uri="{BB962C8B-B14F-4D97-AF65-F5344CB8AC3E}">
        <p14:creationId xmlns:p14="http://schemas.microsoft.com/office/powerpoint/2010/main" val="2379681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B0CE43-4F76-40E3-B66A-A9F0BBF25229}"/>
              </a:ext>
            </a:extLst>
          </p:cNvPr>
          <p:cNvSpPr>
            <a:spLocks noGrp="1"/>
          </p:cNvSpPr>
          <p:nvPr>
            <p:ph type="title"/>
          </p:nvPr>
        </p:nvSpPr>
        <p:spPr/>
        <p:txBody>
          <a:bodyPr/>
          <a:lstStyle/>
          <a:p>
            <a:r>
              <a:rPr lang="en-GB" dirty="0"/>
              <a:t>Deliverables and Reports</a:t>
            </a:r>
          </a:p>
        </p:txBody>
      </p:sp>
      <p:sp>
        <p:nvSpPr>
          <p:cNvPr id="4" name="Rectangle 3">
            <a:extLst>
              <a:ext uri="{FF2B5EF4-FFF2-40B4-BE49-F238E27FC236}">
                <a16:creationId xmlns:a16="http://schemas.microsoft.com/office/drawing/2014/main" id="{D9770C29-97DB-4E34-A26A-138F3ED513B1}"/>
              </a:ext>
            </a:extLst>
          </p:cNvPr>
          <p:cNvSpPr/>
          <p:nvPr/>
        </p:nvSpPr>
        <p:spPr>
          <a:xfrm>
            <a:off x="3923928" y="1053480"/>
            <a:ext cx="4867173" cy="3462486"/>
          </a:xfrm>
          <a:prstGeom prst="rect">
            <a:avLst/>
          </a:prstGeom>
        </p:spPr>
        <p:txBody>
          <a:bodyPr wrap="square">
            <a:spAutoFit/>
          </a:bodyPr>
          <a:lstStyle/>
          <a:p>
            <a:pPr>
              <a:lnSpc>
                <a:spcPct val="150000"/>
              </a:lnSpc>
            </a:pPr>
            <a:r>
              <a:rPr lang="en-GB" altLang="en-US" sz="1600" dirty="0">
                <a:ea typeface="Geneva"/>
                <a:cs typeface="Verdana" panose="020B0604030504040204" pitchFamily="34" charset="0"/>
              </a:rPr>
              <a:t>All reports and deliverables have to be:</a:t>
            </a:r>
          </a:p>
          <a:p>
            <a:pPr marL="533400" lvl="1" indent="-171450">
              <a:lnSpc>
                <a:spcPct val="150000"/>
              </a:lnSpc>
              <a:buFont typeface="Arial" panose="020B0604020202020204" pitchFamily="34" charset="0"/>
              <a:buChar char="•"/>
            </a:pPr>
            <a:r>
              <a:rPr lang="en-GB" altLang="en-US" sz="1400" dirty="0">
                <a:ea typeface="Geneva"/>
                <a:cs typeface="Verdana" panose="020B0604030504040204" pitchFamily="34" charset="0"/>
              </a:rPr>
              <a:t>Based on C3S templates</a:t>
            </a:r>
          </a:p>
          <a:p>
            <a:pPr marL="533400" lvl="1" indent="-171450">
              <a:lnSpc>
                <a:spcPct val="150000"/>
              </a:lnSpc>
              <a:buFont typeface="Arial" panose="020B0604020202020204" pitchFamily="34" charset="0"/>
              <a:buChar char="•"/>
            </a:pPr>
            <a:r>
              <a:rPr lang="en-GB" altLang="en-US" sz="1400" dirty="0">
                <a:ea typeface="Geneva"/>
                <a:cs typeface="Verdana" panose="020B0604030504040204" pitchFamily="34" charset="0"/>
              </a:rPr>
              <a:t>Follow a naming convention</a:t>
            </a:r>
          </a:p>
          <a:p>
            <a:pPr marL="171450" indent="-171450">
              <a:lnSpc>
                <a:spcPct val="150000"/>
              </a:lnSpc>
              <a:buFont typeface="Arial" panose="020B0604020202020204" pitchFamily="34" charset="0"/>
              <a:buChar char="•"/>
            </a:pPr>
            <a:endParaRPr lang="en-GB" altLang="en-US" sz="600" dirty="0">
              <a:solidFill>
                <a:srgbClr val="FF0000"/>
              </a:solidFill>
              <a:ea typeface="Geneva"/>
              <a:cs typeface="Verdana" panose="020B0604030504040204" pitchFamily="34" charset="0"/>
            </a:endParaRPr>
          </a:p>
          <a:p>
            <a:pPr>
              <a:lnSpc>
                <a:spcPct val="150000"/>
              </a:lnSpc>
            </a:pPr>
            <a:endParaRPr lang="en-GB" altLang="en-US" sz="1600" dirty="0">
              <a:ea typeface="Geneva"/>
              <a:cs typeface="Verdana" panose="020B0604030504040204" pitchFamily="34" charset="0"/>
            </a:endParaRPr>
          </a:p>
          <a:p>
            <a:pPr>
              <a:lnSpc>
                <a:spcPct val="150000"/>
              </a:lnSpc>
            </a:pPr>
            <a:endParaRPr lang="en-GB" altLang="en-US" sz="1600" dirty="0">
              <a:ea typeface="Geneva"/>
              <a:cs typeface="Verdana" panose="020B0604030504040204" pitchFamily="34" charset="0"/>
            </a:endParaRPr>
          </a:p>
          <a:p>
            <a:pPr>
              <a:lnSpc>
                <a:spcPct val="150000"/>
              </a:lnSpc>
            </a:pPr>
            <a:endParaRPr lang="en-GB" altLang="en-US" sz="1600" dirty="0">
              <a:ea typeface="Geneva"/>
              <a:cs typeface="Verdana" panose="020B0604030504040204" pitchFamily="34" charset="0"/>
            </a:endParaRPr>
          </a:p>
          <a:p>
            <a:pPr>
              <a:lnSpc>
                <a:spcPct val="150000"/>
              </a:lnSpc>
            </a:pPr>
            <a:endParaRPr lang="en-GB" altLang="en-US" sz="1600" dirty="0">
              <a:ea typeface="Geneva"/>
              <a:cs typeface="Verdana" panose="020B0604030504040204" pitchFamily="34" charset="0"/>
            </a:endParaRPr>
          </a:p>
          <a:p>
            <a:pPr>
              <a:lnSpc>
                <a:spcPct val="150000"/>
              </a:lnSpc>
            </a:pPr>
            <a:r>
              <a:rPr lang="en-GB" altLang="en-US" sz="1600" dirty="0">
                <a:ea typeface="Geneva"/>
                <a:cs typeface="Verdana" panose="020B0604030504040204" pitchFamily="34" charset="0"/>
              </a:rPr>
              <a:t>Titles of all emails sent to </a:t>
            </a:r>
            <a:r>
              <a:rPr lang="en-GB" altLang="en-US" sz="1600" u="sng" dirty="0">
                <a:ea typeface="Geneva"/>
                <a:cs typeface="Verdana" panose="020B0604030504040204" pitchFamily="34" charset="0"/>
              </a:rPr>
              <a:t>ECMWF</a:t>
            </a:r>
            <a:r>
              <a:rPr lang="en-GB" altLang="en-US" sz="1600" dirty="0">
                <a:ea typeface="Geneva"/>
                <a:cs typeface="Verdana" panose="020B0604030504040204" pitchFamily="34" charset="0"/>
              </a:rPr>
              <a:t> must start with the contract number: </a:t>
            </a:r>
            <a:r>
              <a:rPr lang="en-GB" altLang="en-US" sz="1600" b="1" dirty="0">
                <a:ea typeface="Geneva"/>
                <a:cs typeface="Verdana" panose="020B0604030504040204" pitchFamily="34" charset="0"/>
              </a:rPr>
              <a:t>C3S_4XXXXXXXXX</a:t>
            </a:r>
            <a:endParaRPr lang="en-GB" sz="1400" b="1" dirty="0"/>
          </a:p>
        </p:txBody>
      </p:sp>
      <p:pic>
        <p:nvPicPr>
          <p:cNvPr id="2" name="Picture 1">
            <a:extLst>
              <a:ext uri="{FF2B5EF4-FFF2-40B4-BE49-F238E27FC236}">
                <a16:creationId xmlns:a16="http://schemas.microsoft.com/office/drawing/2014/main" id="{EC0FE6DC-074A-4683-B440-A31E3F741A15}"/>
              </a:ext>
            </a:extLst>
          </p:cNvPr>
          <p:cNvPicPr>
            <a:picLocks noChangeAspect="1"/>
          </p:cNvPicPr>
          <p:nvPr/>
        </p:nvPicPr>
        <p:blipFill>
          <a:blip r:embed="rId2"/>
          <a:stretch>
            <a:fillRect/>
          </a:stretch>
        </p:blipFill>
        <p:spPr>
          <a:xfrm>
            <a:off x="810762" y="857654"/>
            <a:ext cx="1615288" cy="2285894"/>
          </a:xfrm>
          <a:prstGeom prst="rect">
            <a:avLst/>
          </a:prstGeom>
        </p:spPr>
      </p:pic>
      <p:pic>
        <p:nvPicPr>
          <p:cNvPr id="29" name="Picture 28">
            <a:extLst>
              <a:ext uri="{FF2B5EF4-FFF2-40B4-BE49-F238E27FC236}">
                <a16:creationId xmlns:a16="http://schemas.microsoft.com/office/drawing/2014/main" id="{6B573EB7-14EF-4E4F-ACD4-5DE568B0E5CC}"/>
              </a:ext>
            </a:extLst>
          </p:cNvPr>
          <p:cNvPicPr>
            <a:picLocks noChangeAspect="1"/>
          </p:cNvPicPr>
          <p:nvPr/>
        </p:nvPicPr>
        <p:blipFill rotWithShape="1">
          <a:blip r:embed="rId3"/>
          <a:srcRect l="772" t="21323" r="2064" b="3561"/>
          <a:stretch/>
        </p:blipFill>
        <p:spPr bwMode="auto">
          <a:xfrm>
            <a:off x="878129" y="2619410"/>
            <a:ext cx="2242496" cy="1246394"/>
          </a:xfrm>
          <a:prstGeom prst="rect">
            <a:avLst/>
          </a:prstGeom>
          <a:scene3d>
            <a:camera prst="perspectiveContrastingLeftFacing"/>
            <a:lightRig rig="threePt" dir="t"/>
          </a:scene3d>
        </p:spPr>
      </p:pic>
      <p:sp>
        <p:nvSpPr>
          <p:cNvPr id="30" name="TextBox 29">
            <a:extLst>
              <a:ext uri="{FF2B5EF4-FFF2-40B4-BE49-F238E27FC236}">
                <a16:creationId xmlns:a16="http://schemas.microsoft.com/office/drawing/2014/main" id="{5AC80748-7DA9-4C0D-B412-592E252CE6AC}"/>
              </a:ext>
            </a:extLst>
          </p:cNvPr>
          <p:cNvSpPr txBox="1"/>
          <p:nvPr/>
        </p:nvSpPr>
        <p:spPr>
          <a:xfrm>
            <a:off x="611560" y="4058391"/>
            <a:ext cx="2241576" cy="338554"/>
          </a:xfrm>
          <a:prstGeom prst="rect">
            <a:avLst/>
          </a:prstGeom>
          <a:noFill/>
        </p:spPr>
        <p:txBody>
          <a:bodyPr wrap="none" rtlCol="0">
            <a:spAutoFit/>
          </a:bodyPr>
          <a:lstStyle/>
          <a:p>
            <a:r>
              <a:rPr lang="en-GB" sz="1600" dirty="0"/>
              <a:t>Communication material</a:t>
            </a:r>
          </a:p>
        </p:txBody>
      </p:sp>
      <p:grpSp>
        <p:nvGrpSpPr>
          <p:cNvPr id="5" name="Group 4">
            <a:extLst>
              <a:ext uri="{FF2B5EF4-FFF2-40B4-BE49-F238E27FC236}">
                <a16:creationId xmlns:a16="http://schemas.microsoft.com/office/drawing/2014/main" id="{9F379112-2B59-45E1-BC9B-822C57E18BBF}"/>
              </a:ext>
            </a:extLst>
          </p:cNvPr>
          <p:cNvGrpSpPr/>
          <p:nvPr/>
        </p:nvGrpSpPr>
        <p:grpSpPr>
          <a:xfrm>
            <a:off x="3178726" y="2427734"/>
            <a:ext cx="5971610" cy="944119"/>
            <a:chOff x="1114111" y="5479802"/>
            <a:chExt cx="5971610" cy="944119"/>
          </a:xfrm>
        </p:grpSpPr>
        <p:sp>
          <p:nvSpPr>
            <p:cNvPr id="7" name="TextBox 6">
              <a:extLst>
                <a:ext uri="{FF2B5EF4-FFF2-40B4-BE49-F238E27FC236}">
                  <a16:creationId xmlns:a16="http://schemas.microsoft.com/office/drawing/2014/main" id="{A9B9F5D6-0BA1-4705-A3B6-E7099165381F}"/>
                </a:ext>
              </a:extLst>
            </p:cNvPr>
            <p:cNvSpPr txBox="1"/>
            <p:nvPr/>
          </p:nvSpPr>
          <p:spPr>
            <a:xfrm>
              <a:off x="1114111" y="5965259"/>
              <a:ext cx="769771" cy="458659"/>
            </a:xfrm>
            <a:prstGeom prst="rect">
              <a:avLst/>
            </a:prstGeom>
            <a:noFill/>
            <a:ln>
              <a:noFill/>
            </a:ln>
          </p:spPr>
          <p:txBody>
            <a:bodyPr wrap="square" rtlCol="0">
              <a:spAutoFit/>
            </a:bodyPr>
            <a:lstStyle/>
            <a:p>
              <a:pPr algn="ctr"/>
              <a:r>
                <a:rPr lang="fr-FR" sz="1200" dirty="0" err="1"/>
                <a:t>Contract</a:t>
              </a:r>
              <a:r>
                <a:rPr lang="fr-FR" sz="1200" dirty="0"/>
                <a:t> </a:t>
              </a:r>
              <a:r>
                <a:rPr lang="fr-FR" sz="1200" dirty="0" err="1"/>
                <a:t>number</a:t>
              </a:r>
              <a:endParaRPr lang="en-GB" sz="1200" dirty="0"/>
            </a:p>
          </p:txBody>
        </p:sp>
        <p:sp>
          <p:nvSpPr>
            <p:cNvPr id="8" name="TextBox 7">
              <a:extLst>
                <a:ext uri="{FF2B5EF4-FFF2-40B4-BE49-F238E27FC236}">
                  <a16:creationId xmlns:a16="http://schemas.microsoft.com/office/drawing/2014/main" id="{F241146B-032F-40EC-94FE-79CE5DB8C58D}"/>
                </a:ext>
              </a:extLst>
            </p:cNvPr>
            <p:cNvSpPr txBox="1"/>
            <p:nvPr/>
          </p:nvSpPr>
          <p:spPr>
            <a:xfrm>
              <a:off x="1808686" y="5962256"/>
              <a:ext cx="736426" cy="461665"/>
            </a:xfrm>
            <a:prstGeom prst="rect">
              <a:avLst/>
            </a:prstGeom>
            <a:noFill/>
            <a:ln>
              <a:noFill/>
            </a:ln>
          </p:spPr>
          <p:txBody>
            <a:bodyPr wrap="square" rtlCol="0">
              <a:spAutoFit/>
            </a:bodyPr>
            <a:lstStyle>
              <a:defPPr>
                <a:defRPr lang="en-US"/>
              </a:defPPr>
              <a:lvl1pPr algn="ctr">
                <a:defRPr sz="1200">
                  <a:solidFill>
                    <a:srgbClr val="0C0C82"/>
                  </a:solidFill>
                </a:defRPr>
              </a:lvl1pPr>
            </a:lstStyle>
            <a:p>
              <a:r>
                <a:rPr lang="fr-FR" dirty="0">
                  <a:solidFill>
                    <a:schemeClr val="tx1"/>
                  </a:solidFill>
                </a:rPr>
                <a:t>WP </a:t>
              </a:r>
              <a:r>
                <a:rPr lang="fr-FR" dirty="0" err="1">
                  <a:solidFill>
                    <a:schemeClr val="tx1"/>
                  </a:solidFill>
                </a:rPr>
                <a:t>number</a:t>
              </a:r>
              <a:endParaRPr lang="en-GB" dirty="0">
                <a:solidFill>
                  <a:schemeClr val="tx1"/>
                </a:solidFill>
              </a:endParaRPr>
            </a:p>
          </p:txBody>
        </p:sp>
        <p:sp>
          <p:nvSpPr>
            <p:cNvPr id="9" name="TextBox 8">
              <a:extLst>
                <a:ext uri="{FF2B5EF4-FFF2-40B4-BE49-F238E27FC236}">
                  <a16:creationId xmlns:a16="http://schemas.microsoft.com/office/drawing/2014/main" id="{1D42C013-CDE0-4AEA-8D7B-752079FE92E0}"/>
                </a:ext>
              </a:extLst>
            </p:cNvPr>
            <p:cNvSpPr txBox="1"/>
            <p:nvPr/>
          </p:nvSpPr>
          <p:spPr>
            <a:xfrm>
              <a:off x="2500673" y="5962256"/>
              <a:ext cx="672028" cy="461665"/>
            </a:xfrm>
            <a:prstGeom prst="rect">
              <a:avLst/>
            </a:prstGeom>
            <a:noFill/>
            <a:ln>
              <a:noFill/>
            </a:ln>
          </p:spPr>
          <p:txBody>
            <a:bodyPr wrap="square" rtlCol="0">
              <a:spAutoFit/>
            </a:bodyPr>
            <a:lstStyle>
              <a:defPPr>
                <a:defRPr lang="en-US"/>
              </a:defPPr>
              <a:lvl1pPr algn="ctr">
                <a:defRPr sz="1200">
                  <a:solidFill>
                    <a:srgbClr val="0C0C82"/>
                  </a:solidFill>
                </a:defRPr>
              </a:lvl1pPr>
            </a:lstStyle>
            <a:p>
              <a:r>
                <a:rPr lang="fr-FR" dirty="0" err="1">
                  <a:solidFill>
                    <a:schemeClr val="tx1"/>
                  </a:solidFill>
                </a:rPr>
                <a:t>Task</a:t>
              </a:r>
              <a:r>
                <a:rPr lang="fr-FR" dirty="0">
                  <a:solidFill>
                    <a:schemeClr val="tx1"/>
                  </a:solidFill>
                </a:rPr>
                <a:t> </a:t>
              </a:r>
              <a:r>
                <a:rPr lang="fr-FR" dirty="0" err="1">
                  <a:solidFill>
                    <a:schemeClr val="tx1"/>
                  </a:solidFill>
                </a:rPr>
                <a:t>number</a:t>
              </a:r>
              <a:endParaRPr lang="en-GB" dirty="0">
                <a:solidFill>
                  <a:schemeClr val="tx1"/>
                </a:solidFill>
              </a:endParaRPr>
            </a:p>
          </p:txBody>
        </p:sp>
        <p:sp>
          <p:nvSpPr>
            <p:cNvPr id="10" name="TextBox 9">
              <a:extLst>
                <a:ext uri="{FF2B5EF4-FFF2-40B4-BE49-F238E27FC236}">
                  <a16:creationId xmlns:a16="http://schemas.microsoft.com/office/drawing/2014/main" id="{9F1CC38B-2B9A-4290-BC01-AD4762ED35FF}"/>
                </a:ext>
              </a:extLst>
            </p:cNvPr>
            <p:cNvSpPr txBox="1"/>
            <p:nvPr/>
          </p:nvSpPr>
          <p:spPr>
            <a:xfrm>
              <a:off x="3150296" y="5962254"/>
              <a:ext cx="925417" cy="461665"/>
            </a:xfrm>
            <a:prstGeom prst="rect">
              <a:avLst/>
            </a:prstGeom>
            <a:noFill/>
            <a:ln>
              <a:noFill/>
            </a:ln>
          </p:spPr>
          <p:txBody>
            <a:bodyPr wrap="square" rtlCol="0">
              <a:spAutoFit/>
            </a:bodyPr>
            <a:lstStyle/>
            <a:p>
              <a:pPr algn="ctr"/>
              <a:r>
                <a:rPr lang="fr-FR" sz="1200" dirty="0" err="1"/>
                <a:t>Deliverable</a:t>
              </a:r>
              <a:r>
                <a:rPr lang="fr-FR" sz="1200" dirty="0"/>
                <a:t> </a:t>
              </a:r>
              <a:r>
                <a:rPr lang="fr-FR" sz="1200" dirty="0" err="1"/>
                <a:t>number</a:t>
              </a:r>
              <a:endParaRPr lang="en-GB" sz="1200" dirty="0"/>
            </a:p>
          </p:txBody>
        </p:sp>
        <p:sp>
          <p:nvSpPr>
            <p:cNvPr id="11" name="TextBox 10">
              <a:extLst>
                <a:ext uri="{FF2B5EF4-FFF2-40B4-BE49-F238E27FC236}">
                  <a16:creationId xmlns:a16="http://schemas.microsoft.com/office/drawing/2014/main" id="{FEA0F2FB-E4BB-46B2-8683-C11A1495E972}"/>
                </a:ext>
              </a:extLst>
            </p:cNvPr>
            <p:cNvSpPr txBox="1"/>
            <p:nvPr/>
          </p:nvSpPr>
          <p:spPr>
            <a:xfrm>
              <a:off x="4048193" y="5962253"/>
              <a:ext cx="1404748" cy="461665"/>
            </a:xfrm>
            <a:prstGeom prst="rect">
              <a:avLst/>
            </a:prstGeom>
            <a:noFill/>
            <a:ln>
              <a:noFill/>
            </a:ln>
          </p:spPr>
          <p:txBody>
            <a:bodyPr wrap="square" rtlCol="0">
              <a:spAutoFit/>
            </a:bodyPr>
            <a:lstStyle>
              <a:defPPr>
                <a:defRPr lang="en-US"/>
              </a:defPPr>
              <a:lvl1pPr algn="ctr">
                <a:defRPr sz="1200">
                  <a:solidFill>
                    <a:srgbClr val="0C0C82"/>
                  </a:solidFill>
                </a:defRPr>
              </a:lvl1pPr>
            </a:lstStyle>
            <a:p>
              <a:r>
                <a:rPr lang="fr-FR" dirty="0" err="1">
                  <a:solidFill>
                    <a:schemeClr val="tx1"/>
                  </a:solidFill>
                </a:rPr>
                <a:t>Period</a:t>
              </a:r>
              <a:r>
                <a:rPr lang="fr-FR" dirty="0">
                  <a:solidFill>
                    <a:schemeClr val="tx1"/>
                  </a:solidFill>
                </a:rPr>
                <a:t> </a:t>
              </a:r>
              <a:r>
                <a:rPr lang="fr-FR" dirty="0" err="1">
                  <a:solidFill>
                    <a:schemeClr val="tx1"/>
                  </a:solidFill>
                </a:rPr>
                <a:t>covered</a:t>
              </a:r>
              <a:r>
                <a:rPr lang="fr-FR" dirty="0">
                  <a:solidFill>
                    <a:schemeClr val="tx1"/>
                  </a:solidFill>
                </a:rPr>
                <a:t> by the </a:t>
              </a:r>
              <a:r>
                <a:rPr lang="fr-FR" dirty="0" err="1">
                  <a:solidFill>
                    <a:schemeClr val="tx1"/>
                  </a:solidFill>
                </a:rPr>
                <a:t>deliverable</a:t>
              </a:r>
              <a:endParaRPr lang="en-GB" dirty="0">
                <a:solidFill>
                  <a:schemeClr val="tx1"/>
                </a:solidFill>
              </a:endParaRPr>
            </a:p>
          </p:txBody>
        </p:sp>
        <p:sp>
          <p:nvSpPr>
            <p:cNvPr id="12" name="TextBox 11">
              <a:extLst>
                <a:ext uri="{FF2B5EF4-FFF2-40B4-BE49-F238E27FC236}">
                  <a16:creationId xmlns:a16="http://schemas.microsoft.com/office/drawing/2014/main" id="{4A479DF8-5924-4DC4-8DDC-637A59E9BCF6}"/>
                </a:ext>
              </a:extLst>
            </p:cNvPr>
            <p:cNvSpPr txBox="1"/>
            <p:nvPr/>
          </p:nvSpPr>
          <p:spPr>
            <a:xfrm>
              <a:off x="1967017" y="5479802"/>
              <a:ext cx="4751230" cy="369332"/>
            </a:xfrm>
            <a:prstGeom prst="rect">
              <a:avLst/>
            </a:prstGeom>
            <a:noFill/>
          </p:spPr>
          <p:txBody>
            <a:bodyPr wrap="square" rtlCol="0">
              <a:spAutoFit/>
            </a:bodyPr>
            <a:lstStyle/>
            <a:p>
              <a:r>
                <a:rPr lang="en-GB" altLang="en-US" b="1" dirty="0">
                  <a:solidFill>
                    <a:prstClr val="black"/>
                  </a:solidFill>
                  <a:cs typeface="Verdana" panose="020B0604030504040204" pitchFamily="34" charset="0"/>
                </a:rPr>
                <a:t>D50.1.2.1-2017Q1_Short_Title_YYYYMM_vX</a:t>
              </a:r>
              <a:endParaRPr lang="en-GB" b="1" dirty="0">
                <a:solidFill>
                  <a:prstClr val="black"/>
                </a:solidFill>
              </a:endParaRPr>
            </a:p>
          </p:txBody>
        </p:sp>
        <p:sp>
          <p:nvSpPr>
            <p:cNvPr id="13" name="TextBox 12">
              <a:extLst>
                <a:ext uri="{FF2B5EF4-FFF2-40B4-BE49-F238E27FC236}">
                  <a16:creationId xmlns:a16="http://schemas.microsoft.com/office/drawing/2014/main" id="{CEA74C17-5815-43D9-9DC8-EB32069146EB}"/>
                </a:ext>
              </a:extLst>
            </p:cNvPr>
            <p:cNvSpPr txBox="1"/>
            <p:nvPr/>
          </p:nvSpPr>
          <p:spPr>
            <a:xfrm>
              <a:off x="6324328" y="5962139"/>
              <a:ext cx="761393" cy="458269"/>
            </a:xfrm>
            <a:prstGeom prst="rect">
              <a:avLst/>
            </a:prstGeom>
            <a:noFill/>
            <a:ln>
              <a:noFill/>
            </a:ln>
          </p:spPr>
          <p:txBody>
            <a:bodyPr wrap="square" rtlCol="0">
              <a:spAutoFit/>
            </a:bodyPr>
            <a:lstStyle>
              <a:defPPr>
                <a:defRPr lang="en-US"/>
              </a:defPPr>
              <a:lvl1pPr algn="ctr">
                <a:defRPr sz="1200">
                  <a:solidFill>
                    <a:srgbClr val="0C0C82"/>
                  </a:solidFill>
                </a:defRPr>
              </a:lvl1pPr>
            </a:lstStyle>
            <a:p>
              <a:r>
                <a:rPr lang="fr-FR" dirty="0">
                  <a:solidFill>
                    <a:schemeClr val="tx1"/>
                  </a:solidFill>
                </a:rPr>
                <a:t>Version </a:t>
              </a:r>
              <a:r>
                <a:rPr lang="fr-FR" dirty="0" err="1">
                  <a:solidFill>
                    <a:schemeClr val="tx1"/>
                  </a:solidFill>
                </a:rPr>
                <a:t>number</a:t>
              </a:r>
              <a:endParaRPr lang="en-GB" dirty="0">
                <a:solidFill>
                  <a:schemeClr val="tx1"/>
                </a:solidFill>
              </a:endParaRPr>
            </a:p>
          </p:txBody>
        </p:sp>
        <p:cxnSp>
          <p:nvCxnSpPr>
            <p:cNvPr id="14" name="Straight Arrow Connector 13">
              <a:extLst>
                <a:ext uri="{FF2B5EF4-FFF2-40B4-BE49-F238E27FC236}">
                  <a16:creationId xmlns:a16="http://schemas.microsoft.com/office/drawing/2014/main" id="{AB23F6F3-4033-457B-B564-EF4766BCA883}"/>
                </a:ext>
              </a:extLst>
            </p:cNvPr>
            <p:cNvCxnSpPr>
              <a:cxnSpLocks/>
              <a:stCxn id="7" idx="0"/>
            </p:cNvCxnSpPr>
            <p:nvPr/>
          </p:nvCxnSpPr>
          <p:spPr>
            <a:xfrm flipV="1">
              <a:off x="1498997" y="5773568"/>
              <a:ext cx="791173" cy="191691"/>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76DDBF2-8643-4ECE-BBC8-B443ACE3B5E4}"/>
                </a:ext>
              </a:extLst>
            </p:cNvPr>
            <p:cNvSpPr/>
            <p:nvPr/>
          </p:nvSpPr>
          <p:spPr>
            <a:xfrm>
              <a:off x="2198933" y="5547158"/>
              <a:ext cx="251864" cy="22860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6" name="Straight Arrow Connector 15">
              <a:extLst>
                <a:ext uri="{FF2B5EF4-FFF2-40B4-BE49-F238E27FC236}">
                  <a16:creationId xmlns:a16="http://schemas.microsoft.com/office/drawing/2014/main" id="{469EE0DC-2375-41F1-8AD0-A99DF2FDF80E}"/>
                </a:ext>
              </a:extLst>
            </p:cNvPr>
            <p:cNvCxnSpPr>
              <a:cxnSpLocks/>
              <a:stCxn id="8" idx="0"/>
              <a:endCxn id="17" idx="2"/>
            </p:cNvCxnSpPr>
            <p:nvPr/>
          </p:nvCxnSpPr>
          <p:spPr>
            <a:xfrm flipV="1">
              <a:off x="2176899" y="5773568"/>
              <a:ext cx="379950" cy="188688"/>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5D8E0669-677F-4FAC-A60B-12012D558E10}"/>
                </a:ext>
              </a:extLst>
            </p:cNvPr>
            <p:cNvSpPr/>
            <p:nvPr/>
          </p:nvSpPr>
          <p:spPr>
            <a:xfrm>
              <a:off x="2500673" y="5546318"/>
              <a:ext cx="112352" cy="22725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8" name="Straight Arrow Connector 17">
              <a:extLst>
                <a:ext uri="{FF2B5EF4-FFF2-40B4-BE49-F238E27FC236}">
                  <a16:creationId xmlns:a16="http://schemas.microsoft.com/office/drawing/2014/main" id="{0AEB08B4-D20B-479F-8E3F-E1244C190B28}"/>
                </a:ext>
              </a:extLst>
            </p:cNvPr>
            <p:cNvCxnSpPr>
              <a:cxnSpLocks/>
              <a:stCxn id="9" idx="0"/>
              <a:endCxn id="19" idx="2"/>
            </p:cNvCxnSpPr>
            <p:nvPr/>
          </p:nvCxnSpPr>
          <p:spPr>
            <a:xfrm flipH="1" flipV="1">
              <a:off x="2732588" y="5778255"/>
              <a:ext cx="104099" cy="184001"/>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383760C4-6BE4-4EA8-A197-53500D4A3A0F}"/>
                </a:ext>
              </a:extLst>
            </p:cNvPr>
            <p:cNvSpPr/>
            <p:nvPr/>
          </p:nvSpPr>
          <p:spPr>
            <a:xfrm>
              <a:off x="2676412" y="5551005"/>
              <a:ext cx="112352" cy="22725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20" name="Straight Arrow Connector 19">
              <a:extLst>
                <a:ext uri="{FF2B5EF4-FFF2-40B4-BE49-F238E27FC236}">
                  <a16:creationId xmlns:a16="http://schemas.microsoft.com/office/drawing/2014/main" id="{4D52A5BF-6F71-47C4-BDF0-45BE1AEABECF}"/>
                </a:ext>
              </a:extLst>
            </p:cNvPr>
            <p:cNvCxnSpPr>
              <a:cxnSpLocks/>
              <a:stCxn id="10" idx="0"/>
              <a:endCxn id="21" idx="2"/>
            </p:cNvCxnSpPr>
            <p:nvPr/>
          </p:nvCxnSpPr>
          <p:spPr>
            <a:xfrm flipH="1" flipV="1">
              <a:off x="2905023" y="5773568"/>
              <a:ext cx="707982" cy="188686"/>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A348DA66-40E9-4D46-8034-121E631855AF}"/>
                </a:ext>
              </a:extLst>
            </p:cNvPr>
            <p:cNvSpPr/>
            <p:nvPr/>
          </p:nvSpPr>
          <p:spPr>
            <a:xfrm>
              <a:off x="2848847" y="5546318"/>
              <a:ext cx="112352" cy="22725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22" name="Straight Arrow Connector 21">
              <a:extLst>
                <a:ext uri="{FF2B5EF4-FFF2-40B4-BE49-F238E27FC236}">
                  <a16:creationId xmlns:a16="http://schemas.microsoft.com/office/drawing/2014/main" id="{B132D647-0BEE-4150-95CC-67AC22E139FA}"/>
                </a:ext>
              </a:extLst>
            </p:cNvPr>
            <p:cNvCxnSpPr>
              <a:cxnSpLocks/>
              <a:stCxn id="11" idx="0"/>
              <a:endCxn id="23" idx="2"/>
            </p:cNvCxnSpPr>
            <p:nvPr/>
          </p:nvCxnSpPr>
          <p:spPr>
            <a:xfrm flipH="1" flipV="1">
              <a:off x="3404937" y="5773566"/>
              <a:ext cx="1345630" cy="188687"/>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C9B2D37E-E4EA-4780-A31B-6117B7631A38}"/>
                </a:ext>
              </a:extLst>
            </p:cNvPr>
            <p:cNvSpPr/>
            <p:nvPr/>
          </p:nvSpPr>
          <p:spPr>
            <a:xfrm>
              <a:off x="3041149" y="5546316"/>
              <a:ext cx="727575" cy="22725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24" name="Straight Arrow Connector 23">
              <a:extLst>
                <a:ext uri="{FF2B5EF4-FFF2-40B4-BE49-F238E27FC236}">
                  <a16:creationId xmlns:a16="http://schemas.microsoft.com/office/drawing/2014/main" id="{568C00A6-1E9D-40B0-A51E-BBA9AF89DB49}"/>
                </a:ext>
              </a:extLst>
            </p:cNvPr>
            <p:cNvCxnSpPr>
              <a:cxnSpLocks/>
              <a:stCxn id="13" idx="0"/>
              <a:endCxn id="25" idx="2"/>
            </p:cNvCxnSpPr>
            <p:nvPr/>
          </p:nvCxnSpPr>
          <p:spPr>
            <a:xfrm flipH="1" flipV="1">
              <a:off x="6154434" y="5773566"/>
              <a:ext cx="550591" cy="188573"/>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9CF94772-D65C-4F49-8244-31289376090A}"/>
                </a:ext>
              </a:extLst>
            </p:cNvPr>
            <p:cNvSpPr/>
            <p:nvPr/>
          </p:nvSpPr>
          <p:spPr>
            <a:xfrm>
              <a:off x="6031230" y="5546316"/>
              <a:ext cx="246408" cy="22725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6" name="TextBox 25">
              <a:extLst>
                <a:ext uri="{FF2B5EF4-FFF2-40B4-BE49-F238E27FC236}">
                  <a16:creationId xmlns:a16="http://schemas.microsoft.com/office/drawing/2014/main" id="{0E9A53C6-03AA-4A5F-BC82-EFE786EF7288}"/>
                </a:ext>
              </a:extLst>
            </p:cNvPr>
            <p:cNvSpPr txBox="1"/>
            <p:nvPr/>
          </p:nvSpPr>
          <p:spPr>
            <a:xfrm>
              <a:off x="5388034" y="5960441"/>
              <a:ext cx="889351" cy="461665"/>
            </a:xfrm>
            <a:prstGeom prst="rect">
              <a:avLst/>
            </a:prstGeom>
            <a:noFill/>
            <a:ln>
              <a:noFill/>
            </a:ln>
          </p:spPr>
          <p:txBody>
            <a:bodyPr wrap="square" rtlCol="0">
              <a:spAutoFit/>
            </a:bodyPr>
            <a:lstStyle>
              <a:defPPr>
                <a:defRPr lang="en-US"/>
              </a:defPPr>
              <a:lvl1pPr algn="ctr">
                <a:defRPr sz="1200">
                  <a:solidFill>
                    <a:srgbClr val="0C0C82"/>
                  </a:solidFill>
                </a:defRPr>
              </a:lvl1pPr>
            </a:lstStyle>
            <a:p>
              <a:r>
                <a:rPr lang="fr-FR" dirty="0" err="1">
                  <a:solidFill>
                    <a:schemeClr val="tx1"/>
                  </a:solidFill>
                </a:rPr>
                <a:t>Month</a:t>
              </a:r>
              <a:r>
                <a:rPr lang="fr-FR" dirty="0">
                  <a:solidFill>
                    <a:schemeClr val="tx1"/>
                  </a:solidFill>
                </a:rPr>
                <a:t> of publication</a:t>
              </a:r>
              <a:endParaRPr lang="en-GB" dirty="0">
                <a:solidFill>
                  <a:schemeClr val="tx1"/>
                </a:solidFill>
              </a:endParaRPr>
            </a:p>
          </p:txBody>
        </p:sp>
        <p:cxnSp>
          <p:nvCxnSpPr>
            <p:cNvPr id="27" name="Straight Arrow Connector 26">
              <a:extLst>
                <a:ext uri="{FF2B5EF4-FFF2-40B4-BE49-F238E27FC236}">
                  <a16:creationId xmlns:a16="http://schemas.microsoft.com/office/drawing/2014/main" id="{99ECA39B-2306-41D8-93C8-15B2847C998B}"/>
                </a:ext>
              </a:extLst>
            </p:cNvPr>
            <p:cNvCxnSpPr>
              <a:cxnSpLocks/>
              <a:stCxn id="26" idx="0"/>
              <a:endCxn id="28" idx="2"/>
            </p:cNvCxnSpPr>
            <p:nvPr/>
          </p:nvCxnSpPr>
          <p:spPr>
            <a:xfrm flipH="1" flipV="1">
              <a:off x="5479546" y="5773566"/>
              <a:ext cx="353164" cy="186875"/>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90E6F23A-1E9C-431D-BA97-852D15C01071}"/>
                </a:ext>
              </a:extLst>
            </p:cNvPr>
            <p:cNvSpPr/>
            <p:nvPr/>
          </p:nvSpPr>
          <p:spPr>
            <a:xfrm>
              <a:off x="5036447" y="5552521"/>
              <a:ext cx="886198" cy="221045"/>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1" name="Rectangle 30">
              <a:extLst>
                <a:ext uri="{FF2B5EF4-FFF2-40B4-BE49-F238E27FC236}">
                  <a16:creationId xmlns:a16="http://schemas.microsoft.com/office/drawing/2014/main" id="{8C055D44-DF1B-4D6A-83FB-C726F489BAB1}"/>
                </a:ext>
              </a:extLst>
            </p:cNvPr>
            <p:cNvSpPr/>
            <p:nvPr/>
          </p:nvSpPr>
          <p:spPr>
            <a:xfrm>
              <a:off x="3891928" y="5552519"/>
              <a:ext cx="1035934" cy="221045"/>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sp>
        <p:nvSpPr>
          <p:cNvPr id="32" name="TextBox 31">
            <a:extLst>
              <a:ext uri="{FF2B5EF4-FFF2-40B4-BE49-F238E27FC236}">
                <a16:creationId xmlns:a16="http://schemas.microsoft.com/office/drawing/2014/main" id="{D4E4E163-6F2F-4DA7-918D-3448C5AACFEB}"/>
              </a:ext>
            </a:extLst>
          </p:cNvPr>
          <p:cNvSpPr txBox="1"/>
          <p:nvPr/>
        </p:nvSpPr>
        <p:spPr>
          <a:xfrm>
            <a:off x="1998010" y="2015286"/>
            <a:ext cx="1122615" cy="338554"/>
          </a:xfrm>
          <a:prstGeom prst="rect">
            <a:avLst/>
          </a:prstGeom>
          <a:noFill/>
        </p:spPr>
        <p:txBody>
          <a:bodyPr wrap="none" rtlCol="0">
            <a:spAutoFit/>
          </a:bodyPr>
          <a:lstStyle/>
          <a:p>
            <a:r>
              <a:rPr lang="en-GB" sz="1600" dirty="0"/>
              <a:t>Deliverable</a:t>
            </a:r>
          </a:p>
        </p:txBody>
      </p:sp>
    </p:spTree>
    <p:extLst>
      <p:ext uri="{BB962C8B-B14F-4D97-AF65-F5344CB8AC3E}">
        <p14:creationId xmlns:p14="http://schemas.microsoft.com/office/powerpoint/2010/main" val="3045101843"/>
      </p:ext>
    </p:extLst>
  </p:cSld>
  <p:clrMapOvr>
    <a:masterClrMapping/>
  </p:clrMapOvr>
</p:sld>
</file>

<file path=ppt/theme/theme1.xml><?xml version="1.0" encoding="utf-8"?>
<a:theme xmlns:a="http://schemas.openxmlformats.org/drawingml/2006/main" name="Data Access">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In situ">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n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Emergency">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Atmosphere">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Security">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Space component">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User Uptake">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2027</TotalTime>
  <Words>2447</Words>
  <Application>Microsoft Office PowerPoint</Application>
  <PresentationFormat>On-screen Show (16:9)</PresentationFormat>
  <Paragraphs>436</Paragraphs>
  <Slides>24</Slides>
  <Notes>5</Notes>
  <HiddenSlides>0</HiddenSlides>
  <MMClips>0</MMClips>
  <ScaleCrop>false</ScaleCrop>
  <HeadingPairs>
    <vt:vector size="6" baseType="variant">
      <vt:variant>
        <vt:lpstr>Fonts Used</vt:lpstr>
      </vt:variant>
      <vt:variant>
        <vt:i4>6</vt:i4>
      </vt:variant>
      <vt:variant>
        <vt:lpstr>Theme</vt:lpstr>
      </vt:variant>
      <vt:variant>
        <vt:i4>10</vt:i4>
      </vt:variant>
      <vt:variant>
        <vt:lpstr>Slide Titles</vt:lpstr>
      </vt:variant>
      <vt:variant>
        <vt:i4>24</vt:i4>
      </vt:variant>
    </vt:vector>
  </HeadingPairs>
  <TitlesOfParts>
    <vt:vector size="40" baseType="lpstr">
      <vt:lpstr>Arial</vt:lpstr>
      <vt:lpstr>Calibri</vt:lpstr>
      <vt:lpstr>Calibri Light</vt:lpstr>
      <vt:lpstr>Geneva</vt:lpstr>
      <vt:lpstr>Verdana</vt:lpstr>
      <vt:lpstr>Wingdings</vt:lpstr>
      <vt:lpstr>Data Access</vt:lpstr>
      <vt:lpstr>Marine</vt:lpstr>
      <vt:lpstr>Land</vt:lpstr>
      <vt:lpstr>Emergency</vt:lpstr>
      <vt:lpstr>Atmosphere</vt:lpstr>
      <vt:lpstr>Climate Change</vt:lpstr>
      <vt:lpstr>Security</vt:lpstr>
      <vt:lpstr>Space component</vt:lpstr>
      <vt:lpstr>User Uptake</vt:lpstr>
      <vt:lpstr>In situ</vt:lpstr>
      <vt:lpstr>PowerPoint Presentation</vt:lpstr>
      <vt:lpstr>Overview</vt:lpstr>
      <vt:lpstr>ECMWF team</vt:lpstr>
      <vt:lpstr>Copernicus ≠ Horizon 2020</vt:lpstr>
      <vt:lpstr>Contractual Obligations – Reporting</vt:lpstr>
      <vt:lpstr>Contractual Obligations – Reporting</vt:lpstr>
      <vt:lpstr>Contractual Obligations – Audits</vt:lpstr>
      <vt:lpstr>Audits performed by ECMWF</vt:lpstr>
      <vt:lpstr>Deliverables and Reports</vt:lpstr>
      <vt:lpstr>Document repository- EC Box</vt:lpstr>
      <vt:lpstr>Meetings</vt:lpstr>
      <vt:lpstr>Contract Verification / Payment Procedure</vt:lpstr>
      <vt:lpstr>Review procedure- Deliverables</vt:lpstr>
      <vt:lpstr>Review procedure- Deliverables</vt:lpstr>
      <vt:lpstr>Contract Verification / Payment Procedure</vt:lpstr>
      <vt:lpstr>Contract Amendments</vt:lpstr>
      <vt:lpstr>Contract Amendments</vt:lpstr>
      <vt:lpstr>VAT exemption</vt:lpstr>
      <vt:lpstr>Communicating as part of Copernicus</vt:lpstr>
      <vt:lpstr>Communicating as part of Copernicus</vt:lpstr>
      <vt:lpstr>Copernicus Communication team</vt:lpstr>
      <vt:lpstr>Communication material</vt:lpstr>
      <vt:lpstr>Copernicus User Support</vt:lpstr>
      <vt:lpstr>PowerPoint Presentation</vt:lpstr>
    </vt:vector>
  </TitlesOfParts>
  <Company>GCG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Borras, Telm</dc:creator>
  <cp:lastModifiedBy>Isabella Mazza</cp:lastModifiedBy>
  <cp:revision>493</cp:revision>
  <cp:lastPrinted>2019-01-31T10:33:22Z</cp:lastPrinted>
  <dcterms:created xsi:type="dcterms:W3CDTF">2016-08-05T07:21:09Z</dcterms:created>
  <dcterms:modified xsi:type="dcterms:W3CDTF">2019-02-06T12:48:40Z</dcterms:modified>
</cp:coreProperties>
</file>